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342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320" r:id="rId31"/>
    <p:sldId id="288" r:id="rId32"/>
    <p:sldId id="343" r:id="rId33"/>
    <p:sldId id="346" r:id="rId34"/>
    <p:sldId id="347" r:id="rId35"/>
    <p:sldId id="331" r:id="rId36"/>
    <p:sldId id="289" r:id="rId37"/>
    <p:sldId id="341" r:id="rId38"/>
    <p:sldId id="340" r:id="rId39"/>
    <p:sldId id="348" r:id="rId40"/>
    <p:sldId id="349" r:id="rId41"/>
    <p:sldId id="334" r:id="rId42"/>
    <p:sldId id="339" r:id="rId43"/>
    <p:sldId id="338" r:id="rId44"/>
    <p:sldId id="335" r:id="rId45"/>
    <p:sldId id="336" r:id="rId46"/>
    <p:sldId id="290" r:id="rId47"/>
    <p:sldId id="291" r:id="rId48"/>
    <p:sldId id="292" r:id="rId49"/>
    <p:sldId id="293" r:id="rId50"/>
    <p:sldId id="32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24" r:id="rId60"/>
    <p:sldId id="325" r:id="rId61"/>
    <p:sldId id="326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27" r:id="rId75"/>
    <p:sldId id="315" r:id="rId76"/>
    <p:sldId id="328" r:id="rId77"/>
    <p:sldId id="316" r:id="rId78"/>
    <p:sldId id="317" r:id="rId79"/>
    <p:sldId id="344" r:id="rId80"/>
    <p:sldId id="318" r:id="rId81"/>
    <p:sldId id="319" r:id="rId82"/>
    <p:sldId id="321" r:id="rId83"/>
    <p:sldId id="459" r:id="rId84"/>
    <p:sldId id="460" r:id="rId8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8" autoAdjust="0"/>
    <p:restoredTop sz="88037" autoAdjust="0"/>
  </p:normalViewPr>
  <p:slideViewPr>
    <p:cSldViewPr snapToGrid="0">
      <p:cViewPr varScale="1">
        <p:scale>
          <a:sx n="78" d="100"/>
          <a:sy n="78" d="100"/>
        </p:scale>
        <p:origin x="102" y="4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8947-8D9C-4992-A9BE-90235517EFE9}" type="datetimeFigureOut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A2150-A70D-4800-A812-5A174867E9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4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zh-CN" b="1" dirty="0"/>
              <a:t>（三）颅的整体观</a:t>
            </a:r>
            <a:endParaRPr lang="zh-CN" altLang="zh-CN" dirty="0"/>
          </a:p>
          <a:p>
            <a:pPr eaLnBrk="1" hangingPunct="1"/>
            <a:r>
              <a:rPr lang="zh-CN" altLang="zh-CN" dirty="0"/>
              <a:t>除下颌骨和舌骨外，其他诸颅骨借膜、软骨和骨牢固结合成一整体，没有活动。全颅的形态特征，对临床应用极为重要。</a:t>
            </a:r>
          </a:p>
          <a:p>
            <a:pPr eaLnBrk="1" hangingPunct="1"/>
            <a:r>
              <a:rPr lang="zh-CN" altLang="zh-CN" dirty="0"/>
              <a:t>1．颅顶面观  呈卵圆形，前窄后宽，光滑隆凸。顶骨中央最隆凸处，称顶结节。额骨与两侧顶骨连接构成</a:t>
            </a:r>
            <a:r>
              <a:rPr lang="zh-CN" altLang="zh-CN" b="1" dirty="0"/>
              <a:t>冠状缝</a:t>
            </a:r>
            <a:r>
              <a:rPr lang="zh-CN" altLang="zh-CN" dirty="0"/>
              <a:t> coronasl suture。两侧顶骨连接为</a:t>
            </a:r>
            <a:r>
              <a:rPr lang="zh-CN" altLang="zh-CN" b="1" dirty="0"/>
              <a:t>矢状缝</a:t>
            </a:r>
            <a:r>
              <a:rPr lang="zh-CN" altLang="zh-CN" dirty="0"/>
              <a:t>sagitta1 suture，两侧顶骨与枕骨连接成</a:t>
            </a:r>
            <a:r>
              <a:rPr lang="zh-CN" altLang="zh-CN" b="1" dirty="0"/>
              <a:t>人字缝</a:t>
            </a:r>
            <a:r>
              <a:rPr lang="zh-CN" altLang="zh-CN" dirty="0"/>
              <a:t>1ambdoid suture。矢状缝后分两侧常各有一小孔，称</a:t>
            </a:r>
            <a:r>
              <a:rPr lang="zh-CN" altLang="zh-CN" b="1" dirty="0"/>
              <a:t>顶孔</a:t>
            </a:r>
            <a:r>
              <a:rPr lang="zh-CN" altLang="zh-CN" dirty="0"/>
              <a:t>。</a:t>
            </a:r>
          </a:p>
          <a:p>
            <a:pPr eaLnBrk="1" hangingPunct="1"/>
            <a:r>
              <a:rPr lang="zh-CN" altLang="zh-CN" dirty="0"/>
              <a:t>2．颅后面观  可见人字缝和枕鳞。枕鳞中央又一隆起称</a:t>
            </a:r>
            <a:r>
              <a:rPr lang="zh-CN" altLang="zh-CN" b="1" dirty="0"/>
              <a:t>枕外隆凸</a:t>
            </a:r>
            <a:r>
              <a:rPr lang="zh-CN" altLang="zh-CN" dirty="0"/>
              <a:t> external occipital protuberance。隆凸向两侧的弓形骨嵴称</a:t>
            </a:r>
            <a:r>
              <a:rPr lang="zh-CN" altLang="zh-CN" b="1" dirty="0"/>
              <a:t>上项线</a:t>
            </a:r>
            <a:r>
              <a:rPr lang="zh-CN" altLang="zh-CN" dirty="0"/>
              <a:t>，其下方有与上项线平行的</a:t>
            </a:r>
            <a:r>
              <a:rPr lang="zh-CN" altLang="zh-CN" b="1" dirty="0"/>
              <a:t>下项线</a:t>
            </a:r>
            <a:r>
              <a:rPr lang="zh-CN" altLang="zh-CN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7738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6．颅前面观（图1-27）分为额区、眶、骨性鼻腔和骨性口腔。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（1）</a:t>
            </a:r>
            <a:r>
              <a:rPr lang="zh-CN" altLang="zh-CN" b="1" dirty="0"/>
              <a:t>额区</a:t>
            </a:r>
            <a:r>
              <a:rPr lang="zh-CN" altLang="zh-CN" dirty="0"/>
              <a:t>：为眶以上的部分，由额鳞构成。两侧可见隆起的额结节，结节下方有与眶上缘平行的弓形隆起，称</a:t>
            </a:r>
            <a:r>
              <a:rPr lang="zh-CN" altLang="zh-CN" b="1" dirty="0"/>
              <a:t>眉弓</a:t>
            </a:r>
            <a:r>
              <a:rPr lang="zh-CN" altLang="zh-CN" dirty="0"/>
              <a:t>。左右眉弓间的平坦部，称</a:t>
            </a:r>
            <a:r>
              <a:rPr lang="zh-CN" altLang="zh-CN" b="1" dirty="0"/>
              <a:t>眉间</a:t>
            </a:r>
            <a:r>
              <a:rPr lang="zh-CN" altLang="zh-CN" dirty="0"/>
              <a:t>。眉弓与眉间均为重要的体表标志。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（2）</a:t>
            </a:r>
            <a:r>
              <a:rPr lang="zh-CN" altLang="zh-CN" b="1" dirty="0"/>
              <a:t>眶</a:t>
            </a:r>
            <a:r>
              <a:rPr lang="zh-CN" altLang="zh-CN" dirty="0"/>
              <a:t>orbit：为底朝前外，尖向后内的一对四棱锥形深腔，可分上、下、内侧、外侧四壁，容纳眼球及附属结构。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1）</a:t>
            </a:r>
            <a:r>
              <a:rPr lang="zh-CN" altLang="zh-CN" b="1" dirty="0"/>
              <a:t>底</a:t>
            </a:r>
            <a:r>
              <a:rPr lang="zh-CN" altLang="zh-CN" dirty="0"/>
              <a:t>：即眶口，略呈四边形，向前下外倾斜。眶上缘中内1／3交界处有</a:t>
            </a:r>
            <a:r>
              <a:rPr lang="zh-CN" altLang="zh-CN" b="1" dirty="0"/>
              <a:t>眶上孔</a:t>
            </a:r>
            <a:r>
              <a:rPr lang="zh-CN" altLang="zh-CN" dirty="0"/>
              <a:t>或</a:t>
            </a:r>
            <a:r>
              <a:rPr lang="zh-CN" altLang="zh-CN" b="1" dirty="0"/>
              <a:t>眶上切迹</a:t>
            </a:r>
            <a:r>
              <a:rPr lang="zh-CN" altLang="zh-CN" dirty="0"/>
              <a:t>，眶下缘中分下方有</a:t>
            </a:r>
            <a:r>
              <a:rPr lang="zh-CN" altLang="zh-CN" b="1" dirty="0"/>
              <a:t>眶下孔</a:t>
            </a:r>
            <a:r>
              <a:rPr lang="zh-CN" altLang="zh-CN" dirty="0"/>
              <a:t>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      图1-26 翼腭窝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  图1-27 颅前面观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2）</a:t>
            </a:r>
            <a:r>
              <a:rPr lang="zh-CN" altLang="zh-CN" b="1" dirty="0"/>
              <a:t>尖</a:t>
            </a:r>
            <a:r>
              <a:rPr lang="zh-CN" altLang="zh-CN" dirty="0"/>
              <a:t>：指向后内，尖端有一圆形的</a:t>
            </a:r>
            <a:r>
              <a:rPr lang="zh-CN" altLang="zh-CN" b="1" dirty="0"/>
              <a:t>视神经管口</a:t>
            </a:r>
            <a:r>
              <a:rPr lang="zh-CN" altLang="zh-CN" dirty="0"/>
              <a:t>，借此管眶向后通颅中窝。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3）</a:t>
            </a:r>
            <a:r>
              <a:rPr lang="zh-CN" altLang="zh-CN" b="1" dirty="0"/>
              <a:t>上壁</a:t>
            </a:r>
            <a:r>
              <a:rPr lang="zh-CN" altLang="zh-CN" dirty="0"/>
              <a:t>：由额骨眶部及蝶骨小翼构成，分割眶与颅前窝，前外侧分有一深窝，称</a:t>
            </a:r>
            <a:r>
              <a:rPr lang="zh-CN" altLang="zh-CN" b="1" dirty="0"/>
              <a:t>泪腺窝</a:t>
            </a:r>
            <a:r>
              <a:rPr lang="zh-CN" altLang="zh-CN" dirty="0"/>
              <a:t>，容纳泪腺。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dirty="0"/>
              <a:t>4) </a:t>
            </a:r>
            <a:r>
              <a:rPr lang="zh-CN" altLang="zh-CN" b="1" dirty="0"/>
              <a:t>内侧壁</a:t>
            </a:r>
            <a:r>
              <a:rPr lang="zh-CN" altLang="zh-CN" dirty="0"/>
              <a:t>：最薄，由前向后为上颌骨额突、泪骨、筛骨眶板和蝶骨体，与筛窦和鼻腔相邻。前下分有一个长圆形窝，容纳泪囊，称</a:t>
            </a:r>
            <a:r>
              <a:rPr lang="zh-CN" altLang="zh-CN" b="1" dirty="0"/>
              <a:t>泪囊窝</a:t>
            </a:r>
            <a:r>
              <a:rPr lang="zh-CN" altLang="zh-CN" dirty="0"/>
              <a:t>，此窝向下经</a:t>
            </a:r>
            <a:r>
              <a:rPr lang="zh-CN" altLang="zh-CN" b="1" dirty="0"/>
              <a:t>鼻泪管</a:t>
            </a:r>
            <a:r>
              <a:rPr lang="zh-CN" altLang="zh-CN" dirty="0"/>
              <a:t>naso1acrimal canal通鼻腔。</a:t>
            </a:r>
            <a:endParaRPr lang="zh-CN" altLang="zh-CN" b="1" dirty="0"/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b="1" dirty="0"/>
              <a:t>下壁</a:t>
            </a:r>
            <a:r>
              <a:rPr lang="zh-CN" altLang="zh-CN" dirty="0"/>
              <a:t>：主要由上颌骨构成，壁下方为上颌窦。下壁和外侧壁交界处后分，有</a:t>
            </a:r>
            <a:r>
              <a:rPr lang="zh-CN" altLang="zh-CN" b="1" dirty="0"/>
              <a:t>眶下裂</a:t>
            </a:r>
            <a:r>
              <a:rPr lang="zh-CN" altLang="zh-CN" dirty="0"/>
              <a:t>inferior  orbitaljissure向后通颞下窝和翼腭窝，裂中部有向前行的</a:t>
            </a:r>
            <a:r>
              <a:rPr lang="zh-CN" altLang="zh-CN" b="1" dirty="0"/>
              <a:t>眶下沟</a:t>
            </a:r>
            <a:r>
              <a:rPr lang="zh-CN" altLang="zh-CN" dirty="0"/>
              <a:t>，该沟向前续于眶下管，管开口于</a:t>
            </a:r>
            <a:r>
              <a:rPr lang="zh-CN" altLang="zh-CN" b="1" dirty="0"/>
              <a:t>眶下孔</a:t>
            </a:r>
            <a:r>
              <a:rPr lang="zh-CN" altLang="zh-CN" dirty="0"/>
              <a:t>。</a:t>
            </a:r>
            <a:endParaRPr lang="zh-CN" altLang="zh-CN" b="1" dirty="0"/>
          </a:p>
          <a:p>
            <a:pPr marL="228600" indent="-228600" eaLnBrk="1" hangingPunct="1">
              <a:lnSpc>
                <a:spcPct val="90000"/>
              </a:lnSpc>
            </a:pPr>
            <a:r>
              <a:rPr lang="zh-CN" altLang="zh-CN" b="1" dirty="0"/>
              <a:t>6）外侧壁</a:t>
            </a:r>
            <a:r>
              <a:rPr lang="zh-CN" altLang="zh-CN" dirty="0"/>
              <a:t>：较厚，由颧骨和蝶骨大翼构成。外侧壁与上壁交界处的后分，有眶上裂向后通颅中窝。 </a:t>
            </a:r>
          </a:p>
        </p:txBody>
      </p:sp>
    </p:spTree>
    <p:extLst>
      <p:ext uri="{BB962C8B-B14F-4D97-AF65-F5344CB8AC3E}">
        <p14:creationId xmlns:p14="http://schemas.microsoft.com/office/powerpoint/2010/main" val="377818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zh-CN" dirty="0"/>
              <a:t>5．颅侧面观（图1-25）由额骨、蝶骨、顶骨、颞骨及枕骨构成，还可见到面颅的颧骨和上、下颌骨。侧面中部有外耳门，门后方为</a:t>
            </a:r>
            <a:r>
              <a:rPr lang="zh-CN" altLang="zh-CN" b="1" dirty="0"/>
              <a:t>乳突</a:t>
            </a:r>
            <a:r>
              <a:rPr lang="zh-CN" altLang="zh-CN" dirty="0"/>
              <a:t>，前方是</a:t>
            </a:r>
            <a:r>
              <a:rPr lang="zh-CN" altLang="zh-CN" b="1" dirty="0"/>
              <a:t>颧弓</a:t>
            </a:r>
            <a:r>
              <a:rPr lang="zh-CN" altLang="zh-CN" dirty="0"/>
              <a:t>，二者在体表均可摸到。颧弓将颅侧面分为上方的</a:t>
            </a:r>
            <a:r>
              <a:rPr lang="zh-CN" altLang="zh-CN" b="1" dirty="0"/>
              <a:t>颞窝</a:t>
            </a:r>
            <a:r>
              <a:rPr lang="zh-CN" altLang="zh-CN" dirty="0"/>
              <a:t>和下方的</a:t>
            </a:r>
            <a:r>
              <a:rPr lang="zh-CN" altLang="zh-CN" b="1" dirty="0"/>
              <a:t>颞下窝</a:t>
            </a:r>
            <a:r>
              <a:rPr lang="zh-CN" altLang="zh-CN" dirty="0"/>
              <a:t>。颞窝的上界为</a:t>
            </a:r>
            <a:r>
              <a:rPr lang="zh-CN" altLang="zh-CN" b="1" dirty="0"/>
              <a:t>颞线</a:t>
            </a:r>
            <a:r>
              <a:rPr lang="zh-CN" altLang="zh-CN" dirty="0"/>
              <a:t>，起自额骨与颧骨相接处，弯向上后，经额骨、顶骨、再转向下前达乳突根部。颞窝前下部较薄，额、顶、颞、蝶骨会合处多数人成H形的缝，此处最为薄弱，称</a:t>
            </a:r>
            <a:r>
              <a:rPr lang="zh-CN" altLang="zh-CN" b="1" dirty="0"/>
              <a:t>翼点</a:t>
            </a:r>
            <a:r>
              <a:rPr lang="zh-CN" altLang="zh-CN" dirty="0"/>
              <a:t>pterion。其内面有脑膜中动脉前支通过（常有血管沟），临床X线检查及手术中应注意。</a:t>
            </a:r>
          </a:p>
          <a:p>
            <a:pPr eaLnBrk="1" hangingPunct="1"/>
            <a:r>
              <a:rPr lang="zh-CN" altLang="zh-CN" dirty="0"/>
              <a:t>   图1-25 颅侧面观</a:t>
            </a:r>
            <a:r>
              <a:rPr lang="zh-CN" altLang="zh-CN" b="1" dirty="0"/>
              <a:t>颞下窝</a:t>
            </a:r>
            <a:r>
              <a:rPr lang="zh-CN" altLang="zh-CN" dirty="0"/>
              <a:t>infratemporal  fossa：是上颌体和颧骨后方的不规则间隙。容纳咀嚼肌和血管神经等，向上与颞窝通连。窝前壁为上颌体和颧骨，内侧壁为翼突外侧板，外侧壁为下颌支；下壁与后壁空缺。此窝向上借卵圆孔和棘孔与颅中窝相通，向前借眶下裂通眶，向内侧借上颌骨与蝶骨翼突之间的</a:t>
            </a:r>
            <a:r>
              <a:rPr lang="zh-CN" altLang="zh-CN" b="1" dirty="0"/>
              <a:t>翼上颌裂</a:t>
            </a:r>
            <a:r>
              <a:rPr lang="zh-CN" altLang="zh-CN" dirty="0"/>
              <a:t>通</a:t>
            </a:r>
            <a:r>
              <a:rPr lang="zh-CN" altLang="zh-CN" b="1" dirty="0"/>
              <a:t>翼腭窝</a:t>
            </a:r>
            <a:r>
              <a:rPr lang="zh-CN" altLang="zh-CN" dirty="0"/>
              <a:t>。</a:t>
            </a:r>
            <a:endParaRPr lang="zh-CN" altLang="zh-CN" b="1" dirty="0"/>
          </a:p>
          <a:p>
            <a:pPr eaLnBrk="1" hangingPunct="1"/>
            <a:r>
              <a:rPr lang="zh-CN" altLang="zh-CN" b="1" dirty="0"/>
              <a:t>翼腭窝</a:t>
            </a:r>
            <a:r>
              <a:rPr lang="zh-CN" altLang="zh-CN" dirty="0"/>
              <a:t>pterygopalatine  fossa  （图1-26）：为上颌体、蝶骨翼突和腭骨之间的狭窄间隙，深藏于颞下窝内侧，内有神经血管经过。此窝向外通颞下窝，向前借眶下裂通眶，向内借腭骨与蝶骨围成的</a:t>
            </a:r>
            <a:r>
              <a:rPr lang="zh-CN" altLang="zh-CN" b="1" dirty="0"/>
              <a:t>蝶腭孔</a:t>
            </a:r>
            <a:r>
              <a:rPr lang="zh-CN" altLang="zh-CN" dirty="0"/>
              <a:t>通鼻腔，向后借圆孔通颅中窝，借翼管通颅底外面，向下移行于腭大管，继经腭大孔通口腔。 </a:t>
            </a:r>
          </a:p>
        </p:txBody>
      </p:sp>
    </p:spTree>
    <p:extLst>
      <p:ext uri="{BB962C8B-B14F-4D97-AF65-F5344CB8AC3E}">
        <p14:creationId xmlns:p14="http://schemas.microsoft.com/office/powerpoint/2010/main" val="2544357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zh-CN"/>
              <a:t>4．颅底外面观（图1-24）颅底外面高低不平，神经血管通过的孔裂甚多。由前向后可见：由两侧牙槽突合成的</a:t>
            </a:r>
            <a:r>
              <a:rPr lang="zh-CN" altLang="zh-CN" b="1"/>
              <a:t>牙槽弓</a:t>
            </a:r>
            <a:r>
              <a:rPr lang="zh-CN" altLang="zh-CN"/>
              <a:t>和由上颌骨腭突与腭骨水平板构成的</a:t>
            </a:r>
            <a:r>
              <a:rPr lang="zh-CN" altLang="zh-CN" b="1"/>
              <a:t>骨腭</a:t>
            </a:r>
            <a:r>
              <a:rPr lang="zh-CN" altLang="zh-CN"/>
              <a:t>。骨腭正中有</a:t>
            </a:r>
            <a:r>
              <a:rPr lang="zh-CN" altLang="zh-CN" b="1"/>
              <a:t>腭中缝</a:t>
            </a:r>
            <a:r>
              <a:rPr lang="zh-CN" altLang="zh-CN"/>
              <a:t>，其前端有</a:t>
            </a:r>
            <a:r>
              <a:rPr lang="zh-CN" altLang="zh-CN" b="1"/>
              <a:t>切牙孔</a:t>
            </a:r>
            <a:r>
              <a:rPr lang="zh-CN" altLang="zh-CN"/>
              <a:t>，通</a:t>
            </a:r>
            <a:r>
              <a:rPr lang="zh-CN" altLang="zh-CN" b="1"/>
              <a:t>切牙管</a:t>
            </a:r>
            <a:r>
              <a:rPr lang="zh-CN" altLang="zh-CN"/>
              <a:t>；近后缘两侧有</a:t>
            </a:r>
            <a:r>
              <a:rPr lang="zh-CN" altLang="zh-CN" b="1"/>
              <a:t>腭大孔</a:t>
            </a:r>
            <a:r>
              <a:rPr lang="zh-CN" altLang="zh-CN"/>
              <a:t>。骨腭上方被鼻中隔后缘（犁骨）分成左右两半的是</a:t>
            </a:r>
            <a:r>
              <a:rPr lang="zh-CN" altLang="zh-CN" b="1"/>
              <a:t>鼻后孔</a:t>
            </a:r>
            <a:r>
              <a:rPr lang="zh-CN" altLang="zh-CN"/>
              <a:t>。鼻后孔两侧的垂直骨板，即翼突内侧板。翼突外侧板根部后外方，可见较大的卵圆孔和较小的棘孔。鼻后孔后方中央可见枕骨大孔，后者前方为枕骨基底部，与蝶骨体直接结合（25岁以前借软骨结合）；枕骨大孔两侧有椭圆形关节面，称</a:t>
            </a:r>
            <a:r>
              <a:rPr lang="zh-CN" altLang="zh-CN" b="1"/>
              <a:t>枕髁</a:t>
            </a:r>
            <a:r>
              <a:rPr lang="zh-CN" altLang="zh-CN"/>
              <a:t>，髁前外侧稍上有</a:t>
            </a:r>
            <a:r>
              <a:rPr lang="zh-CN" altLang="zh-CN" b="1"/>
              <a:t>舌下神经管外口</a:t>
            </a:r>
            <a:r>
              <a:rPr lang="zh-CN" altLang="zh-CN"/>
              <a:t>；髁后方有不恒定的</a:t>
            </a:r>
            <a:r>
              <a:rPr lang="zh-CN" altLang="zh-CN" b="1"/>
              <a:t>髁管</a:t>
            </a:r>
            <a:r>
              <a:rPr lang="zh-CN" altLang="zh-CN"/>
              <a:t>开口。枕髁外侧，枕骨与颞骨岩部交界处有一不规则的孔，称</a:t>
            </a:r>
            <a:r>
              <a:rPr lang="zh-CN" altLang="zh-CN" b="1"/>
              <a:t>颈静脉孔</a:t>
            </a:r>
            <a:r>
              <a:rPr lang="zh-CN" altLang="zh-CN"/>
              <a:t>，其前方的圆形孔，为</a:t>
            </a:r>
            <a:r>
              <a:rPr lang="zh-CN" altLang="zh-CN" b="1"/>
              <a:t>颈动脉管外口</a:t>
            </a:r>
            <a:r>
              <a:rPr lang="zh-CN" altLang="zh-CN"/>
              <a:t>。颈静脉孔的后外侧，有细长的</a:t>
            </a:r>
            <a:r>
              <a:rPr lang="zh-CN" altLang="zh-CN" b="1"/>
              <a:t>茎突</a:t>
            </a:r>
            <a:r>
              <a:rPr lang="zh-CN" altLang="zh-CN"/>
              <a:t>，茎突根部后方有</a:t>
            </a:r>
            <a:r>
              <a:rPr lang="zh-CN" altLang="zh-CN" b="1"/>
              <a:t>茎乳孔</a:t>
            </a:r>
            <a:r>
              <a:rPr lang="zh-CN" altLang="zh-CN"/>
              <a:t>。颧弓根部后方有</a:t>
            </a:r>
            <a:r>
              <a:rPr lang="zh-CN" altLang="zh-CN" b="1"/>
              <a:t>下颌窝</a:t>
            </a:r>
            <a:r>
              <a:rPr lang="zh-CN" altLang="zh-CN"/>
              <a:t>，与下颌头相关节。窝前缘的隆起，称</a:t>
            </a:r>
            <a:r>
              <a:rPr lang="zh-CN" altLang="zh-CN" b="1"/>
              <a:t>关节结节</a:t>
            </a:r>
            <a:r>
              <a:rPr lang="zh-CN" altLang="zh-CN"/>
              <a:t>。蝶骨、枕骨基底部和颞骨岩部会合处，围成不规则的</a:t>
            </a:r>
            <a:r>
              <a:rPr lang="zh-CN" altLang="zh-CN" b="1"/>
              <a:t>破裂孔</a:t>
            </a:r>
            <a:r>
              <a:rPr lang="zh-CN" altLang="zh-CN"/>
              <a:t>，为软骨所封闭。</a:t>
            </a:r>
          </a:p>
        </p:txBody>
      </p:sp>
    </p:spTree>
    <p:extLst>
      <p:ext uri="{BB962C8B-B14F-4D97-AF65-F5344CB8AC3E}">
        <p14:creationId xmlns:p14="http://schemas.microsoft.com/office/powerpoint/2010/main" val="4070690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1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zh-CN" dirty="0"/>
              <a:t>3．颅内面观（图1-23） 颅盖内面凹陷，有许多与脑沟回对应的压迹与骨嵴。两侧有树枝状动脉沟，是脑膜中动脉及其分支的压迹。正中线上有一条浅沟为</a:t>
            </a:r>
            <a:r>
              <a:rPr lang="zh-CN" altLang="zh-CN" b="1" dirty="0"/>
              <a:t>上矢状窦沟</a:t>
            </a:r>
            <a:r>
              <a:rPr lang="zh-CN" altLang="zh-CN" dirty="0"/>
              <a:t>，沟两侧有许多</a:t>
            </a:r>
            <a:r>
              <a:rPr lang="zh-CN" altLang="zh-CN" b="1" dirty="0"/>
              <a:t>颗粒小凹</a:t>
            </a:r>
            <a:r>
              <a:rPr lang="zh-CN" altLang="zh-CN" dirty="0"/>
              <a:t>，为蛛网膜粒的压迹。</a:t>
            </a:r>
          </a:p>
          <a:p>
            <a:pPr eaLnBrk="1" hangingPunct="1"/>
            <a:r>
              <a:rPr lang="zh-CN" altLang="zh-CN" dirty="0"/>
              <a:t>  图1-23颅底内面观                      </a:t>
            </a:r>
          </a:p>
          <a:p>
            <a:pPr eaLnBrk="1" hangingPunct="1"/>
            <a:r>
              <a:rPr lang="zh-CN" altLang="zh-CN" dirty="0"/>
              <a:t>颅底内面高低不平，呈阶梯状的窝，分别称颅前、中、后窝。窝中有很多孔、裂，大都与颅底外面相通。</a:t>
            </a:r>
          </a:p>
          <a:p>
            <a:pPr eaLnBrk="1" hangingPunct="1"/>
            <a:r>
              <a:rPr lang="zh-CN" altLang="zh-CN" dirty="0"/>
              <a:t>（1）</a:t>
            </a:r>
            <a:r>
              <a:rPr lang="zh-CN" altLang="zh-CN" b="1" dirty="0"/>
              <a:t>颅前窝</a:t>
            </a:r>
            <a:r>
              <a:rPr lang="zh-CN" altLang="zh-CN" dirty="0"/>
              <a:t>anterior  cranial  fossa：由额骨眶部、筛骨筛板和蝶骨小翼围成。正中线上由前至后，有</a:t>
            </a:r>
            <a:r>
              <a:rPr lang="zh-CN" altLang="zh-CN" b="1" dirty="0"/>
              <a:t>额嵴</a:t>
            </a:r>
            <a:r>
              <a:rPr lang="zh-CN" altLang="zh-CN" dirty="0"/>
              <a:t>、</a:t>
            </a:r>
            <a:r>
              <a:rPr lang="zh-CN" altLang="zh-CN" b="1" dirty="0"/>
              <a:t>盲孔</a:t>
            </a:r>
            <a:r>
              <a:rPr lang="zh-CN" altLang="zh-CN" dirty="0"/>
              <a:t>、</a:t>
            </a:r>
            <a:r>
              <a:rPr lang="zh-CN" altLang="zh-CN" b="1" dirty="0"/>
              <a:t>鸡冠</a:t>
            </a:r>
            <a:r>
              <a:rPr lang="zh-CN" altLang="zh-CN" dirty="0"/>
              <a:t>等结构。</a:t>
            </a:r>
            <a:r>
              <a:rPr lang="zh-CN" altLang="zh-CN" b="1" dirty="0"/>
              <a:t>筛板</a:t>
            </a:r>
            <a:r>
              <a:rPr lang="zh-CN" altLang="zh-CN" dirty="0"/>
              <a:t>上有</a:t>
            </a:r>
            <a:r>
              <a:rPr lang="zh-CN" altLang="zh-CN" b="1" dirty="0"/>
              <a:t>筛孔</a:t>
            </a:r>
            <a:r>
              <a:rPr lang="zh-CN" altLang="zh-CN" dirty="0"/>
              <a:t>通鼻腔。</a:t>
            </a:r>
          </a:p>
          <a:p>
            <a:pPr eaLnBrk="1" hangingPunct="1"/>
            <a:r>
              <a:rPr lang="zh-CN" altLang="zh-CN" dirty="0"/>
              <a:t>（2）</a:t>
            </a:r>
            <a:r>
              <a:rPr lang="zh-CN" altLang="zh-CN" b="1" dirty="0"/>
              <a:t>颅中窝</a:t>
            </a:r>
            <a:r>
              <a:rPr lang="zh-CN" altLang="zh-CN" dirty="0"/>
              <a:t>middle  cranial  fossa：．由蝶骨体及大翼、颞骨岩部等围成。中间狭窄，两侧宽广。中央是</a:t>
            </a:r>
            <a:r>
              <a:rPr lang="zh-CN" altLang="zh-CN" b="1" dirty="0"/>
              <a:t>蝶骨体</a:t>
            </a:r>
            <a:r>
              <a:rPr lang="zh-CN" altLang="zh-CN" dirty="0"/>
              <a:t>，上面有</a:t>
            </a:r>
            <a:r>
              <a:rPr lang="zh-CN" altLang="zh-CN" b="1" dirty="0"/>
              <a:t>垂体窝</a:t>
            </a:r>
            <a:r>
              <a:rPr lang="zh-CN" altLang="zh-CN" dirty="0"/>
              <a:t>，窝前外侧有</a:t>
            </a:r>
            <a:r>
              <a:rPr lang="zh-CN" altLang="zh-CN" b="1" dirty="0"/>
              <a:t>视神经管</a:t>
            </a:r>
            <a:r>
              <a:rPr lang="zh-CN" altLang="zh-CN" dirty="0"/>
              <a:t>，通入眶，管口外侧有突向后方的</a:t>
            </a:r>
            <a:r>
              <a:rPr lang="zh-CN" altLang="zh-CN" b="1" dirty="0"/>
              <a:t>前床突</a:t>
            </a:r>
            <a:r>
              <a:rPr lang="zh-CN" altLang="zh-CN" dirty="0"/>
              <a:t>。垂体窝前方圆形的骨隆起称</a:t>
            </a:r>
            <a:r>
              <a:rPr lang="zh-CN" altLang="zh-CN" b="1" dirty="0"/>
              <a:t>鞍结节</a:t>
            </a:r>
            <a:r>
              <a:rPr lang="zh-CN" altLang="zh-CN" dirty="0"/>
              <a:t>，后方横位的骨隆起是</a:t>
            </a:r>
            <a:r>
              <a:rPr lang="zh-CN" altLang="zh-CN" b="1" dirty="0"/>
              <a:t>鞍背</a:t>
            </a:r>
            <a:r>
              <a:rPr lang="zh-CN" altLang="zh-CN" dirty="0"/>
              <a:t>。鞍背两侧角向上突起为</a:t>
            </a:r>
            <a:r>
              <a:rPr lang="zh-CN" altLang="zh-CN" b="1" dirty="0"/>
              <a:t>后床突</a:t>
            </a:r>
            <a:r>
              <a:rPr lang="zh-CN" altLang="zh-CN" dirty="0"/>
              <a:t>。垂体窝和鞍背统称</a:t>
            </a:r>
            <a:r>
              <a:rPr lang="zh-CN" altLang="zh-CN" b="1" dirty="0"/>
              <a:t>蝶鞍</a:t>
            </a:r>
            <a:r>
              <a:rPr lang="zh-CN" altLang="zh-CN" dirty="0"/>
              <a:t>，其两侧浅沟为</a:t>
            </a:r>
            <a:r>
              <a:rPr lang="zh-CN" altLang="zh-CN" b="1" dirty="0"/>
              <a:t>颈动脉沟</a:t>
            </a:r>
            <a:r>
              <a:rPr lang="zh-CN" altLang="zh-CN" dirty="0"/>
              <a:t>，沟向前外侧几达</a:t>
            </a:r>
            <a:r>
              <a:rPr lang="zh-CN" altLang="zh-CN" b="1" dirty="0"/>
              <a:t>眶上裂</a:t>
            </a:r>
            <a:r>
              <a:rPr lang="zh-CN" altLang="zh-CN" dirty="0"/>
              <a:t>，沟后端有孔称</a:t>
            </a:r>
            <a:r>
              <a:rPr lang="zh-CN" altLang="zh-CN" b="1" dirty="0"/>
              <a:t>破裂孔</a:t>
            </a:r>
            <a:r>
              <a:rPr lang="zh-CN" altLang="zh-CN" dirty="0"/>
              <a:t> foramen lacerum，孔的后外侧壁有</a:t>
            </a:r>
            <a:r>
              <a:rPr lang="zh-CN" altLang="zh-CN" b="1" dirty="0"/>
              <a:t>颈动脉管内口</a:t>
            </a:r>
            <a:r>
              <a:rPr lang="zh-CN" altLang="zh-CN" dirty="0"/>
              <a:t>。蝶鞍两侧，由前内向后外，依次有</a:t>
            </a:r>
            <a:r>
              <a:rPr lang="zh-CN" altLang="zh-CN" b="1" dirty="0"/>
              <a:t>圆孔</a:t>
            </a:r>
            <a:r>
              <a:rPr lang="zh-CN" altLang="zh-CN" dirty="0"/>
              <a:t>、</a:t>
            </a:r>
            <a:r>
              <a:rPr lang="zh-CN" altLang="zh-CN" b="1" dirty="0"/>
              <a:t>卵圆孔</a:t>
            </a:r>
            <a:r>
              <a:rPr lang="zh-CN" altLang="zh-CN" dirty="0"/>
              <a:t>和</a:t>
            </a:r>
            <a:r>
              <a:rPr lang="zh-CN" altLang="zh-CN" b="1" dirty="0"/>
              <a:t>棘孔</a:t>
            </a:r>
            <a:r>
              <a:rPr lang="zh-CN" altLang="zh-CN" dirty="0"/>
              <a:t>。</a:t>
            </a:r>
            <a:r>
              <a:rPr lang="zh-CN" altLang="zh-CN" b="1" dirty="0"/>
              <a:t>脑膜中动脉沟</a:t>
            </a:r>
            <a:r>
              <a:rPr lang="zh-CN" altLang="zh-CN" dirty="0"/>
              <a:t>自棘孔向外上方走行。弓状隆起的前下方较薄的骨板为</a:t>
            </a:r>
            <a:r>
              <a:rPr lang="zh-CN" altLang="zh-CN" b="1" dirty="0"/>
              <a:t>鼓室盖</a:t>
            </a:r>
            <a:r>
              <a:rPr lang="zh-CN" altLang="zh-CN" dirty="0"/>
              <a:t>，颞骨岩部尖端前面有</a:t>
            </a:r>
            <a:r>
              <a:rPr lang="zh-CN" altLang="zh-CN" b="1" dirty="0"/>
              <a:t>三叉神经压迹</a:t>
            </a:r>
            <a:r>
              <a:rPr lang="zh-CN" altLang="zh-CN" dirty="0"/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465205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35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156DDFB-6B17-46B8-A451-4061D3EC6710}" type="slidenum">
              <a:rPr lang="en-US" altLang="zh-CN"/>
              <a:pPr eaLnBrk="1" hangingPunct="1">
                <a:spcBef>
                  <a:spcPct val="0"/>
                </a:spcBef>
              </a:pPr>
              <a:t>58</a:t>
            </a:fld>
            <a:endParaRPr lang="en-US" altLang="zh-CN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0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胸廓的形态：</a:t>
            </a:r>
          </a:p>
          <a:p>
            <a:pPr>
              <a:spcBef>
                <a:spcPct val="0"/>
              </a:spcBef>
            </a:pPr>
            <a:r>
              <a:rPr lang="zh-CN" altLang="en-US"/>
              <a:t>前后较扁，前壁短，后壁长。两侧肋弓夹角为肋下角</a:t>
            </a:r>
          </a:p>
          <a:p>
            <a:pPr>
              <a:spcBef>
                <a:spcPct val="0"/>
              </a:spcBef>
            </a:pPr>
            <a:endParaRPr lang="zh-CN" altLang="en-US"/>
          </a:p>
          <a:p>
            <a:pPr>
              <a:spcBef>
                <a:spcPct val="0"/>
              </a:spcBef>
            </a:pPr>
            <a:r>
              <a:rPr lang="zh-CN" altLang="en-US"/>
              <a:t>   肋间隙序数及活体判定：</a:t>
            </a:r>
          </a:p>
          <a:p>
            <a:pPr>
              <a:spcBef>
                <a:spcPct val="0"/>
              </a:spcBef>
            </a:pPr>
            <a:r>
              <a:rPr lang="zh-CN" altLang="en-US"/>
              <a:t>       心尖位置第</a:t>
            </a:r>
            <a:r>
              <a:rPr lang="en-US" altLang="zh-CN"/>
              <a:t>5</a:t>
            </a:r>
            <a:r>
              <a:rPr lang="zh-CN" altLang="en-US"/>
              <a:t>肋间隙，</a:t>
            </a:r>
          </a:p>
          <a:p>
            <a:pPr>
              <a:spcBef>
                <a:spcPct val="0"/>
              </a:spcBef>
            </a:pPr>
            <a:r>
              <a:rPr lang="zh-CN" altLang="en-US"/>
              <a:t>       胸骨角平第</a:t>
            </a:r>
            <a:r>
              <a:rPr lang="en-US" altLang="zh-CN"/>
              <a:t>2</a:t>
            </a:r>
            <a:r>
              <a:rPr lang="zh-CN" altLang="en-US"/>
              <a:t>肋</a:t>
            </a:r>
          </a:p>
          <a:p>
            <a:pPr>
              <a:spcBef>
                <a:spcPct val="0"/>
              </a:spcBef>
            </a:pPr>
            <a:endParaRPr lang="zh-CN" altLang="en-US"/>
          </a:p>
          <a:p>
            <a:pPr>
              <a:spcBef>
                <a:spcPct val="0"/>
              </a:spcBef>
            </a:pPr>
            <a:r>
              <a:rPr lang="zh-CN" altLang="en-US"/>
              <a:t>   胸廓与呼吸运动：吸气时各径均增大</a:t>
            </a:r>
          </a:p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940208-ED26-4666-9A8F-205FBA008504}" type="slidenum">
              <a:rPr lang="zh-CN" altLang="en-US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67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 dirty="0"/>
              <a:t>胸骨向前隆起称之为鸡胸，是一种常见的胸廓畸形，一般认为与漏斗胸畸形一样与遗传有关，多数人认为是肋骨和肋软骨过度生长造成的，胸骨的畸形是继发于肋骨畸形的。</a:t>
            </a:r>
            <a:endParaRPr lang="en-US" altLang="zh-CN" dirty="0"/>
          </a:p>
          <a:p>
            <a:pPr>
              <a:spcBef>
                <a:spcPct val="0"/>
              </a:spcBef>
            </a:pPr>
            <a:r>
              <a:rPr lang="zh-CN" altLang="en-US" dirty="0"/>
              <a:t>漏斗胸是</a:t>
            </a:r>
            <a:r>
              <a:rPr lang="zh-CN" altLang="en-US" i="1" u="sng" dirty="0"/>
              <a:t>小儿</a:t>
            </a:r>
            <a:r>
              <a:rPr lang="zh-CN" altLang="en-US" dirty="0"/>
              <a:t>常见的胸廓发育畸形之一，是一种胸前壁的凹陷畸形，状如漏斗。</a:t>
            </a:r>
            <a:r>
              <a:rPr lang="zh-CN" altLang="en-US" i="1" u="sng" dirty="0"/>
              <a:t>鸡胸</a:t>
            </a:r>
            <a:r>
              <a:rPr lang="zh-CN" altLang="en-US" dirty="0"/>
              <a:t>是</a:t>
            </a:r>
            <a:r>
              <a:rPr lang="zh-CN" altLang="en-US" i="1" u="sng" dirty="0"/>
              <a:t>小儿</a:t>
            </a:r>
            <a:r>
              <a:rPr lang="zh-CN" altLang="en-US" dirty="0"/>
              <a:t>患佝偻病时，在胸部出现的骨骼畸形。佝偻病俗称软骨病，是婴儿幼儿时期常见的一种慢性营养不良性疾病，是由于体内维生素</a:t>
            </a:r>
            <a:r>
              <a:rPr lang="en-US" altLang="zh-CN" dirty="0"/>
              <a:t>D</a:t>
            </a:r>
            <a:r>
              <a:rPr lang="zh-CN" altLang="en-US" dirty="0"/>
              <a:t>不足引起钙、磷代谢失常</a:t>
            </a:r>
          </a:p>
        </p:txBody>
      </p:sp>
    </p:spTree>
    <p:extLst>
      <p:ext uri="{BB962C8B-B14F-4D97-AF65-F5344CB8AC3E}">
        <p14:creationId xmlns:p14="http://schemas.microsoft.com/office/powerpoint/2010/main" val="2413358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B80FEC-4F27-4037-BFB6-F02266EA0DF4}" type="slidenum">
              <a:rPr lang="en-US" altLang="zh-CN"/>
              <a:pPr eaLnBrk="1" hangingPunct="1">
                <a:spcBef>
                  <a:spcPct val="0"/>
                </a:spcBef>
              </a:pPr>
              <a:t>63</a:t>
            </a:fld>
            <a:endParaRPr lang="en-US" altLang="zh-CN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zh-CN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0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DC1603-FCEB-4189-8AF6-2E04F8B346D3}" type="slidenum">
              <a:rPr lang="en-US" altLang="zh-CN"/>
              <a:pPr eaLnBrk="1" hangingPunct="1"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90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9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7C76E21-6269-4327-A167-5C8C0FD7D02F}" type="slidenum">
              <a:rPr lang="en-US" altLang="zh-CN"/>
              <a:pPr eaLnBrk="1" hangingPunct="1">
                <a:spcBef>
                  <a:spcPct val="0"/>
                </a:spcBef>
              </a:pPr>
              <a:t>69</a:t>
            </a:fld>
            <a:endParaRPr lang="en-US" altLang="zh-CN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0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7FADA9-338B-4B4E-AF0B-B91D5C6A9CE7}" type="slidenum">
              <a:rPr lang="en-US" altLang="zh-CN"/>
              <a:pPr eaLnBrk="1" hangingPunct="1">
                <a:spcBef>
                  <a:spcPct val="0"/>
                </a:spcBef>
              </a:pPr>
              <a:t>70</a:t>
            </a:fld>
            <a:endParaRPr lang="en-US" altLang="zh-CN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94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998B20-BDCF-41C6-90C0-1544FB31D893}" type="slidenum">
              <a:rPr lang="en-US" altLang="zh-CN"/>
              <a:pPr eaLnBrk="1" hangingPunct="1">
                <a:spcBef>
                  <a:spcPct val="0"/>
                </a:spcBef>
              </a:pPr>
              <a:t>71</a:t>
            </a:fld>
            <a:endParaRPr lang="en-US" altLang="zh-CN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649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DC726C8-A064-4D3A-A52D-5E4B2BDDEFCC}" type="slidenum">
              <a:rPr lang="en-US" altLang="zh-CN"/>
              <a:pPr eaLnBrk="1" hangingPunct="1">
                <a:spcBef>
                  <a:spcPct val="0"/>
                </a:spcBef>
              </a:pPr>
              <a:t>72</a:t>
            </a:fld>
            <a:endParaRPr lang="en-US" altLang="zh-CN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6581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966D381-CF97-4584-BD9E-21BF8FA117A2}" type="slidenum">
              <a:rPr lang="en-US" altLang="zh-CN"/>
              <a:pPr eaLnBrk="1" hangingPunct="1">
                <a:spcBef>
                  <a:spcPct val="0"/>
                </a:spcBef>
              </a:pPr>
              <a:t>75</a:t>
            </a:fld>
            <a:endParaRPr lang="en-US" altLang="zh-CN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CN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73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055AFC8-8951-4C9D-ACB0-5CB488A12F20}" type="slidenum">
              <a:rPr lang="en-US" altLang="zh-CN"/>
              <a:pPr eaLnBrk="1" hangingPunct="1">
                <a:spcBef>
                  <a:spcPct val="0"/>
                </a:spcBef>
              </a:pPr>
              <a:t>77</a:t>
            </a:fld>
            <a:endParaRPr lang="en-US" altLang="zh-CN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41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CC0F0-E63E-4C71-B673-FE8FF0C72749}" type="slidenum">
              <a:rPr lang="en-US" altLang="zh-CN"/>
              <a:pPr eaLnBrk="1" hangingPunct="1">
                <a:spcBef>
                  <a:spcPct val="0"/>
                </a:spcBef>
              </a:pPr>
              <a:t>78</a:t>
            </a:fld>
            <a:endParaRPr lang="en-US" altLang="zh-CN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9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2C7DF18-94D9-422E-ACC1-3AE02DB7C9A7}" type="slidenum">
              <a:rPr lang="en-US" altLang="zh-CN"/>
              <a:pPr eaLnBrk="1" hangingPunct="1">
                <a:spcBef>
                  <a:spcPct val="0"/>
                </a:spcBef>
              </a:pPr>
              <a:t>80</a:t>
            </a:fld>
            <a:endParaRPr lang="en-US" altLang="zh-CN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27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50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46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44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9AC804-6DDE-4E57-940C-AFE1398E02D3}" type="slidenum">
              <a:rPr lang="en-US" altLang="zh-CN"/>
              <a:pPr eaLnBrk="1" hangingPunct="1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8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zh-CN" sz="1000" dirty="0"/>
              <a:t>4．</a:t>
            </a:r>
            <a:r>
              <a:rPr lang="zh-CN" altLang="zh-CN" sz="1000" b="1" dirty="0"/>
              <a:t>颞骨</a:t>
            </a:r>
            <a:r>
              <a:rPr lang="zh-CN" altLang="zh-CN" sz="1000" dirty="0"/>
              <a:t>temporal  bone（图 1-18）参与构成颅底和颅腔侧壁，形状不规则，以外耳门为中心分三部：</a:t>
            </a:r>
          </a:p>
          <a:p>
            <a:pPr eaLnBrk="1" hangingPunct="1"/>
            <a:r>
              <a:rPr lang="zh-CN" altLang="zh-CN" sz="1000" dirty="0"/>
              <a:t>  （1）</a:t>
            </a:r>
            <a:r>
              <a:rPr lang="zh-CN" altLang="zh-CN" sz="1000" b="1" dirty="0"/>
              <a:t>鳞部</a:t>
            </a:r>
            <a:r>
              <a:rPr lang="zh-CN" altLang="zh-CN" sz="1000" dirty="0"/>
              <a:t>squamous  part：位于外耳门前上方，呈鳞片状。内面有脑回的压迹和脑膜中动脉沟；外面光滑，前下部有伸向前的颧突，与颧骨的颞突构成颧弓，颧突根部下面的深窝称</a:t>
            </a:r>
            <a:r>
              <a:rPr lang="zh-CN" altLang="zh-CN" sz="1000" b="1" dirty="0"/>
              <a:t>下颌窝</a:t>
            </a:r>
            <a:r>
              <a:rPr lang="zh-CN" altLang="zh-CN" sz="1000" dirty="0"/>
              <a:t>mandibular fossa,窝前缘特别突起，称</a:t>
            </a:r>
            <a:r>
              <a:rPr lang="zh-CN" altLang="zh-CN" sz="1000" b="1" dirty="0"/>
              <a:t>关节结节</a:t>
            </a:r>
            <a:r>
              <a:rPr lang="zh-CN" altLang="zh-CN" sz="1000" dirty="0"/>
              <a:t>articular tubercle。</a:t>
            </a:r>
          </a:p>
          <a:p>
            <a:pPr eaLnBrk="1" hangingPunct="1"/>
            <a:r>
              <a:rPr lang="zh-CN" altLang="zh-CN" sz="1000" dirty="0"/>
              <a:t>  图1-15额骨（前面）</a:t>
            </a:r>
          </a:p>
          <a:p>
            <a:pPr eaLnBrk="1" hangingPunct="1"/>
            <a:r>
              <a:rPr lang="zh-CN" altLang="zh-CN" sz="1000" dirty="0"/>
              <a:t>     前面  后面     图1-16 筛骨</a:t>
            </a:r>
          </a:p>
          <a:p>
            <a:pPr eaLnBrk="1" hangingPunct="1"/>
            <a:r>
              <a:rPr lang="zh-CN" altLang="zh-CN" sz="1000" dirty="0"/>
              <a:t>     前面     上面  图1-17 蝶骨（上面）</a:t>
            </a:r>
          </a:p>
          <a:p>
            <a:pPr eaLnBrk="1" hangingPunct="1"/>
            <a:r>
              <a:rPr lang="zh-CN" altLang="zh-CN" sz="1000" dirty="0"/>
              <a:t>         外面  内容         图1-18 颞骨</a:t>
            </a:r>
          </a:p>
          <a:p>
            <a:pPr eaLnBrk="1" hangingPunct="1"/>
            <a:r>
              <a:rPr lang="zh-CN" altLang="zh-CN" sz="1000" dirty="0"/>
              <a:t>  （2）</a:t>
            </a:r>
            <a:r>
              <a:rPr lang="zh-CN" altLang="zh-CN" sz="1000" b="1" dirty="0"/>
              <a:t>鼓部</a:t>
            </a:r>
            <a:r>
              <a:rPr lang="zh-CN" altLang="zh-CN" sz="1000" dirty="0"/>
              <a:t>tympanic part：位于下颌窝后方，为弯曲的骨片。从前、下、后三面围绕外耳道。</a:t>
            </a:r>
          </a:p>
          <a:p>
            <a:pPr eaLnBrk="1" hangingPunct="1"/>
            <a:r>
              <a:rPr lang="zh-CN" altLang="zh-CN" sz="1000" dirty="0"/>
              <a:t>  （3）</a:t>
            </a:r>
            <a:r>
              <a:rPr lang="zh-CN" altLang="zh-CN" sz="1000" b="1" dirty="0"/>
              <a:t>岩部</a:t>
            </a:r>
            <a:r>
              <a:rPr lang="zh-CN" altLang="zh-CN" sz="1000" dirty="0"/>
              <a:t>（锥体）petrous part (pyramid)：呈三棱锥形，尖指向前内，对着蝶骨体的前面有光滑的三叉神经压迹，底与颞鳞、乳突部相接。岩部前面朝向颅中窝，中央有弓状隆起，隆起前外下方较薄骨板，称鼓室盖。后面中央部有一大孔，称</a:t>
            </a:r>
            <a:r>
              <a:rPr lang="zh-CN" altLang="zh-CN" sz="1000" b="1" dirty="0"/>
              <a:t>内耳门</a:t>
            </a:r>
            <a:r>
              <a:rPr lang="zh-CN" altLang="zh-CN" sz="1000" dirty="0"/>
              <a:t>internal  acoustic  pore，通入内耳道。下面凹凸不平，中央有颈动脉管外口，向前内通入</a:t>
            </a:r>
            <a:r>
              <a:rPr lang="zh-CN" altLang="zh-CN" sz="1000" b="1" dirty="0"/>
              <a:t>颈动脉管</a:t>
            </a:r>
            <a:r>
              <a:rPr lang="zh-CN" altLang="zh-CN" sz="1000" dirty="0"/>
              <a:t>carotid  cana1。此管先垂直上行，继而折向前内，开口于岩部尖，称颈动脉管内口。颈动脉管外口后方的深窝是颈静脉窝，该窝与枕骨共同围成颈静脉孔。</a:t>
            </a:r>
            <a:r>
              <a:rPr lang="zh-CN" altLang="zh-CN" sz="1000" b="1" dirty="0"/>
              <a:t>茎突</a:t>
            </a:r>
            <a:r>
              <a:rPr lang="zh-CN" altLang="zh-CN" sz="1000" dirty="0"/>
              <a:t>styloid  process是位于颈动脉管外口的后外侧的细长骨突。颞骨岩部后分位于外耳门后方肥厚的突起，称</a:t>
            </a:r>
            <a:r>
              <a:rPr lang="zh-CN" altLang="zh-CN" sz="1000" b="1" dirty="0"/>
              <a:t>乳突</a:t>
            </a:r>
            <a:r>
              <a:rPr lang="zh-CN" altLang="zh-CN" sz="1000" dirty="0"/>
              <a:t>mastoid  process，内有许多腔隙称</a:t>
            </a:r>
            <a:r>
              <a:rPr lang="zh-CN" altLang="zh-CN" sz="1000" b="1" dirty="0"/>
              <a:t>乳突小房</a:t>
            </a:r>
            <a:r>
              <a:rPr lang="zh-CN" altLang="zh-CN" sz="1000" dirty="0"/>
              <a:t>，茎突根部与乳突根部之间有</a:t>
            </a:r>
            <a:r>
              <a:rPr lang="zh-CN" altLang="zh-CN" sz="1000" b="1" dirty="0"/>
              <a:t>茎乳孔</a:t>
            </a:r>
            <a:r>
              <a:rPr lang="zh-CN" altLang="zh-CN" sz="1000" dirty="0"/>
              <a:t>sty1omastoid  foramen。</a:t>
            </a:r>
          </a:p>
          <a:p>
            <a:pPr eaLnBrk="1" hangingPunct="1"/>
            <a:r>
              <a:rPr lang="zh-CN" altLang="zh-CN" sz="1000" dirty="0"/>
              <a:t>5．</a:t>
            </a:r>
            <a:r>
              <a:rPr lang="zh-CN" altLang="zh-CN" sz="1000" b="1" dirty="0"/>
              <a:t>枕骨</a:t>
            </a:r>
            <a:r>
              <a:rPr lang="zh-CN" altLang="zh-CN" sz="1000" dirty="0"/>
              <a:t>occipital  bone位颅的后下部，呈勺状。前下部有</a:t>
            </a:r>
            <a:r>
              <a:rPr lang="zh-CN" altLang="zh-CN" sz="1000" b="1" dirty="0"/>
              <a:t>枕骨大孔</a:t>
            </a:r>
            <a:r>
              <a:rPr lang="zh-CN" altLang="zh-CN" sz="1000" dirty="0"/>
              <a:t>foramen  magnum。枕骨借此孔分为4部。前为基底部，后为枕鳞，两侧为侧部。侧部的下方有椭圆形关节面，称</a:t>
            </a:r>
            <a:r>
              <a:rPr lang="zh-CN" altLang="zh-CN" sz="1000" b="1" dirty="0"/>
              <a:t>枕髁</a:t>
            </a:r>
            <a:r>
              <a:rPr lang="zh-CN" altLang="zh-CN" sz="1000" dirty="0"/>
              <a:t>。</a:t>
            </a:r>
          </a:p>
          <a:p>
            <a:pPr eaLnBrk="1" hangingPunct="1"/>
            <a:r>
              <a:rPr lang="zh-CN" altLang="zh-CN" sz="1000" dirty="0"/>
              <a:t>6．</a:t>
            </a:r>
            <a:r>
              <a:rPr lang="zh-CN" altLang="zh-CN" sz="1000" b="1" dirty="0"/>
              <a:t>顶骨</a:t>
            </a:r>
            <a:r>
              <a:rPr lang="zh-CN" altLang="zh-CN" sz="1000" dirty="0"/>
              <a:t>parieta1  bone外隆内凹，呈四边形，位颅顶中部，左右各一。</a:t>
            </a:r>
          </a:p>
        </p:txBody>
      </p:sp>
    </p:spTree>
    <p:extLst>
      <p:ext uri="{BB962C8B-B14F-4D97-AF65-F5344CB8AC3E}">
        <p14:creationId xmlns:p14="http://schemas.microsoft.com/office/powerpoint/2010/main" val="242232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E39C77E-CB98-4FDB-8DF3-51A1EE442794}" type="slidenum">
              <a:rPr lang="en-US" altLang="zh-CN"/>
              <a:pPr eaLnBrk="1" hangingPunct="1">
                <a:spcBef>
                  <a:spcPct val="0"/>
                </a:spcBef>
              </a:pPr>
              <a:t>36</a:t>
            </a:fld>
            <a:endParaRPr lang="en-US" altLang="zh-CN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02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zh-CN" sz="1200" dirty="0"/>
              <a:t>4．</a:t>
            </a:r>
            <a:r>
              <a:rPr lang="zh-CN" altLang="zh-CN" sz="1200" b="1" dirty="0"/>
              <a:t>上颌骨</a:t>
            </a:r>
            <a:r>
              <a:rPr lang="zh-CN" altLang="zh-CN" sz="1200" dirty="0"/>
              <a:t>maxi11，（图1-21）成对，构成颜面的中央部，几乎与全部面颅骨相接，可分：1体和4突。</a:t>
            </a:r>
          </a:p>
          <a:p>
            <a:pPr eaLnBrk="1" hangingPunct="1"/>
            <a:r>
              <a:rPr lang="zh-CN" altLang="zh-CN" sz="1200" dirty="0"/>
              <a:t>     外面   内面图1-21上颌骨 </a:t>
            </a:r>
            <a:r>
              <a:rPr lang="zh-CN" altLang="zh-CN" sz="1200" b="1" dirty="0"/>
              <a:t>上颌体</a:t>
            </a:r>
            <a:r>
              <a:rPr lang="zh-CN" altLang="zh-CN" sz="1200" dirty="0"/>
              <a:t>：内含上颌窦，分前面、颞下面、眶面及鼻面。前面上分有</a:t>
            </a:r>
            <a:r>
              <a:rPr lang="zh-CN" altLang="zh-CN" sz="1200" b="1" dirty="0"/>
              <a:t>眶下孔</a:t>
            </a:r>
            <a:r>
              <a:rPr lang="zh-CN" altLang="zh-CN" sz="1200" dirty="0"/>
              <a:t>infraorbital foramen，孔下方凹陷，称尖牙窝。颞下面朝向后外，中部有几个小的牙槽孔。眶面构成眶的下壁，有矢状位的眶下沟，向前下连于眶下管。鼻面构成鼻腔外侧壁，后分有大的</a:t>
            </a:r>
            <a:r>
              <a:rPr lang="zh-CN" altLang="zh-CN" sz="1200" b="1" dirty="0"/>
              <a:t>上颌窦裂孔</a:t>
            </a:r>
            <a:r>
              <a:rPr lang="zh-CN" altLang="zh-CN" sz="1200" dirty="0"/>
              <a:t>，通入上颌窦，前分有纵行的泪沟。</a:t>
            </a:r>
          </a:p>
          <a:p>
            <a:pPr eaLnBrk="1" hangingPunct="1"/>
            <a:r>
              <a:rPr lang="zh-CN" altLang="zh-CN" sz="1200" dirty="0"/>
              <a:t>     </a:t>
            </a:r>
            <a:r>
              <a:rPr lang="zh-CN" altLang="zh-CN" sz="1200" b="1" dirty="0"/>
              <a:t>额突</a:t>
            </a:r>
            <a:r>
              <a:rPr lang="zh-CN" altLang="zh-CN" sz="1200" dirty="0"/>
              <a:t>fronta1  process突向上方，接额骨、鼻骨和泪骨；</a:t>
            </a:r>
            <a:r>
              <a:rPr lang="zh-CN" altLang="zh-CN" sz="1200" b="1" dirty="0"/>
              <a:t>颧突</a:t>
            </a:r>
            <a:r>
              <a:rPr lang="zh-CN" altLang="zh-CN" sz="1200" dirty="0"/>
              <a:t>zygomatic  process伸向外侧，接颧骨；</a:t>
            </a:r>
            <a:r>
              <a:rPr lang="zh-CN" altLang="zh-CN" sz="1200" b="1" dirty="0"/>
              <a:t>牙槽突</a:t>
            </a:r>
            <a:r>
              <a:rPr lang="zh-CN" altLang="zh-CN" sz="1200" dirty="0"/>
              <a:t>alveolar  process由体向下伸出，其下缘有牙槽，容纳上颌牙牙根。</a:t>
            </a:r>
          </a:p>
          <a:p>
            <a:pPr eaLnBrk="1" hangingPunct="1"/>
            <a:r>
              <a:rPr lang="zh-CN" altLang="zh-CN" sz="1200" dirty="0"/>
              <a:t>     </a:t>
            </a:r>
            <a:r>
              <a:rPr lang="zh-CN" altLang="zh-CN" sz="1200" b="1" dirty="0"/>
              <a:t>腭突</a:t>
            </a:r>
            <a:r>
              <a:rPr lang="zh-CN" altLang="zh-CN" sz="1200" dirty="0"/>
              <a:t>palatine process由体向内水平伸出，于中线与对侧腭突结合，组成骨腭的前分。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213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zh-CN" sz="1200" dirty="0"/>
              <a:t>1．下</a:t>
            </a:r>
            <a:r>
              <a:rPr lang="zh-CN" altLang="zh-CN" sz="1200" b="1" dirty="0"/>
              <a:t>颌骨</a:t>
            </a:r>
            <a:r>
              <a:rPr lang="zh-CN" altLang="zh-CN" sz="1200" dirty="0"/>
              <a:t>mandible  （图1-19）为面颅骨最大者，分一体两支。①</a:t>
            </a:r>
            <a:r>
              <a:rPr lang="zh-CN" altLang="zh-CN" sz="1200" b="1" dirty="0"/>
              <a:t>下颌体</a:t>
            </a:r>
            <a:r>
              <a:rPr lang="zh-CN" altLang="zh-CN" sz="1200" dirty="0"/>
              <a:t>为弓状骨板，有上、下两缘及内、外两面。下缘圆钝，为下颌底；上缘构成牙槽弓，有容纳下颌牙牙根的牙槽。体外面正中凸向前为颏隆凸。前外侧面有</a:t>
            </a:r>
            <a:r>
              <a:rPr lang="zh-CN" altLang="zh-CN" sz="1200" b="1" dirty="0"/>
              <a:t>颏孔</a:t>
            </a:r>
            <a:r>
              <a:rPr lang="zh-CN" altLang="zh-CN" sz="1200" dirty="0"/>
              <a:t>menta1 foramen。内面正中有二对小棘，称颏棘。其下外方有一椭圆形浅窝，称二腹肌窝。②</a:t>
            </a:r>
            <a:r>
              <a:rPr lang="zh-CN" altLang="zh-CN" sz="1200" b="1" dirty="0"/>
              <a:t>下颌支</a:t>
            </a:r>
            <a:r>
              <a:rPr lang="zh-CN" altLang="zh-CN" sz="1200" dirty="0"/>
              <a:t>ramus  of  mandible是由体后方上耸的方形骨板，末端有两个突起，前方的称冠突，后方的称髁突，两突之间的凹陷为下颌切迹。髁突上端的膨大为</a:t>
            </a:r>
            <a:r>
              <a:rPr lang="zh-CN" altLang="zh-CN" sz="1200" b="1" dirty="0"/>
              <a:t>下颌头</a:t>
            </a:r>
            <a:r>
              <a:rPr lang="zh-CN" altLang="zh-CN" sz="1200" dirty="0"/>
              <a:t>head  of  mandib1e，与下颌窝相关节，头下方较细处是</a:t>
            </a:r>
            <a:r>
              <a:rPr lang="zh-CN" altLang="zh-CN" sz="1200" b="1" dirty="0"/>
              <a:t>下颌颈</a:t>
            </a:r>
            <a:r>
              <a:rPr lang="zh-CN" altLang="zh-CN" sz="1200" dirty="0"/>
              <a:t>neck  of mandib1e。下颌支后缘与下颌底相交处，称</a:t>
            </a:r>
            <a:r>
              <a:rPr lang="zh-CN" altLang="zh-CN" sz="1200" b="1" dirty="0"/>
              <a:t>下颌角</a:t>
            </a:r>
            <a:r>
              <a:rPr lang="zh-CN" altLang="zh-CN" sz="1200" dirty="0"/>
              <a:t>ang1e  of  mandible。下颌支内面中央有</a:t>
            </a:r>
            <a:r>
              <a:rPr lang="zh-CN" altLang="zh-CN" sz="1200" b="1" dirty="0"/>
              <a:t>下颌孔</a:t>
            </a:r>
            <a:r>
              <a:rPr lang="zh-CN" altLang="zh-CN" sz="1200" dirty="0"/>
              <a:t>mandibular  foramen，孔的前缘有伸向上后的骨突，称下颌小舌。</a:t>
            </a:r>
          </a:p>
          <a:p>
            <a:pPr eaLnBrk="1" hangingPunct="1"/>
            <a:r>
              <a:rPr lang="zh-CN" altLang="zh-CN" sz="1200" dirty="0"/>
              <a:t>2．</a:t>
            </a:r>
            <a:r>
              <a:rPr lang="zh-CN" altLang="zh-CN" sz="1200" b="1" dirty="0"/>
              <a:t>舌骨</a:t>
            </a:r>
            <a:r>
              <a:rPr lang="zh-CN" altLang="zh-CN" sz="1200" dirty="0"/>
              <a:t>hyoid  bone  （图1-20）居下颌骨下后方，呈马蹄铁形。中间部称</a:t>
            </a:r>
            <a:r>
              <a:rPr lang="zh-CN" altLang="zh-CN" sz="1200" b="1" dirty="0"/>
              <a:t>体</a:t>
            </a:r>
            <a:r>
              <a:rPr lang="zh-CN" altLang="zh-CN" sz="1200" dirty="0"/>
              <a:t>，向后外延伸的长突为</a:t>
            </a:r>
            <a:r>
              <a:rPr lang="zh-CN" altLang="zh-CN" sz="1200" b="1" dirty="0"/>
              <a:t>大角</a:t>
            </a:r>
            <a:r>
              <a:rPr lang="zh-CN" altLang="zh-CN" sz="1200" dirty="0"/>
              <a:t>，向上的短突为</a:t>
            </a:r>
            <a:r>
              <a:rPr lang="zh-CN" altLang="zh-CN" sz="1200" b="1" dirty="0"/>
              <a:t>小角</a:t>
            </a:r>
            <a:r>
              <a:rPr lang="zh-CN" altLang="zh-CN" sz="1200" dirty="0"/>
              <a:t>。大角和体都可在体表扪到。</a:t>
            </a:r>
          </a:p>
          <a:p>
            <a:pPr eaLnBrk="1" hangingPunct="1"/>
            <a:r>
              <a:rPr lang="zh-CN" altLang="zh-CN" sz="1200" dirty="0"/>
              <a:t>   外侧面    内侧面  图1-19下颌骨          图1-20舌骨</a:t>
            </a:r>
          </a:p>
          <a:p>
            <a:pPr eaLnBrk="1" hangingPunct="1"/>
            <a:r>
              <a:rPr lang="zh-CN" altLang="zh-CN" sz="1200" dirty="0"/>
              <a:t>  3．</a:t>
            </a:r>
            <a:r>
              <a:rPr lang="zh-CN" altLang="zh-CN" sz="1200" b="1" dirty="0"/>
              <a:t>犁骨</a:t>
            </a:r>
            <a:r>
              <a:rPr lang="zh-CN" altLang="zh-CN" sz="1200" dirty="0"/>
              <a:t>vomer为斜方形小骨片，组成鼻中隔后下分。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8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CBE9-A8F2-4FA8-83F6-CB6F1D50BF37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0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E4A2-8ED4-41FD-A643-1A567A646592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8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6860-4FBF-4369-89F2-425BC2F71C60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79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7046-85A2-4DB3-8EB9-8541CEC3ECDC}" type="datetime1">
              <a:rPr lang="zh-CN" altLang="en-US" smtClean="0"/>
              <a:t>2018/9/29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3D839-32FF-4E73-AC78-CD2EC8A670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508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719264"/>
            <a:ext cx="5384800" cy="21288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4000501"/>
            <a:ext cx="5384800" cy="21304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D485C-56FE-4076-870D-D0D16626ABB5}" type="datetime1">
              <a:rPr lang="zh-CN" altLang="en-US" smtClean="0"/>
              <a:t>2018/9/29</a:t>
            </a:fld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1CC59-F5B7-465D-8382-AE428EB657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58973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539-1ECA-4829-B0CB-4A22A61A2EBC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5F63-AB37-4053-B77A-CCDFBC359C81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429F-DC2F-4C0A-AD72-FAC8DDCADE35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7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7AB3-27F0-4D03-AE85-8BB737691CC4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67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58DC-6F63-4835-BC82-9368382691C5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83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64AB-428C-4F07-A2BF-F155A9B152A1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8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07CCF-F666-475C-91DD-9E94D971E4B9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60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EFB9-C6AE-4B7F-88BE-F9433FFD289F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14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B8A1-9E7D-4355-9FCC-532436CDFC20}" type="datetime1">
              <a:rPr lang="zh-CN" altLang="en-US" smtClean="0"/>
              <a:t>2018/9/29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Documents and Settings\Administrator\桌面\图片1.jpg"/>
          <p:cNvPicPr>
            <a:picLocks noChangeAspect="1" noChangeArrowheads="1"/>
          </p:cNvPicPr>
          <p:nvPr userDrawn="1"/>
        </p:nvPicPr>
        <p:blipFill>
          <a:blip r:embed="rId15">
            <a:lum bright="22000" contrast="-7000"/>
          </a:blip>
          <a:srcRect t="2439" r="6614" b="81708"/>
          <a:stretch>
            <a:fillRect/>
          </a:stretch>
        </p:blipFill>
        <p:spPr bwMode="auto">
          <a:xfrm>
            <a:off x="304800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</p:pic>
      <p:sp>
        <p:nvSpPr>
          <p:cNvPr id="8" name="矩形 7"/>
          <p:cNvSpPr/>
          <p:nvPr userDrawn="1"/>
        </p:nvSpPr>
        <p:spPr>
          <a:xfrm>
            <a:off x="3048000" y="285728"/>
            <a:ext cx="9144000" cy="400052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25000">
                <a:schemeClr val="bg1">
                  <a:alpha val="9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3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xmmc.com.cn/_layouts/xmjpwz/000/tupian/tupian/lugu/2/11_jpg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hyperlink" Target="http://www.xmmc.com.cn/_layouts/xmjpwz/000/tupian/tupian/qugangu/2/20_jpg.jpg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xmmc.com.cn/_layouts/xmjpwz/000/tupian/tupian/xiazhigu/2/3_jpg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xmmc.com.cn/_layouts/xmjpwz/000/tupian/tupian/lugu/2/11_jp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hyperlink" Target="http://www.xmmc.com.cn/_layouts/xmjpwz/000/tupian/tupian/lugu/2/12_jpg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mmc.com.cn/_layouts/xmjpwz/000/tupian/tupian/lugu/2/8_jpg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mmc.com.cn/_layouts/xmjpwz/000/tupian/tupian/xiazhigu/2/3_jpg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xmmc.com.cn/_layouts/xmjpwz/000/tupian/tupian/shangzhigu/2/2_jpg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mmc.com.cn/_layouts/xmjpwz/000/tupian/tupian/qugangu/2/1_jpg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haosou.com/doc/5593052.html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slide" Target="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xmmc.com.cn/_layouts/xmjpwz/000/tupian/tupian/qugangu/2/16_jpg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mmc.com.cn/_layouts/xmjpwz/000/tupian/tupian/qugangu/2/4_jpg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mc.edu.cn/jpkc/zdx/22zhduanxue/IMAGES/&#31532;&#19971;&#39048;&#26894;&#26840;&#31361;.jpg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xmmc.com.cn/_layouts/xmjpwz/000/tupian/tupian/xiazhigu/2/7_jpg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xmmc.com.cn/_layouts/xmjpwz/000/tupian/tupian/shangzhigu/2/5_jpg.jpg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mmc.com.cn/_layouts/xmjpwz/000/tupian/tupian/lugu/2/14_jpg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158698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运动系统</a:t>
            </a:r>
            <a:r>
              <a:rPr lang="en-US" altLang="zh-CN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骨学总论</a:t>
            </a:r>
            <a:endParaRPr lang="en-US" altLang="zh-CN" sz="4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12359" r="24686" b="8719"/>
          <a:stretch/>
        </p:blipFill>
        <p:spPr>
          <a:xfrm>
            <a:off x="4109853" y="4517537"/>
            <a:ext cx="1251541" cy="1233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361482" y="4350661"/>
            <a:ext cx="61492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Vice-Prof.    </a:t>
            </a:r>
            <a:r>
              <a:rPr lang="en-US" altLang="zh-CN" sz="2800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Xu</a:t>
            </a:r>
            <a:r>
              <a:rPr lang="zh-CN" altLang="en-US" sz="2800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sz="2800" dirty="0" err="1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Hao</a:t>
            </a:r>
            <a:r>
              <a:rPr lang="zh-CN" altLang="en-US" sz="2800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endParaRPr lang="en-US" altLang="zh-CN" sz="2800" dirty="0">
              <a:solidFill>
                <a:srgbClr val="0000CC"/>
              </a:solidFill>
              <a:latin typeface="Comic Sans MS" pitchFamily="66" charset="0"/>
              <a:ea typeface="宋体" pitchFamily="2" charset="-122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800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Department of human anatomy</a:t>
            </a:r>
            <a:endParaRPr lang="zh-CN" altLang="en-US" sz="2800" b="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42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混合骨</a:t>
            </a:r>
          </a:p>
        </p:txBody>
      </p:sp>
      <p:pic>
        <p:nvPicPr>
          <p:cNvPr id="11" name="Picture 9" descr="http://www.xmmc.com.cn/%5Flayouts/xmjpwz/000/tupian/tupian/lugu/2/11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412876"/>
            <a:ext cx="48434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 flipV="1">
            <a:off x="6600825" y="1268413"/>
            <a:ext cx="1366838" cy="1223962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 rot="10800000" flipV="1">
            <a:off x="3719514" y="4797425"/>
            <a:ext cx="1728787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7896225" y="981076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扁骨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424113" y="4767263"/>
            <a:ext cx="1414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不规则骨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29" y="404813"/>
            <a:ext cx="2806246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7" r="9908" b="20422"/>
          <a:stretch>
            <a:fillRect/>
          </a:stretch>
        </p:blipFill>
        <p:spPr bwMode="auto">
          <a:xfrm>
            <a:off x="6368143" y="0"/>
            <a:ext cx="3008086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60800"/>
            <a:ext cx="37623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course.jnu.edu.cn/jnujpx/jpzyk/ziyuan/biaoben/01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2778" r="5501" b="14577"/>
          <a:stretch>
            <a:fillRect/>
          </a:stretch>
        </p:blipFill>
        <p:spPr bwMode="auto">
          <a:xfrm>
            <a:off x="6540499" y="3860799"/>
            <a:ext cx="2835729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2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24175" y="2560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骨的构造</a:t>
            </a:r>
          </a:p>
        </p:txBody>
      </p:sp>
      <p:sp>
        <p:nvSpPr>
          <p:cNvPr id="9" name="矩形 8"/>
          <p:cNvSpPr/>
          <p:nvPr/>
        </p:nvSpPr>
        <p:spPr>
          <a:xfrm>
            <a:off x="1422400" y="194416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骨质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substance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骨膜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periosteum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骨髓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marrow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29" descr="骨的构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2" y="385763"/>
            <a:ext cx="3101975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course.jnu.edu.cn/jnujpx/jpzyk/ziyuan/yjdanatomy/tu/01/图1-03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5013" r="4272" b="8667"/>
          <a:stretch>
            <a:fillRect/>
          </a:stretch>
        </p:blipFill>
        <p:spPr bwMode="auto">
          <a:xfrm>
            <a:off x="7906544" y="1273175"/>
            <a:ext cx="4042568" cy="51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1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骨质</a:t>
            </a:r>
          </a:p>
        </p:txBody>
      </p:sp>
      <p:sp>
        <p:nvSpPr>
          <p:cNvPr id="2" name="矩形 1"/>
          <p:cNvSpPr/>
          <p:nvPr/>
        </p:nvSpPr>
        <p:spPr>
          <a:xfrm>
            <a:off x="624175" y="1344180"/>
            <a:ext cx="40875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4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骨密质</a:t>
            </a: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位于表面，致密坚硬，由多层紧密排列的骨板构成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t">
              <a:lnSpc>
                <a:spcPct val="14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骨松质</a:t>
            </a: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位于内部，由薄骨板即骨小梁互相交织构成立体的网，呈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海绵状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t">
              <a:lnSpc>
                <a:spcPct val="14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板   障</a:t>
            </a:r>
            <a:r>
              <a:rPr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位与扁骨内，外为骨密质，分别称为内板和外板，中间夹着少量骨松质，叫做板障，骨髓充填其中</a:t>
            </a:r>
          </a:p>
        </p:txBody>
      </p:sp>
      <p:pic>
        <p:nvPicPr>
          <p:cNvPr id="13" name="Picture 6" descr="Z0002-3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1563"/>
          <a:stretch>
            <a:fillRect/>
          </a:stretch>
        </p:blipFill>
        <p:spPr bwMode="auto">
          <a:xfrm>
            <a:off x="8637370" y="1344180"/>
            <a:ext cx="3554630" cy="431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肱骨X线图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65" y="1067087"/>
            <a:ext cx="3831070" cy="386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颅骨的X线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r="10046" b="19693"/>
          <a:stretch/>
        </p:blipFill>
        <p:spPr bwMode="auto">
          <a:xfrm>
            <a:off x="5668530" y="4752468"/>
            <a:ext cx="3390900" cy="159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32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骨膜</a:t>
            </a:r>
          </a:p>
        </p:txBody>
      </p:sp>
      <p:sp>
        <p:nvSpPr>
          <p:cNvPr id="2" name="矩形 1"/>
          <p:cNvSpPr/>
          <p:nvPr/>
        </p:nvSpPr>
        <p:spPr>
          <a:xfrm>
            <a:off x="624175" y="1344180"/>
            <a:ext cx="5319425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t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致密结缔组织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，覆于除关节面以外的骨表面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t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骨膜富含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血管、神经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，通过骨质的滋养孔分布于骨质和骨髓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t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骨膜的内层和骨内膜有分化为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成骨细胞和破骨细胞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的能力</a:t>
            </a:r>
          </a:p>
        </p:txBody>
      </p:sp>
      <p:pic>
        <p:nvPicPr>
          <p:cNvPr id="7" name="Picture 6" descr="http://course.jnu.edu.cn/jnujpx/jpzyk/ziyuan/yjdanatomy/tu/01/图1-03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5013" r="4272" b="8667"/>
          <a:stretch>
            <a:fillRect/>
          </a:stretch>
        </p:blipFill>
        <p:spPr bwMode="auto">
          <a:xfrm>
            <a:off x="6598444" y="1209675"/>
            <a:ext cx="4042568" cy="51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骨髓</a:t>
            </a:r>
          </a:p>
        </p:txBody>
      </p:sp>
      <p:sp>
        <p:nvSpPr>
          <p:cNvPr id="2" name="矩形 1"/>
          <p:cNvSpPr/>
          <p:nvPr/>
        </p:nvSpPr>
        <p:spPr>
          <a:xfrm>
            <a:off x="624175" y="1134630"/>
            <a:ext cx="7029163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定义：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0202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充填于骨髓腔和松质间隙内的疏松结缔组织</a:t>
            </a:r>
            <a:endParaRPr lang="en-US" altLang="zh-CN" sz="2800" dirty="0">
              <a:solidFill>
                <a:srgbClr val="0202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分类：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红骨髓：</a:t>
            </a:r>
            <a:r>
              <a:rPr lang="zh-CN" altLang="en-US" sz="2800" dirty="0">
                <a:solidFill>
                  <a:srgbClr val="0202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具有造血功能，含造血干细胞</a:t>
            </a:r>
            <a:endParaRPr lang="en-US" altLang="zh-CN" sz="2800" dirty="0">
              <a:solidFill>
                <a:srgbClr val="0202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黄骨髓：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岁以后长骨骨髓腔内的红骨髓逐渐被脂肪组织所代替而成</a:t>
            </a:r>
          </a:p>
        </p:txBody>
      </p:sp>
      <p:pic>
        <p:nvPicPr>
          <p:cNvPr id="5" name="Picture 2" descr="骨髓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1" b="5028"/>
          <a:stretch>
            <a:fillRect/>
          </a:stretch>
        </p:blipFill>
        <p:spPr bwMode="auto">
          <a:xfrm>
            <a:off x="7653338" y="1344180"/>
            <a:ext cx="223678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9959975" y="1901825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红骨髓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9165433" y="2156619"/>
            <a:ext cx="831055" cy="1984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 bwMode="auto">
          <a:xfrm>
            <a:off x="8571312" y="4614863"/>
            <a:ext cx="1318813" cy="1666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9890125" y="434975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黄骨髓</a:t>
            </a:r>
            <a:endParaRPr lang="zh-CN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97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863975" y="981075"/>
            <a:ext cx="3856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>
                <a:solidFill>
                  <a:srgbClr val="0000FF"/>
                </a:solidFill>
                <a:ea typeface="黑体" panose="02010609060101010101" pitchFamily="49" charset="-122"/>
              </a:rPr>
              <a:t>骨髓穿刺及骨髓移植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3863975" y="1560513"/>
            <a:ext cx="409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微软雅黑" panose="020B0503020204020204" pitchFamily="34" charset="-122"/>
              </a:rPr>
              <a:t>在何处穿刺抽取红骨髓？</a:t>
            </a:r>
          </a:p>
        </p:txBody>
      </p:sp>
      <p:pic>
        <p:nvPicPr>
          <p:cNvPr id="4" name="Picture 9" descr="http://course.jnu.edu.cn/jnujpx/jpzyk/ziyuan/biaoben/073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6154" r="5399" b="9232"/>
          <a:stretch>
            <a:fillRect/>
          </a:stretch>
        </p:blipFill>
        <p:spPr bwMode="auto">
          <a:xfrm>
            <a:off x="5127625" y="2617789"/>
            <a:ext cx="2592388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ttp://course.jnu.edu.cn/jnujpx/jpzyk/ziyuan/bb/bb/images/ydq/gu/Z0002-3jpg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3540"/>
          <a:stretch>
            <a:fillRect/>
          </a:stretch>
        </p:blipFill>
        <p:spPr bwMode="auto">
          <a:xfrm>
            <a:off x="819150" y="2139951"/>
            <a:ext cx="36004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http://www.xmmc.com.cn/%5Flayouts/xmjpwz/000/tupian/tupian/qugangu/2/20_jp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2293938"/>
            <a:ext cx="280828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9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04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/>
      <p:bldP spid="19046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2" name="媒体1">
            <a:hlinkClick r:id="" action="ppaction://media"/>
            <a:extLst>
              <a:ext uri="{FF2B5EF4-FFF2-40B4-BE49-F238E27FC236}">
                <a16:creationId xmlns:a16="http://schemas.microsoft.com/office/drawing/2014/main" id="{DE3BFE40-CDCC-4728-964F-D92CC3847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45" r="6573"/>
          <a:stretch/>
        </p:blipFill>
        <p:spPr>
          <a:xfrm>
            <a:off x="1927654" y="586946"/>
            <a:ext cx="7933038" cy="56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://www.azheng.net/imageAD/200841154758933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1"/>
          <a:stretch>
            <a:fillRect/>
          </a:stretch>
        </p:blipFill>
        <p:spPr bwMode="auto">
          <a:xfrm>
            <a:off x="6456363" y="476250"/>
            <a:ext cx="33845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http://www.azheng.net/imageAD/200841154842510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716339"/>
            <a:ext cx="3810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http://www.azheng.net/imageAD/20084115490222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20713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zxhospital.com:801/uploads/g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573464"/>
            <a:ext cx="39290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708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76400" y="1469936"/>
            <a:ext cx="84201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骨的表面标志</a:t>
            </a:r>
            <a:endParaRPr kumimoji="1"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骨的表面由于肌腱、肌肉、韧带的附着和牵拉，血管、神经通过等因素的影响，形成了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各种形态的标志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，有些标志可以从体表清楚的看到或摸到，成为临床诊断和治疗中判断人体结构位置的重要根据</a:t>
            </a:r>
            <a:endParaRPr lang="zh-CN" altLang="en-US" sz="28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00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288" y="2019300"/>
            <a:ext cx="10133012" cy="1902059"/>
          </a:xfrm>
        </p:spPr>
        <p:txBody>
          <a:bodyPr wrap="square">
            <a:spAutoFit/>
          </a:bodyPr>
          <a:lstStyle/>
          <a:p>
            <a:pPr marL="984250" indent="-98425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骨头：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构成人体支架，支持体重、保护内脏，并参与运动，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充当杠杆</a:t>
            </a:r>
          </a:p>
          <a:p>
            <a:pPr marL="984250" indent="-98425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在运动中作为支点，起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枢纽作用</a:t>
            </a:r>
          </a:p>
          <a:p>
            <a:pPr marL="984250" indent="-98425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肌肉：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大多是跨关节的，一起一止，运动中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赋予动力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157288" y="1253223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组成：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157288" y="4538780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功能：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运动，支持和保护</a:t>
            </a:r>
          </a:p>
        </p:txBody>
      </p:sp>
      <p:pic>
        <p:nvPicPr>
          <p:cNvPr id="7" name="Picture 13" descr="关节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4308791"/>
            <a:ext cx="200798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24175" y="25605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运动系统概述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"/>
          <a:stretch/>
        </p:blipFill>
        <p:spPr>
          <a:xfrm>
            <a:off x="8977086" y="3004457"/>
            <a:ext cx="3208018" cy="376101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11737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骨面的突起</a:t>
            </a:r>
          </a:p>
        </p:txBody>
      </p:sp>
      <p:pic>
        <p:nvPicPr>
          <p:cNvPr id="3" name="Picture 23" descr="http://www.xmmc.com.cn/%5Flayouts/xmjpwz/000/tupian/tupian/xiazhigu/2/3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1"/>
          <a:stretch>
            <a:fillRect/>
          </a:stretch>
        </p:blipFill>
        <p:spPr bwMode="auto">
          <a:xfrm>
            <a:off x="7488238" y="3567798"/>
            <a:ext cx="28479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8"/>
          <p:cNvSpPr>
            <a:spLocks noChangeShapeType="1"/>
          </p:cNvSpPr>
          <p:nvPr/>
        </p:nvSpPr>
        <p:spPr bwMode="auto">
          <a:xfrm flipV="1">
            <a:off x="7488238" y="4359960"/>
            <a:ext cx="50482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6624638" y="471873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转子间线</a:t>
            </a:r>
          </a:p>
        </p:txBody>
      </p:sp>
      <p:sp>
        <p:nvSpPr>
          <p:cNvPr id="6" name="Line 38"/>
          <p:cNvSpPr>
            <a:spLocks noChangeShapeType="1"/>
          </p:cNvSpPr>
          <p:nvPr/>
        </p:nvSpPr>
        <p:spPr bwMode="auto">
          <a:xfrm flipH="1" flipV="1">
            <a:off x="9864725" y="4439335"/>
            <a:ext cx="649288" cy="63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10440988" y="428693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转子间嵴</a:t>
            </a:r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>
            <a:off x="8280400" y="4829860"/>
            <a:ext cx="288925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8496300" y="4782235"/>
            <a:ext cx="912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小转子</a:t>
            </a:r>
          </a:p>
        </p:txBody>
      </p:sp>
      <p:sp>
        <p:nvSpPr>
          <p:cNvPr id="10" name="Line 39"/>
          <p:cNvSpPr>
            <a:spLocks noChangeShapeType="1"/>
          </p:cNvSpPr>
          <p:nvPr/>
        </p:nvSpPr>
        <p:spPr bwMode="auto">
          <a:xfrm flipV="1">
            <a:off x="9304338" y="4807635"/>
            <a:ext cx="323850" cy="184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39"/>
          <p:cNvSpPr>
            <a:spLocks noChangeShapeType="1"/>
          </p:cNvSpPr>
          <p:nvPr/>
        </p:nvSpPr>
        <p:spPr bwMode="auto">
          <a:xfrm flipV="1">
            <a:off x="9937750" y="3855135"/>
            <a:ext cx="287338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10153650" y="3632885"/>
            <a:ext cx="911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大转子</a:t>
            </a:r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9829800" y="5079098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10233025" y="4863198"/>
            <a:ext cx="1576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臀肌粗隆</a:t>
            </a:r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flipV="1">
            <a:off x="9288463" y="5439460"/>
            <a:ext cx="504825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8688388" y="5583923"/>
            <a:ext cx="744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粗线</a:t>
            </a:r>
          </a:p>
        </p:txBody>
      </p:sp>
      <p:pic>
        <p:nvPicPr>
          <p:cNvPr id="17" name="Picture 30" descr="胸椎（侧面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018273"/>
            <a:ext cx="2751138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38"/>
          <p:cNvSpPr>
            <a:spLocks noChangeShapeType="1"/>
          </p:cNvSpPr>
          <p:nvPr/>
        </p:nvSpPr>
        <p:spPr bwMode="auto">
          <a:xfrm>
            <a:off x="8943975" y="1118285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39"/>
          <p:cNvSpPr>
            <a:spLocks noChangeShapeType="1"/>
          </p:cNvSpPr>
          <p:nvPr/>
        </p:nvSpPr>
        <p:spPr bwMode="auto">
          <a:xfrm>
            <a:off x="9505950" y="1550085"/>
            <a:ext cx="374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40"/>
          <p:cNvSpPr>
            <a:spLocks noChangeShapeType="1"/>
          </p:cNvSpPr>
          <p:nvPr/>
        </p:nvSpPr>
        <p:spPr bwMode="auto">
          <a:xfrm>
            <a:off x="9520238" y="2342248"/>
            <a:ext cx="374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 flipV="1">
            <a:off x="8799513" y="2097773"/>
            <a:ext cx="288925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9347200" y="902385"/>
            <a:ext cx="1576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上关节突</a:t>
            </a: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9793288" y="1357998"/>
            <a:ext cx="912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横突</a:t>
            </a:r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9825038" y="212634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棘突</a:t>
            </a:r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8007350" y="2645460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下关节突</a:t>
            </a: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16831" y="1515160"/>
            <a:ext cx="4214813" cy="3714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明显突出于骨面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棘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末端较尖的突起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粗隆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结节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粗糙隆起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嵴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长形隆起 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  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低而粗涩隆起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转子 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有方向扭转的隆起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zh-CN" altLang="en-US" sz="2600" b="1" dirty="0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316831" y="5379820"/>
            <a:ext cx="44291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kumimoji="0" lang="zh-CN" altLang="en-US" sz="2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由肌腱或韧带的牵拉所致</a:t>
            </a:r>
          </a:p>
        </p:txBody>
      </p:sp>
      <p:sp>
        <p:nvSpPr>
          <p:cNvPr id="28" name="灯片编号占位符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8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utoUpdateAnimBg="0"/>
      <p:bldP spid="6" grpId="0" animBg="1"/>
      <p:bldP spid="7" grpId="0" autoUpdateAnimBg="0"/>
      <p:bldP spid="8" grpId="0" animBg="1"/>
      <p:bldP spid="9" grpId="0" autoUpdateAnimBg="0"/>
      <p:bldP spid="10" grpId="0" animBg="1"/>
      <p:bldP spid="11" grpId="0" animBg="1"/>
      <p:bldP spid="12" grpId="0" autoUpdateAnimBg="0"/>
      <p:bldP spid="13" grpId="0" animBg="1"/>
      <p:bldP spid="14" grpId="0" autoUpdateAnimBg="0"/>
      <p:bldP spid="15" grpId="0" animBg="1"/>
      <p:bldP spid="16" grpId="0" autoUpdateAnimBg="0"/>
      <p:bldP spid="18" grpId="0" animBg="1"/>
      <p:bldP spid="19" grpId="0" animBg="1"/>
      <p:bldP spid="20" grpId="0" animBg="1"/>
      <p:bldP spid="21" grpId="0" animBg="1"/>
      <p:bldP spid="22" grpId="0" autoUpdateAnimBg="0"/>
      <p:bldP spid="23" grpId="0" autoUpdateAnimBg="0"/>
      <p:bldP spid="24" grpId="0" autoUpdateAnimBg="0"/>
      <p:bldP spid="25" grpId="0" autoUpdateAnimBg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骨面的凹陷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1316831" y="1458805"/>
            <a:ext cx="4248150" cy="265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窝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大而浅的光滑凹面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小窝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小凹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略小的凹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长的凹陷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压迹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浅的压痕 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zh-CN" sz="26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6221" y="4729760"/>
            <a:ext cx="6023372" cy="11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与邻近器官、结构相接触或肌肉附着而形成（血管或神经压迫后形成的沟）</a:t>
            </a:r>
            <a:endParaRPr lang="en-US" altLang="zh-CN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15" descr="http://www.xmmc.com.cn/%5Flayouts/xmjpwz/000/tupian/tupian/lugu/2/11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1" y="409971"/>
            <a:ext cx="3305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41"/>
          <p:cNvSpPr>
            <a:spLocks noChangeShapeType="1"/>
          </p:cNvSpPr>
          <p:nvPr/>
        </p:nvSpPr>
        <p:spPr bwMode="auto">
          <a:xfrm flipH="1">
            <a:off x="8349456" y="2210196"/>
            <a:ext cx="86360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Text Box 45"/>
          <p:cNvSpPr txBox="1">
            <a:spLocks noChangeArrowheads="1"/>
          </p:cNvSpPr>
          <p:nvPr/>
        </p:nvSpPr>
        <p:spPr bwMode="auto">
          <a:xfrm>
            <a:off x="9141618" y="1984771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岩上窦沟</a:t>
            </a:r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flipH="1" flipV="1">
            <a:off x="8781256" y="2641996"/>
            <a:ext cx="576262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auto">
          <a:xfrm>
            <a:off x="9286081" y="24880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乙状窦沟</a:t>
            </a:r>
          </a:p>
        </p:txBody>
      </p:sp>
      <p:sp>
        <p:nvSpPr>
          <p:cNvPr id="35" name="Line 41"/>
          <p:cNvSpPr>
            <a:spLocks noChangeShapeType="1"/>
          </p:cNvSpPr>
          <p:nvPr/>
        </p:nvSpPr>
        <p:spPr bwMode="auto">
          <a:xfrm>
            <a:off x="6477793" y="2281633"/>
            <a:ext cx="4318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612606" y="1921271"/>
            <a:ext cx="1033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三叉神经压迹</a:t>
            </a:r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 flipH="1">
            <a:off x="7846218" y="1156096"/>
            <a:ext cx="8636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8636793" y="768746"/>
            <a:ext cx="1296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脑膜中</a:t>
            </a:r>
            <a:endParaRPr lang="en-US" altLang="zh-CN" sz="18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动脉沟</a:t>
            </a:r>
          </a:p>
        </p:txBody>
      </p:sp>
      <p:pic>
        <p:nvPicPr>
          <p:cNvPr id="39" name="Picture 13" descr="http://www.xmmc.com.cn/%5Flayouts/xmjpwz/000/tupian/tupian/lugu/2/12_jp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181" y="3489721"/>
            <a:ext cx="18351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41"/>
          <p:cNvSpPr>
            <a:spLocks noChangeShapeType="1"/>
          </p:cNvSpPr>
          <p:nvPr/>
        </p:nvSpPr>
        <p:spPr bwMode="auto">
          <a:xfrm flipV="1">
            <a:off x="8420894" y="4786709"/>
            <a:ext cx="503237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7546181" y="4858146"/>
            <a:ext cx="103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下颌窝</a:t>
            </a: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 flipV="1">
            <a:off x="9587706" y="5145484"/>
            <a:ext cx="431800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9948069" y="514548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颈静脉窝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utoUpdateAnimBg="0"/>
      <p:bldP spid="33" grpId="0" animBg="1"/>
      <p:bldP spid="34" grpId="0" autoUpdateAnimBg="0"/>
      <p:bldP spid="35" grpId="0" animBg="1"/>
      <p:bldP spid="36" grpId="0" autoUpdateAnimBg="0"/>
      <p:bldP spid="37" grpId="0" animBg="1"/>
      <p:bldP spid="38" grpId="0" autoUpdateAnimBg="0"/>
      <p:bldP spid="40" grpId="0" animBg="1"/>
      <p:bldP spid="41" grpId="0" autoUpdateAnimBg="0"/>
      <p:bldP spid="42" grpId="0" animBg="1"/>
      <p:bldP spid="4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175" y="2560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骨的腔洞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1316830" y="1458805"/>
            <a:ext cx="4735513" cy="3100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Tx/>
              <a:buNone/>
            </a:pP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大的空间叫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腔、窦、房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较小者叫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小房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长的骨性通道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孔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腔或管的开口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裂孔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边缘不完整的孔 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zh-CN" sz="26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360686" y="4930377"/>
            <a:ext cx="6023372" cy="11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容纳某些结构或空气</a:t>
            </a:r>
            <a:endParaRPr lang="en-US" altLang="zh-CN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或由于某些结构穿行所形成</a:t>
            </a:r>
          </a:p>
        </p:txBody>
      </p:sp>
      <p:pic>
        <p:nvPicPr>
          <p:cNvPr id="19" name="Picture 1033" descr="骶骨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27" y="289305"/>
            <a:ext cx="19732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45"/>
          <p:cNvSpPr txBox="1">
            <a:spLocks noChangeArrowheads="1"/>
          </p:cNvSpPr>
          <p:nvPr/>
        </p:nvSpPr>
        <p:spPr bwMode="auto">
          <a:xfrm>
            <a:off x="5246489" y="134023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骶后孔</a:t>
            </a:r>
          </a:p>
        </p:txBody>
      </p:sp>
      <p:sp>
        <p:nvSpPr>
          <p:cNvPr id="21" name="Line 1046"/>
          <p:cNvSpPr>
            <a:spLocks noChangeShapeType="1"/>
          </p:cNvSpPr>
          <p:nvPr/>
        </p:nvSpPr>
        <p:spPr bwMode="auto">
          <a:xfrm flipV="1">
            <a:off x="6237089" y="959230"/>
            <a:ext cx="762000" cy="609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Line 1047"/>
          <p:cNvSpPr>
            <a:spLocks noChangeShapeType="1"/>
          </p:cNvSpPr>
          <p:nvPr/>
        </p:nvSpPr>
        <p:spPr bwMode="auto">
          <a:xfrm flipV="1">
            <a:off x="6237089" y="1432305"/>
            <a:ext cx="838200" cy="152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" name="Line 1048"/>
          <p:cNvSpPr>
            <a:spLocks noChangeShapeType="1"/>
          </p:cNvSpPr>
          <p:nvPr/>
        </p:nvSpPr>
        <p:spPr bwMode="auto">
          <a:xfrm>
            <a:off x="6286302" y="1591055"/>
            <a:ext cx="827087" cy="17303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4" name="Line 1049"/>
          <p:cNvSpPr>
            <a:spLocks noChangeShapeType="1"/>
          </p:cNvSpPr>
          <p:nvPr/>
        </p:nvSpPr>
        <p:spPr bwMode="auto">
          <a:xfrm>
            <a:off x="6237089" y="1584705"/>
            <a:ext cx="838200" cy="4572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5" name="Line 1052"/>
          <p:cNvSpPr>
            <a:spLocks noChangeShapeType="1"/>
          </p:cNvSpPr>
          <p:nvPr/>
        </p:nvSpPr>
        <p:spPr bwMode="auto">
          <a:xfrm flipH="1" flipV="1">
            <a:off x="7380089" y="441705"/>
            <a:ext cx="1066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" name="Text Box 1053"/>
          <p:cNvSpPr txBox="1">
            <a:spLocks noChangeArrowheads="1"/>
          </p:cNvSpPr>
          <p:nvPr/>
        </p:nvSpPr>
        <p:spPr bwMode="auto">
          <a:xfrm>
            <a:off x="8446889" y="213105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骶管</a:t>
            </a:r>
          </a:p>
        </p:txBody>
      </p:sp>
      <p:sp>
        <p:nvSpPr>
          <p:cNvPr id="27" name="Line 1054"/>
          <p:cNvSpPr>
            <a:spLocks noChangeShapeType="1"/>
          </p:cNvSpPr>
          <p:nvPr/>
        </p:nvSpPr>
        <p:spPr bwMode="auto">
          <a:xfrm flipH="1" flipV="1">
            <a:off x="7380089" y="441705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4" name="Line 1059"/>
          <p:cNvSpPr>
            <a:spLocks noChangeShapeType="1"/>
          </p:cNvSpPr>
          <p:nvPr/>
        </p:nvSpPr>
        <p:spPr bwMode="auto">
          <a:xfrm flipH="1" flipV="1">
            <a:off x="7303889" y="2041905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" name="Text Box 1060"/>
          <p:cNvSpPr txBox="1">
            <a:spLocks noChangeArrowheads="1"/>
          </p:cNvSpPr>
          <p:nvPr/>
        </p:nvSpPr>
        <p:spPr bwMode="auto">
          <a:xfrm>
            <a:off x="7989689" y="181330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骶管裂孔</a:t>
            </a:r>
          </a:p>
        </p:txBody>
      </p:sp>
      <p:pic>
        <p:nvPicPr>
          <p:cNvPr id="46" name="Picture 25" descr="http://www.xmmc.com.cn/%5Flayouts/xmjpwz/000/tupian/tupian/lugu/2/8_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26" y="2886455"/>
            <a:ext cx="36417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1046"/>
          <p:cNvSpPr>
            <a:spLocks noChangeShapeType="1"/>
          </p:cNvSpPr>
          <p:nvPr/>
        </p:nvSpPr>
        <p:spPr bwMode="auto">
          <a:xfrm>
            <a:off x="6767313" y="3462718"/>
            <a:ext cx="1223963" cy="90328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8" name="Text Box 1045"/>
          <p:cNvSpPr txBox="1">
            <a:spLocks noChangeArrowheads="1"/>
          </p:cNvSpPr>
          <p:nvPr/>
        </p:nvSpPr>
        <p:spPr bwMode="auto">
          <a:xfrm>
            <a:off x="5902126" y="317538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筛小房</a:t>
            </a:r>
          </a:p>
        </p:txBody>
      </p: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8854876" y="4183443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眶腔</a:t>
            </a:r>
          </a:p>
        </p:txBody>
      </p:sp>
      <p:sp>
        <p:nvSpPr>
          <p:cNvPr id="50" name="Line 1046"/>
          <p:cNvSpPr>
            <a:spLocks noChangeShapeType="1"/>
          </p:cNvSpPr>
          <p:nvPr/>
        </p:nvSpPr>
        <p:spPr bwMode="auto">
          <a:xfrm>
            <a:off x="6767313" y="3823080"/>
            <a:ext cx="1277938" cy="89376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1" name="Text Box 1045"/>
          <p:cNvSpPr txBox="1">
            <a:spLocks noChangeArrowheads="1"/>
          </p:cNvSpPr>
          <p:nvPr/>
        </p:nvSpPr>
        <p:spPr bwMode="auto">
          <a:xfrm>
            <a:off x="5862438" y="3570668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上鼻道</a:t>
            </a:r>
          </a:p>
        </p:txBody>
      </p:sp>
      <p:sp>
        <p:nvSpPr>
          <p:cNvPr id="52" name="Line 1046"/>
          <p:cNvSpPr>
            <a:spLocks noChangeShapeType="1"/>
          </p:cNvSpPr>
          <p:nvPr/>
        </p:nvSpPr>
        <p:spPr bwMode="auto">
          <a:xfrm>
            <a:off x="6767313" y="4207255"/>
            <a:ext cx="1246188" cy="69056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" name="Text Box 1045"/>
          <p:cNvSpPr txBox="1">
            <a:spLocks noChangeArrowheads="1"/>
          </p:cNvSpPr>
          <p:nvPr/>
        </p:nvSpPr>
        <p:spPr bwMode="auto">
          <a:xfrm>
            <a:off x="5852913" y="4002468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中鼻道</a:t>
            </a:r>
          </a:p>
        </p:txBody>
      </p:sp>
      <p:sp>
        <p:nvSpPr>
          <p:cNvPr id="54" name="Line 1046"/>
          <p:cNvSpPr>
            <a:spLocks noChangeShapeType="1"/>
          </p:cNvSpPr>
          <p:nvPr/>
        </p:nvSpPr>
        <p:spPr bwMode="auto">
          <a:xfrm>
            <a:off x="6694288" y="4615243"/>
            <a:ext cx="1246188" cy="7143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5" name="Text Box 1045"/>
          <p:cNvSpPr txBox="1">
            <a:spLocks noChangeArrowheads="1"/>
          </p:cNvSpPr>
          <p:nvPr/>
        </p:nvSpPr>
        <p:spPr bwMode="auto">
          <a:xfrm>
            <a:off x="5757663" y="436283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下鼻道</a:t>
            </a:r>
          </a:p>
        </p:txBody>
      </p:sp>
      <p:sp>
        <p:nvSpPr>
          <p:cNvPr id="56" name="Line 1059"/>
          <p:cNvSpPr>
            <a:spLocks noChangeShapeType="1"/>
          </p:cNvSpPr>
          <p:nvPr/>
        </p:nvSpPr>
        <p:spPr bwMode="auto">
          <a:xfrm flipH="1" flipV="1">
            <a:off x="9093001" y="5166105"/>
            <a:ext cx="900112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7" name="Text Box 1060"/>
          <p:cNvSpPr txBox="1">
            <a:spLocks noChangeArrowheads="1"/>
          </p:cNvSpPr>
          <p:nvPr/>
        </p:nvSpPr>
        <p:spPr bwMode="auto">
          <a:xfrm>
            <a:off x="9862938" y="4975605"/>
            <a:ext cx="1055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上颌窦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0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21" grpId="0" animBg="1"/>
      <p:bldP spid="22" grpId="0" animBg="1"/>
      <p:bldP spid="23" grpId="0" animBg="1"/>
      <p:bldP spid="24" grpId="0" animBg="1"/>
      <p:bldP spid="25" grpId="0" animBg="1"/>
      <p:bldP spid="26" grpId="0" autoUpdateAnimBg="0"/>
      <p:bldP spid="27" grpId="0" animBg="1"/>
      <p:bldP spid="44" grpId="0" animBg="1"/>
      <p:bldP spid="45" grpId="0" autoUpdateAnimBg="0"/>
      <p:bldP spid="47" grpId="0" animBg="1"/>
      <p:bldP spid="48" grpId="0" autoUpdateAnimBg="0"/>
      <p:bldP spid="49" grpId="0"/>
      <p:bldP spid="50" grpId="0" animBg="1"/>
      <p:bldP spid="51" grpId="0" autoUpdateAnimBg="0"/>
      <p:bldP spid="52" grpId="0" animBg="1"/>
      <p:bldP spid="53" grpId="0" autoUpdateAnimBg="0"/>
      <p:bldP spid="54" grpId="0" animBg="1"/>
      <p:bldP spid="55" grpId="0" autoUpdateAnimBg="0"/>
      <p:bldP spid="56" grpId="0" animBg="1"/>
      <p:bldP spid="5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骨端的标志</a:t>
            </a: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810001" y="1508652"/>
            <a:ext cx="5561807" cy="329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小头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明显骨端圆形的膨大，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	     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多为被覆着软骨的关节面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颈  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头下方较狭窄的细部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髁  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椭圆形的膨大</a:t>
            </a:r>
          </a:p>
          <a:p>
            <a:pPr marL="0" indent="0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上髁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髁的最突出的部分</a:t>
            </a:r>
            <a:endParaRPr lang="zh-CN" altLang="en-US" sz="2600" b="1" dirty="0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345119" y="5001995"/>
            <a:ext cx="498236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kumimoji="0" lang="zh-CN" altLang="en-US" sz="2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头和髁常具有关节面</a:t>
            </a:r>
            <a:endParaRPr kumimoji="0" lang="en-US" altLang="zh-CN" sz="2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kumimoji="0" lang="zh-CN" altLang="en-US" sz="2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上髁则往往有韧带或肌肉附着</a:t>
            </a:r>
          </a:p>
        </p:txBody>
      </p:sp>
      <p:pic>
        <p:nvPicPr>
          <p:cNvPr id="28" name="Picture 10" descr="http://www.xmmc.com.cn/%5Flayouts/xmjpwz/000/tupian/tupian/xiazhigu/2/3_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43" y="1362080"/>
            <a:ext cx="215813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1059"/>
          <p:cNvSpPr>
            <a:spLocks noChangeShapeType="1"/>
          </p:cNvSpPr>
          <p:nvPr/>
        </p:nvSpPr>
        <p:spPr bwMode="auto">
          <a:xfrm flipH="1">
            <a:off x="8154727" y="1154634"/>
            <a:ext cx="335846" cy="384991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0" name="Text Box 1060"/>
          <p:cNvSpPr txBox="1">
            <a:spLocks noChangeArrowheads="1"/>
          </p:cNvSpPr>
          <p:nvPr/>
        </p:nvSpPr>
        <p:spPr bwMode="auto">
          <a:xfrm>
            <a:off x="8464132" y="586980"/>
            <a:ext cx="6514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股骨头</a:t>
            </a:r>
          </a:p>
        </p:txBody>
      </p:sp>
      <p:sp>
        <p:nvSpPr>
          <p:cNvPr id="31" name="Line 1059"/>
          <p:cNvSpPr>
            <a:spLocks noChangeShapeType="1"/>
          </p:cNvSpPr>
          <p:nvPr/>
        </p:nvSpPr>
        <p:spPr bwMode="auto">
          <a:xfrm flipH="1">
            <a:off x="8702384" y="5113020"/>
            <a:ext cx="174916" cy="16383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" name="Text Box 1060"/>
          <p:cNvSpPr txBox="1">
            <a:spLocks noChangeArrowheads="1"/>
          </p:cNvSpPr>
          <p:nvPr/>
        </p:nvSpPr>
        <p:spPr bwMode="auto">
          <a:xfrm>
            <a:off x="8829181" y="4494163"/>
            <a:ext cx="6504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外侧髁</a:t>
            </a:r>
          </a:p>
        </p:txBody>
      </p:sp>
      <p:sp>
        <p:nvSpPr>
          <p:cNvPr id="33" name="Line 1059"/>
          <p:cNvSpPr>
            <a:spLocks noChangeShapeType="1"/>
          </p:cNvSpPr>
          <p:nvPr/>
        </p:nvSpPr>
        <p:spPr bwMode="auto">
          <a:xfrm flipH="1" flipV="1">
            <a:off x="7124076" y="1362080"/>
            <a:ext cx="251789" cy="345591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" name="Text Box 1060"/>
          <p:cNvSpPr txBox="1">
            <a:spLocks noChangeArrowheads="1"/>
          </p:cNvSpPr>
          <p:nvPr/>
        </p:nvSpPr>
        <p:spPr bwMode="auto">
          <a:xfrm>
            <a:off x="6724445" y="620915"/>
            <a:ext cx="6514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股骨颈</a:t>
            </a:r>
          </a:p>
        </p:txBody>
      </p:sp>
      <p:sp>
        <p:nvSpPr>
          <p:cNvPr id="35" name="Line 1059"/>
          <p:cNvSpPr>
            <a:spLocks noChangeShapeType="1"/>
          </p:cNvSpPr>
          <p:nvPr/>
        </p:nvSpPr>
        <p:spPr bwMode="auto">
          <a:xfrm>
            <a:off x="7870409" y="4618457"/>
            <a:ext cx="171426" cy="57742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6" name="Text Box 1060"/>
          <p:cNvSpPr txBox="1">
            <a:spLocks noChangeArrowheads="1"/>
          </p:cNvSpPr>
          <p:nvPr/>
        </p:nvSpPr>
        <p:spPr bwMode="auto">
          <a:xfrm>
            <a:off x="7630412" y="3642865"/>
            <a:ext cx="6514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内上髁</a:t>
            </a:r>
          </a:p>
        </p:txBody>
      </p:sp>
      <p:sp>
        <p:nvSpPr>
          <p:cNvPr id="37" name="Line 1059"/>
          <p:cNvSpPr>
            <a:spLocks noChangeShapeType="1"/>
          </p:cNvSpPr>
          <p:nvPr/>
        </p:nvSpPr>
        <p:spPr bwMode="auto">
          <a:xfrm flipH="1">
            <a:off x="7649286" y="4633025"/>
            <a:ext cx="139100" cy="57742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946319"/>
              </p:ext>
            </p:extLst>
          </p:nvPr>
        </p:nvGraphicFramePr>
        <p:xfrm>
          <a:off x="9910763" y="1273175"/>
          <a:ext cx="1706562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Image" r:id="rId5" imgW="6323810" imgH="17561905" progId="">
                  <p:embed/>
                </p:oleObj>
              </mc:Choice>
              <mc:Fallback>
                <p:oleObj name="Image" r:id="rId5" imgW="6323810" imgH="175619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0763" y="1273175"/>
                        <a:ext cx="1706562" cy="473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11597519" y="1576975"/>
            <a:ext cx="4700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内侧髁</a:t>
            </a:r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9547216" y="1122493"/>
            <a:ext cx="1052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外侧髁</a:t>
            </a: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274964" y="2800947"/>
            <a:ext cx="7733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胫骨粗隆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9112155" y="1605026"/>
            <a:ext cx="1016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腓骨头</a:t>
            </a: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9329616" y="2468663"/>
            <a:ext cx="12062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腓骨颈</a:t>
            </a:r>
          </a:p>
        </p:txBody>
      </p:sp>
      <p:sp>
        <p:nvSpPr>
          <p:cNvPr id="44" name="Line 22"/>
          <p:cNvSpPr>
            <a:spLocks noChangeShapeType="1"/>
          </p:cNvSpPr>
          <p:nvPr/>
        </p:nvSpPr>
        <p:spPr bwMode="auto">
          <a:xfrm>
            <a:off x="10291429" y="1539880"/>
            <a:ext cx="418990" cy="15308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>
            <a:off x="11058474" y="2364551"/>
            <a:ext cx="352670" cy="35394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6" name="Line 24"/>
          <p:cNvSpPr>
            <a:spLocks noChangeShapeType="1"/>
          </p:cNvSpPr>
          <p:nvPr/>
        </p:nvSpPr>
        <p:spPr bwMode="auto">
          <a:xfrm flipV="1">
            <a:off x="9911286" y="2212243"/>
            <a:ext cx="434150" cy="22473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7" name="Line 26"/>
          <p:cNvSpPr>
            <a:spLocks noChangeShapeType="1"/>
          </p:cNvSpPr>
          <p:nvPr/>
        </p:nvSpPr>
        <p:spPr bwMode="auto">
          <a:xfrm>
            <a:off x="10007600" y="1844963"/>
            <a:ext cx="370909" cy="125246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8" name="Line 27"/>
          <p:cNvSpPr>
            <a:spLocks noChangeShapeType="1"/>
          </p:cNvSpPr>
          <p:nvPr/>
        </p:nvSpPr>
        <p:spPr bwMode="auto">
          <a:xfrm>
            <a:off x="11411524" y="1907191"/>
            <a:ext cx="205167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0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utoUpdateAnimBg="0"/>
      <p:bldP spid="31" grpId="0" animBg="1"/>
      <p:bldP spid="32" grpId="0" autoUpdateAnimBg="0"/>
      <p:bldP spid="33" grpId="0" animBg="1"/>
      <p:bldP spid="34" grpId="0" autoUpdateAnimBg="0"/>
      <p:bldP spid="35" grpId="0" animBg="1"/>
      <p:bldP spid="36" grpId="0" autoUpdateAnimBg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骨端的标志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9074" y="2012950"/>
            <a:ext cx="5611525" cy="446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4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000" b="1" dirty="0">
                <a:solidFill>
                  <a:srgbClr val="FFFF66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较平滑的骨面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，是肌肉的附着处；骨的边缘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缘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，缘的缺口或凹入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切迹    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血管、神经或肌腱的通过处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t">
              <a:lnSpc>
                <a:spcPct val="145000"/>
              </a:lnSpc>
              <a:spcBef>
                <a:spcPct val="0"/>
              </a:spcBef>
              <a:buFontTx/>
              <a:buNone/>
              <a:defRPr/>
            </a:pPr>
            <a:endParaRPr lang="en-US" altLang="zh-CN" sz="3000" b="1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5" name="Picture 13" descr="http://www.xmmc.com.cn/%5Flayouts/xmjpwz/000/tupian/tupian/shangzhigu/2/2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9"/>
          <a:stretch>
            <a:fillRect/>
          </a:stretch>
        </p:blipFill>
        <p:spPr bwMode="auto">
          <a:xfrm>
            <a:off x="6877050" y="1535797"/>
            <a:ext cx="374491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0"/>
          <p:cNvSpPr>
            <a:spLocks noChangeShapeType="1"/>
          </p:cNvSpPr>
          <p:nvPr/>
        </p:nvSpPr>
        <p:spPr bwMode="auto">
          <a:xfrm>
            <a:off x="8334375" y="1304022"/>
            <a:ext cx="703263" cy="935038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" name="Line 82"/>
          <p:cNvSpPr>
            <a:spLocks noChangeShapeType="1"/>
          </p:cNvSpPr>
          <p:nvPr/>
        </p:nvSpPr>
        <p:spPr bwMode="auto">
          <a:xfrm flipV="1">
            <a:off x="7773987" y="3740835"/>
            <a:ext cx="625475" cy="1928812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" name="Text Box 83"/>
          <p:cNvSpPr txBox="1">
            <a:spLocks noChangeArrowheads="1"/>
          </p:cNvSpPr>
          <p:nvPr/>
        </p:nvSpPr>
        <p:spPr bwMode="auto">
          <a:xfrm>
            <a:off x="7353299" y="5669647"/>
            <a:ext cx="981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冈下窝</a:t>
            </a:r>
          </a:p>
        </p:txBody>
      </p:sp>
      <p:sp>
        <p:nvSpPr>
          <p:cNvPr id="9" name="Line 88"/>
          <p:cNvSpPr>
            <a:spLocks noChangeShapeType="1"/>
          </p:cNvSpPr>
          <p:nvPr/>
        </p:nvSpPr>
        <p:spPr bwMode="auto">
          <a:xfrm flipH="1" flipV="1">
            <a:off x="9328150" y="4159935"/>
            <a:ext cx="1063625" cy="9302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0" name="Text Box 89"/>
          <p:cNvSpPr txBox="1">
            <a:spLocks noChangeArrowheads="1"/>
          </p:cNvSpPr>
          <p:nvPr/>
        </p:nvSpPr>
        <p:spPr bwMode="auto">
          <a:xfrm>
            <a:off x="10036175" y="5090210"/>
            <a:ext cx="199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外侧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缘</a:t>
            </a:r>
          </a:p>
        </p:txBody>
      </p:sp>
      <p:sp>
        <p:nvSpPr>
          <p:cNvPr id="11" name="Text Box 96"/>
          <p:cNvSpPr txBox="1">
            <a:spLocks noChangeArrowheads="1"/>
          </p:cNvSpPr>
          <p:nvPr/>
        </p:nvSpPr>
        <p:spPr bwMode="auto">
          <a:xfrm>
            <a:off x="6102350" y="338523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内侧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缘</a:t>
            </a:r>
          </a:p>
        </p:txBody>
      </p:sp>
      <p:sp>
        <p:nvSpPr>
          <p:cNvPr id="12" name="Line 98"/>
          <p:cNvSpPr>
            <a:spLocks noChangeShapeType="1"/>
          </p:cNvSpPr>
          <p:nvPr/>
        </p:nvSpPr>
        <p:spPr bwMode="auto">
          <a:xfrm>
            <a:off x="6923088" y="3740835"/>
            <a:ext cx="590550" cy="309562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Text Box 83"/>
          <p:cNvSpPr txBox="1">
            <a:spLocks noChangeArrowheads="1"/>
          </p:cNvSpPr>
          <p:nvPr/>
        </p:nvSpPr>
        <p:spPr bwMode="auto">
          <a:xfrm>
            <a:off x="7567613" y="902385"/>
            <a:ext cx="1998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肩胛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切迹</a:t>
            </a:r>
          </a:p>
        </p:txBody>
      </p:sp>
      <p:sp>
        <p:nvSpPr>
          <p:cNvPr id="14" name="Line 80"/>
          <p:cNvSpPr>
            <a:spLocks noChangeShapeType="1"/>
          </p:cNvSpPr>
          <p:nvPr/>
        </p:nvSpPr>
        <p:spPr bwMode="auto">
          <a:xfrm>
            <a:off x="7254875" y="1658034"/>
            <a:ext cx="610394" cy="35491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" name="Line 80"/>
          <p:cNvSpPr>
            <a:spLocks noChangeShapeType="1"/>
          </p:cNvSpPr>
          <p:nvPr/>
        </p:nvSpPr>
        <p:spPr bwMode="auto">
          <a:xfrm>
            <a:off x="8399463" y="5723405"/>
            <a:ext cx="928687" cy="343118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6" name="Line 80"/>
          <p:cNvSpPr>
            <a:spLocks noChangeShapeType="1"/>
          </p:cNvSpPr>
          <p:nvPr/>
        </p:nvSpPr>
        <p:spPr bwMode="auto">
          <a:xfrm>
            <a:off x="8976518" y="2694563"/>
            <a:ext cx="1754982" cy="177692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731500" y="2694563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肩胛冈</a:t>
            </a:r>
          </a:p>
        </p:txBody>
      </p:sp>
      <p:sp>
        <p:nvSpPr>
          <p:cNvPr id="18" name="矩形 17"/>
          <p:cNvSpPr/>
          <p:nvPr/>
        </p:nvSpPr>
        <p:spPr>
          <a:xfrm>
            <a:off x="6580913" y="1262748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上角</a:t>
            </a:r>
          </a:p>
        </p:txBody>
      </p:sp>
      <p:sp>
        <p:nvSpPr>
          <p:cNvPr id="19" name="矩形 18"/>
          <p:cNvSpPr/>
          <p:nvPr/>
        </p:nvSpPr>
        <p:spPr>
          <a:xfrm>
            <a:off x="9328150" y="602042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9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utoUpdateAnimBg="0"/>
      <p:bldP spid="9" grpId="0" animBg="1"/>
      <p:bldP spid="10" grpId="0" autoUpdateAnimBg="0"/>
      <p:bldP spid="11" grpId="0" autoUpdateAnimBg="0"/>
      <p:bldP spid="12" grpId="0" animBg="1"/>
      <p:bldP spid="13" grpId="0" autoUpdateAnimBg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4175" y="25605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骨的发生和发育</a:t>
            </a:r>
          </a:p>
        </p:txBody>
      </p:sp>
      <p:pic>
        <p:nvPicPr>
          <p:cNvPr id="20" name="Picture 1027" descr="保留软骨的新生儿骨骼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9F3FF"/>
              </a:clrFrom>
              <a:clrTo>
                <a:srgbClr val="C9F3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17" y="1054100"/>
            <a:ext cx="2621808" cy="555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02404" y="2251076"/>
            <a:ext cx="7639895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262063" indent="-1262063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fontAlgn="base" hangingPunct="1">
              <a:lnSpc>
                <a:spcPct val="15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膜内成骨：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中胚层的间充质→形成膜状→骨化成骨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如锁骨、顶骨</a:t>
            </a:r>
            <a:endParaRPr lang="en-US" altLang="zh-CN" sz="2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软骨内成骨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中胚层的间充质→软骨→骨化成骨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   </a:t>
            </a:r>
            <a:r>
              <a:rPr lang="zh-CN" altLang="en-US" sz="2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如长骨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4175" y="1207398"/>
            <a:ext cx="78245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胚胎第</a:t>
            </a:r>
            <a:r>
              <a:rPr lang="en-US" altLang="zh-CN" sz="2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8~9</a:t>
            </a:r>
            <a:r>
              <a:rPr lang="zh-CN" altLang="en-US" sz="2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周，中胚层的间充质以两种方式发育成骨</a:t>
            </a:r>
            <a:endParaRPr lang="zh-CN" altLang="en-US" sz="2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9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763838" y="5813174"/>
            <a:ext cx="203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未成年手骨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500938" y="5752055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成年手骨</a:t>
            </a:r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876300"/>
            <a:ext cx="2935061" cy="46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b="1756"/>
          <a:stretch>
            <a:fillRect/>
          </a:stretch>
        </p:blipFill>
        <p:spPr bwMode="auto">
          <a:xfrm>
            <a:off x="6691312" y="804863"/>
            <a:ext cx="3133759" cy="457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巨人和侏儒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0599" y="345989"/>
            <a:ext cx="8333217" cy="6010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251306" y="5459915"/>
            <a:ext cx="600196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骨的长粗靠骨膜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长长靠骺软骨</a:t>
            </a:r>
          </a:p>
        </p:txBody>
      </p:sp>
    </p:spTree>
    <p:extLst>
      <p:ext uri="{BB962C8B-B14F-4D97-AF65-F5344CB8AC3E}">
        <p14:creationId xmlns:p14="http://schemas.microsoft.com/office/powerpoint/2010/main" val="32854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骨的可塑性</a:t>
            </a:r>
          </a:p>
        </p:txBody>
      </p:sp>
      <p:sp>
        <p:nvSpPr>
          <p:cNvPr id="6" name="矩形 5"/>
          <p:cNvSpPr/>
          <p:nvPr/>
        </p:nvSpPr>
        <p:spPr>
          <a:xfrm>
            <a:off x="1587500" y="1119872"/>
            <a:ext cx="8242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骨的基本形态是由遗传因子调控的，但环境因素对骨生长发育也有影响。影响骨生长发育的因素有神经、内分泌、营养、疾病及其它物理、化学因素等 </a:t>
            </a:r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295400" y="3879833"/>
            <a:ext cx="8445500" cy="2305050"/>
            <a:chOff x="250825" y="4076700"/>
            <a:chExt cx="8445500" cy="2305050"/>
          </a:xfrm>
        </p:grpSpPr>
        <p:pic>
          <p:nvPicPr>
            <p:cNvPr id="8" name="Picture 5" descr="穗第一人造美女施断骨增高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4149725"/>
              <a:ext cx="3187700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ttp://img02.taobaocdn.com/bao/uploaded/i2/T1dhJsXnBXXXX5q3Q0_03534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4076700"/>
              <a:ext cx="23050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增高鞋垫半垫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4292600"/>
              <a:ext cx="2571750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1891615" y="3532538"/>
            <a:ext cx="6782213" cy="2856103"/>
            <a:chOff x="1891615" y="3532538"/>
            <a:chExt cx="6782213" cy="2856103"/>
          </a:xfrm>
        </p:grpSpPr>
        <p:pic>
          <p:nvPicPr>
            <p:cNvPr id="13" name="Picture 10" descr="http://www.chinaob.org.cn/lqt/UploadFiles_7507/200908/2009080915435582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506" y="3532538"/>
              <a:ext cx="2430322" cy="2856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6" r="5452" b="11217"/>
            <a:stretch/>
          </p:blipFill>
          <p:spPr>
            <a:xfrm>
              <a:off x="1891615" y="3532538"/>
              <a:ext cx="2451100" cy="2652345"/>
            </a:xfrm>
            <a:prstGeom prst="rect">
              <a:avLst/>
            </a:prstGeom>
          </p:spPr>
        </p:pic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0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98637" y="4364037"/>
            <a:ext cx="8208963" cy="2493963"/>
            <a:chOff x="340" y="2372"/>
            <a:chExt cx="5171" cy="1571"/>
          </a:xfrm>
        </p:grpSpPr>
        <p:pic>
          <p:nvPicPr>
            <p:cNvPr id="3" name="Picture 13" descr="A00010F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372"/>
              <a:ext cx="2857" cy="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4" descr="A00010F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391"/>
              <a:ext cx="2177" cy="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36" y="217576"/>
            <a:ext cx="6418263" cy="3910729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8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6132" y="4891142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、骨的发生和发育</a:t>
            </a: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3128963" y="730250"/>
            <a:ext cx="464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一、骨学总论</a:t>
            </a:r>
          </a:p>
        </p:txBody>
      </p:sp>
      <p:sp>
        <p:nvSpPr>
          <p:cNvPr id="7" name="矩形 6"/>
          <p:cNvSpPr/>
          <p:nvPr/>
        </p:nvSpPr>
        <p:spPr>
          <a:xfrm>
            <a:off x="3486132" y="2730496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、骨的构造</a:t>
            </a:r>
          </a:p>
        </p:txBody>
      </p:sp>
      <p:sp>
        <p:nvSpPr>
          <p:cNvPr id="8" name="矩形 7"/>
          <p:cNvSpPr/>
          <p:nvPr/>
        </p:nvSpPr>
        <p:spPr>
          <a:xfrm>
            <a:off x="3486132" y="2016116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、骨的分类</a:t>
            </a:r>
          </a:p>
        </p:txBody>
      </p:sp>
      <p:sp>
        <p:nvSpPr>
          <p:cNvPr id="9" name="矩形 8"/>
          <p:cNvSpPr/>
          <p:nvPr/>
        </p:nvSpPr>
        <p:spPr>
          <a:xfrm>
            <a:off x="3486132" y="3431605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、骨的化学成分和物理性质</a:t>
            </a:r>
          </a:p>
        </p:txBody>
      </p:sp>
      <p:sp>
        <p:nvSpPr>
          <p:cNvPr id="10" name="矩形 9"/>
          <p:cNvSpPr/>
          <p:nvPr/>
        </p:nvSpPr>
        <p:spPr>
          <a:xfrm>
            <a:off x="3486132" y="4145985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、骨的表面标志</a:t>
            </a:r>
          </a:p>
        </p:txBody>
      </p:sp>
      <p:sp>
        <p:nvSpPr>
          <p:cNvPr id="11" name="矩形 10"/>
          <p:cNvSpPr/>
          <p:nvPr/>
        </p:nvSpPr>
        <p:spPr>
          <a:xfrm>
            <a:off x="3486132" y="5605522"/>
            <a:ext cx="5072098" cy="5539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3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、骨的可塑性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13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25" y="1618175"/>
            <a:ext cx="7537775" cy="51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3128963" y="730250"/>
            <a:ext cx="464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二、全身各骨概述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0883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1059805" y="1552287"/>
            <a:ext cx="2895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脑颅骨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块 </a:t>
            </a:r>
          </a:p>
        </p:txBody>
      </p:sp>
      <p:pic>
        <p:nvPicPr>
          <p:cNvPr id="35844" name="Picture 16" descr="p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74" y="673265"/>
            <a:ext cx="21732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17"/>
          <p:cNvSpPr txBox="1">
            <a:spLocks noChangeArrowheads="1"/>
          </p:cNvSpPr>
          <p:nvPr/>
        </p:nvSpPr>
        <p:spPr bwMode="auto">
          <a:xfrm>
            <a:off x="5032135" y="81772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额骨</a:t>
            </a:r>
          </a:p>
        </p:txBody>
      </p:sp>
      <p:sp>
        <p:nvSpPr>
          <p:cNvPr id="53254" name="Line 18"/>
          <p:cNvSpPr>
            <a:spLocks noChangeShapeType="1"/>
          </p:cNvSpPr>
          <p:nvPr/>
        </p:nvSpPr>
        <p:spPr bwMode="auto">
          <a:xfrm flipH="1">
            <a:off x="5713173" y="1070140"/>
            <a:ext cx="1066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55" name="Line 19"/>
          <p:cNvSpPr>
            <a:spLocks noChangeShapeType="1"/>
          </p:cNvSpPr>
          <p:nvPr/>
        </p:nvSpPr>
        <p:spPr bwMode="auto">
          <a:xfrm flipH="1">
            <a:off x="5713173" y="151146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56" name="Text Box 20"/>
          <p:cNvSpPr txBox="1">
            <a:spLocks noChangeArrowheads="1"/>
          </p:cNvSpPr>
          <p:nvPr/>
        </p:nvSpPr>
        <p:spPr bwMode="auto">
          <a:xfrm>
            <a:off x="5032135" y="124952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顶骨</a:t>
            </a:r>
          </a:p>
        </p:txBody>
      </p:sp>
      <p:sp>
        <p:nvSpPr>
          <p:cNvPr id="53257" name="Line 21"/>
          <p:cNvSpPr>
            <a:spLocks noChangeShapeType="1"/>
          </p:cNvSpPr>
          <p:nvPr/>
        </p:nvSpPr>
        <p:spPr bwMode="auto">
          <a:xfrm flipH="1">
            <a:off x="5636973" y="1968665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58" name="Text Box 22"/>
          <p:cNvSpPr txBox="1">
            <a:spLocks noChangeArrowheads="1"/>
          </p:cNvSpPr>
          <p:nvPr/>
        </p:nvSpPr>
        <p:spPr bwMode="auto">
          <a:xfrm>
            <a:off x="4959110" y="175276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蝶骨</a:t>
            </a:r>
          </a:p>
        </p:txBody>
      </p:sp>
      <p:pic>
        <p:nvPicPr>
          <p:cNvPr id="35851" name="Picture 33" descr="p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48" y="3768890"/>
            <a:ext cx="27368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34"/>
          <p:cNvSpPr txBox="1">
            <a:spLocks noChangeArrowheads="1"/>
          </p:cNvSpPr>
          <p:nvPr/>
        </p:nvSpPr>
        <p:spPr bwMode="auto">
          <a:xfrm>
            <a:off x="8870710" y="377365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额骨 </a:t>
            </a:r>
          </a:p>
        </p:txBody>
      </p:sp>
      <p:sp>
        <p:nvSpPr>
          <p:cNvPr id="53261" name="Line 35"/>
          <p:cNvSpPr>
            <a:spLocks noChangeShapeType="1"/>
          </p:cNvSpPr>
          <p:nvPr/>
        </p:nvSpPr>
        <p:spPr bwMode="auto">
          <a:xfrm flipH="1">
            <a:off x="7803910" y="3941927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2" name="Line 36"/>
          <p:cNvSpPr>
            <a:spLocks noChangeShapeType="1"/>
          </p:cNvSpPr>
          <p:nvPr/>
        </p:nvSpPr>
        <p:spPr bwMode="auto">
          <a:xfrm flipV="1">
            <a:off x="6064011" y="4457865"/>
            <a:ext cx="1152525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3" name="Text Box 37"/>
          <p:cNvSpPr txBox="1">
            <a:spLocks noChangeArrowheads="1"/>
          </p:cNvSpPr>
          <p:nvPr/>
        </p:nvSpPr>
        <p:spPr bwMode="auto">
          <a:xfrm>
            <a:off x="5390910" y="416894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顶骨</a:t>
            </a:r>
          </a:p>
        </p:txBody>
      </p:sp>
      <p:sp>
        <p:nvSpPr>
          <p:cNvPr id="53264" name="Line 38"/>
          <p:cNvSpPr>
            <a:spLocks noChangeShapeType="1"/>
          </p:cNvSpPr>
          <p:nvPr/>
        </p:nvSpPr>
        <p:spPr bwMode="auto">
          <a:xfrm flipH="1" flipV="1">
            <a:off x="5975110" y="5069052"/>
            <a:ext cx="1447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5" name="Line 39"/>
          <p:cNvSpPr>
            <a:spLocks noChangeShapeType="1"/>
          </p:cNvSpPr>
          <p:nvPr/>
        </p:nvSpPr>
        <p:spPr bwMode="auto">
          <a:xfrm flipH="1">
            <a:off x="8032510" y="4457866"/>
            <a:ext cx="984250" cy="45878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6" name="Text Box 40"/>
          <p:cNvSpPr txBox="1">
            <a:spLocks noChangeArrowheads="1"/>
          </p:cNvSpPr>
          <p:nvPr/>
        </p:nvSpPr>
        <p:spPr bwMode="auto">
          <a:xfrm>
            <a:off x="8923098" y="424196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蝶骨 </a:t>
            </a:r>
          </a:p>
        </p:txBody>
      </p:sp>
      <p:sp>
        <p:nvSpPr>
          <p:cNvPr id="53267" name="Line 41"/>
          <p:cNvSpPr>
            <a:spLocks noChangeShapeType="1"/>
          </p:cNvSpPr>
          <p:nvPr/>
        </p:nvSpPr>
        <p:spPr bwMode="auto">
          <a:xfrm flipH="1" flipV="1">
            <a:off x="5975110" y="5450052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68" name="Text Box 42"/>
          <p:cNvSpPr txBox="1">
            <a:spLocks noChangeArrowheads="1"/>
          </p:cNvSpPr>
          <p:nvPr/>
        </p:nvSpPr>
        <p:spPr bwMode="auto">
          <a:xfrm>
            <a:off x="5319473" y="482457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颞骨</a:t>
            </a:r>
          </a:p>
        </p:txBody>
      </p:sp>
      <p:sp>
        <p:nvSpPr>
          <p:cNvPr id="53269" name="Text Box 43"/>
          <p:cNvSpPr txBox="1">
            <a:spLocks noChangeArrowheads="1"/>
          </p:cNvSpPr>
          <p:nvPr/>
        </p:nvSpPr>
        <p:spPr bwMode="auto">
          <a:xfrm>
            <a:off x="5248035" y="520557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枕骨</a:t>
            </a:r>
          </a:p>
        </p:txBody>
      </p:sp>
      <p:sp>
        <p:nvSpPr>
          <p:cNvPr id="53270" name="Rectangle 50"/>
          <p:cNvSpPr>
            <a:spLocks noChangeArrowheads="1"/>
          </p:cNvSpPr>
          <p:nvPr/>
        </p:nvSpPr>
        <p:spPr bwMode="auto">
          <a:xfrm>
            <a:off x="1576826" y="2067226"/>
            <a:ext cx="15843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额骨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顶骨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蝶骨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筛骨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颞骨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枕骨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863" name="Rectangle 51"/>
          <p:cNvSpPr>
            <a:spLocks noChangeArrowheads="1"/>
          </p:cNvSpPr>
          <p:nvPr/>
        </p:nvSpPr>
        <p:spPr bwMode="auto">
          <a:xfrm>
            <a:off x="2338299" y="185993"/>
            <a:ext cx="230346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indent="-4572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颅骨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块</a:t>
            </a:r>
          </a:p>
          <a:p>
            <a:pPr indent="-4572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听小骨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</a:t>
            </a:r>
          </a:p>
        </p:txBody>
      </p:sp>
      <p:sp>
        <p:nvSpPr>
          <p:cNvPr id="53272" name="Rectangle 52"/>
          <p:cNvSpPr>
            <a:spLocks noChangeArrowheads="1"/>
          </p:cNvSpPr>
          <p:nvPr/>
        </p:nvSpPr>
        <p:spPr bwMode="auto">
          <a:xfrm>
            <a:off x="5330585" y="2113127"/>
            <a:ext cx="70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筛骨</a:t>
            </a:r>
          </a:p>
        </p:txBody>
      </p:sp>
      <p:sp>
        <p:nvSpPr>
          <p:cNvPr id="53273" name="Line 53"/>
          <p:cNvSpPr>
            <a:spLocks noChangeShapeType="1"/>
          </p:cNvSpPr>
          <p:nvPr/>
        </p:nvSpPr>
        <p:spPr bwMode="auto">
          <a:xfrm>
            <a:off x="5949711" y="2329027"/>
            <a:ext cx="936625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274" name="Rectangle 54"/>
          <p:cNvSpPr>
            <a:spLocks noChangeArrowheads="1"/>
          </p:cNvSpPr>
          <p:nvPr/>
        </p:nvSpPr>
        <p:spPr bwMode="auto">
          <a:xfrm>
            <a:off x="9127886" y="4691227"/>
            <a:ext cx="830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筛骨 </a:t>
            </a:r>
          </a:p>
        </p:txBody>
      </p:sp>
      <p:sp>
        <p:nvSpPr>
          <p:cNvPr id="53275" name="Line 55"/>
          <p:cNvSpPr>
            <a:spLocks noChangeShapeType="1"/>
          </p:cNvSpPr>
          <p:nvPr/>
        </p:nvSpPr>
        <p:spPr bwMode="auto">
          <a:xfrm flipV="1">
            <a:off x="8440498" y="4889666"/>
            <a:ext cx="647700" cy="7143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24175" y="25605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一、颅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29" name="Picture 1038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1391447"/>
            <a:ext cx="196373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705976" y="257623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锤骨、砧骨及镫骨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4746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3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3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3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3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3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 animBg="1"/>
      <p:bldP spid="53255" grpId="0" animBg="1"/>
      <p:bldP spid="53256" grpId="0"/>
      <p:bldP spid="53257" grpId="0" animBg="1"/>
      <p:bldP spid="53258" grpId="0"/>
      <p:bldP spid="53260" grpId="0"/>
      <p:bldP spid="53261" grpId="0" animBg="1"/>
      <p:bldP spid="53262" grpId="0" animBg="1"/>
      <p:bldP spid="53263" grpId="0"/>
      <p:bldP spid="53264" grpId="0" animBg="1"/>
      <p:bldP spid="53265" grpId="0" animBg="1"/>
      <p:bldP spid="53266" grpId="0"/>
      <p:bldP spid="53267" grpId="0" animBg="1"/>
      <p:bldP spid="53268" grpId="0"/>
      <p:bldP spid="53269" grpId="0"/>
      <p:bldP spid="53272" grpId="0"/>
      <p:bldP spid="53273" grpId="0" animBg="1"/>
      <p:bldP spid="53274" grpId="0"/>
      <p:bldP spid="5327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95363" y="2262258"/>
            <a:ext cx="23006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</a:rPr>
              <a:t>1.</a:t>
            </a:r>
            <a:r>
              <a:rPr kumimoji="1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</a:rPr>
              <a:t>额骨</a:t>
            </a:r>
            <a:r>
              <a:rPr kumimoji="1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   </a:t>
            </a:r>
            <a:r>
              <a:rPr kumimoji="1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Picture 2" descr="颅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40957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851053" y="369957"/>
            <a:ext cx="2608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4000" b="1" kern="0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kumimoji="1" lang="zh-CN" altLang="en-US" sz="4000" b="1" kern="0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顶骨 </a:t>
            </a:r>
            <a:r>
              <a:rPr kumimoji="1" lang="en-US" altLang="zh-CN" sz="3200" b="1" kern="0" dirty="0">
                <a:latin typeface="楷体_GB2312" pitchFamily="49" charset="-122"/>
                <a:ea typeface="楷体_GB2312" pitchFamily="49" charset="-122"/>
              </a:rPr>
              <a:t>(2)</a:t>
            </a:r>
            <a:endParaRPr kumimoji="1" lang="zh-CN" altLang="en-US" sz="3200" b="1" kern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75303" y="3309938"/>
            <a:ext cx="1729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 kern="0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kumimoji="1" lang="zh-CN" altLang="en-US" sz="4000" b="1" kern="0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枕骨</a:t>
            </a:r>
            <a:endParaRPr lang="zh-CN" altLang="en-US" dirty="0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2705100" y="2602053"/>
            <a:ext cx="1924050" cy="1414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72248" y="1077842"/>
            <a:ext cx="1" cy="117005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7901940" y="3701142"/>
            <a:ext cx="1473363" cy="217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486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3-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94" r="2567" b="3403"/>
          <a:stretch>
            <a:fillRect/>
          </a:stretch>
        </p:blipFill>
        <p:spPr bwMode="auto">
          <a:xfrm>
            <a:off x="9340119" y="-6248694"/>
            <a:ext cx="4711699" cy="583414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257300" y="275678"/>
            <a:ext cx="7661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蝶  骨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一体两翼，</a:t>
            </a:r>
            <a:r>
              <a:rPr lang="zh-CN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形似蝴蝶，居颅底中央 </a:t>
            </a:r>
            <a:endParaRPr lang="en-US" altLang="zh-CN" sz="4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74826" y="1484314"/>
            <a:ext cx="1152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体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135188" y="2060575"/>
            <a:ext cx="2952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蝶鞍、垂体窝、蝶窦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74826" y="2420939"/>
            <a:ext cx="1152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小翼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135189" y="2997200"/>
            <a:ext cx="32400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_GB2312" pitchFamily="49" charset="-122"/>
              </a:rPr>
              <a:t>视神经管、视交叉沟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774826" y="3357564"/>
            <a:ext cx="1152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大翼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135189" y="4064089"/>
            <a:ext cx="3240087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圆孔、卵圆孔、棘孔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</a:rPr>
              <a:t>颈动脉沟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</a:rPr>
              <a:t>眶上裂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774826" y="5380039"/>
            <a:ext cx="1152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翼突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135188" y="5956301"/>
            <a:ext cx="2952750" cy="3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</a:rPr>
              <a:t>内侧板、外侧板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42F0D3-E8A3-45BF-BB84-1F8DD3F1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06" y="3703849"/>
            <a:ext cx="4711699" cy="2973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FC1D68-CE27-4DDE-87B7-11AF539E7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07" y="1211289"/>
            <a:ext cx="4801394" cy="26792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5153FE5-D60C-40AF-B5E0-68E073F21739}"/>
              </a:ext>
            </a:extLst>
          </p:cNvPr>
          <p:cNvSpPr/>
          <p:nvPr/>
        </p:nvSpPr>
        <p:spPr>
          <a:xfrm>
            <a:off x="10206682" y="6067168"/>
            <a:ext cx="1507524" cy="605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8180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524000" y="260351"/>
            <a:ext cx="6948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筛骨</a:t>
            </a:r>
            <a:endParaRPr lang="en-US" altLang="zh-CN" sz="48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24000" y="990998"/>
            <a:ext cx="32400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筛板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:  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筛孔、鸡冠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670051" y="1576786"/>
            <a:ext cx="3457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垂直板</a:t>
            </a:r>
            <a:r>
              <a:rPr lang="en-US" altLang="zh-CN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:  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鼻中隔</a:t>
            </a:r>
            <a:endParaRPr lang="en-US" altLang="zh-CN" sz="28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670051" y="2151461"/>
            <a:ext cx="6697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筛骨迷路：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筛窦、眶板、上鼻甲、中鼻甲</a:t>
            </a:r>
          </a:p>
        </p:txBody>
      </p:sp>
      <p:pic>
        <p:nvPicPr>
          <p:cNvPr id="26630" name="Picture 9" descr="3-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2811" r="1962" b="10345"/>
          <a:stretch>
            <a:fillRect/>
          </a:stretch>
        </p:blipFill>
        <p:spPr bwMode="auto">
          <a:xfrm>
            <a:off x="8472488" y="-3660556"/>
            <a:ext cx="65532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B07A7A5-05AF-4669-8B9F-7BAAFE254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3FB"/>
              </a:clrFrom>
              <a:clrTo>
                <a:srgbClr val="E6F3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7" b="5528"/>
          <a:stretch/>
        </p:blipFill>
        <p:spPr>
          <a:xfrm>
            <a:off x="1742622" y="2721538"/>
            <a:ext cx="7749721" cy="41037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F7B9EF-9AC1-400E-B3D8-9A424F9BD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" b="46983"/>
          <a:stretch/>
        </p:blipFill>
        <p:spPr>
          <a:xfrm>
            <a:off x="8186241" y="-137235"/>
            <a:ext cx="4005759" cy="2748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94442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1453643" y="165667"/>
            <a:ext cx="31101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1" lang="zh-CN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．颞骨</a:t>
            </a:r>
            <a:r>
              <a:rPr kumimoji="1"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1974057" y="878793"/>
            <a:ext cx="23050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鳞部 </a:t>
            </a:r>
            <a:endParaRPr lang="en-US" altLang="zh-CN" sz="24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zh-CN" sz="24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24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鼓部 </a:t>
            </a:r>
            <a:r>
              <a:rPr lang="en-US" altLang="zh-CN" sz="24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  <a:p>
            <a:pPr eaLnBrk="1" hangingPunct="1">
              <a:lnSpc>
                <a:spcPct val="150000"/>
              </a:lnSpc>
            </a:pPr>
            <a:endParaRPr lang="zh-CN" altLang="zh-CN" sz="24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24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岩部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（锥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部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）   </a:t>
            </a: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4117696" y="2750708"/>
            <a:ext cx="1473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茎突 </a:t>
            </a:r>
          </a:p>
          <a:p>
            <a:pPr eaLnBrk="1" hangingPunct="1"/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乳突 </a:t>
            </a:r>
          </a:p>
          <a:p>
            <a:pPr eaLnBrk="1" hangingPunct="1"/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茎乳孔    </a:t>
            </a:r>
          </a:p>
        </p:txBody>
      </p:sp>
      <p:pic>
        <p:nvPicPr>
          <p:cNvPr id="23561" name="Picture 7" descr="018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933825"/>
            <a:ext cx="25574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8" descr="PIC00003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860801"/>
            <a:ext cx="33115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5951539" y="4221164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鳞部</a:t>
            </a: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1127127" y="483156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鼓部</a:t>
            </a: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5448301" y="5661026"/>
            <a:ext cx="171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岩部（锥体）</a:t>
            </a: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5808664" y="6237289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茎突</a:t>
            </a: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1847851" y="5949951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乳突</a:t>
            </a:r>
          </a:p>
        </p:txBody>
      </p:sp>
      <p:sp>
        <p:nvSpPr>
          <p:cNvPr id="23568" name="Line 14"/>
          <p:cNvSpPr>
            <a:spLocks noChangeShapeType="1"/>
          </p:cNvSpPr>
          <p:nvPr/>
        </p:nvSpPr>
        <p:spPr bwMode="auto">
          <a:xfrm flipH="1" flipV="1">
            <a:off x="6600825" y="4365625"/>
            <a:ext cx="1404938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69" name="Line 15"/>
          <p:cNvSpPr>
            <a:spLocks noChangeShapeType="1"/>
          </p:cNvSpPr>
          <p:nvPr/>
        </p:nvSpPr>
        <p:spPr bwMode="auto">
          <a:xfrm flipH="1">
            <a:off x="4583113" y="4437063"/>
            <a:ext cx="1441450" cy="1444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0" name="Line 16"/>
          <p:cNvSpPr>
            <a:spLocks noChangeShapeType="1"/>
          </p:cNvSpPr>
          <p:nvPr/>
        </p:nvSpPr>
        <p:spPr bwMode="auto">
          <a:xfrm flipH="1">
            <a:off x="6959600" y="5803901"/>
            <a:ext cx="1117600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1" name="Line 17"/>
          <p:cNvSpPr>
            <a:spLocks noChangeShapeType="1"/>
          </p:cNvSpPr>
          <p:nvPr/>
        </p:nvSpPr>
        <p:spPr bwMode="auto">
          <a:xfrm flipH="1">
            <a:off x="6456364" y="6308726"/>
            <a:ext cx="1836737" cy="1444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2" name="Line 18"/>
          <p:cNvSpPr>
            <a:spLocks noChangeShapeType="1"/>
          </p:cNvSpPr>
          <p:nvPr/>
        </p:nvSpPr>
        <p:spPr bwMode="auto">
          <a:xfrm flipH="1" flipV="1">
            <a:off x="4008439" y="6381750"/>
            <a:ext cx="1800225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3" name="Line 19"/>
          <p:cNvSpPr>
            <a:spLocks noChangeShapeType="1"/>
          </p:cNvSpPr>
          <p:nvPr/>
        </p:nvSpPr>
        <p:spPr bwMode="auto">
          <a:xfrm flipH="1" flipV="1">
            <a:off x="2062162" y="5157789"/>
            <a:ext cx="1695451" cy="79057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4" name="Line 20"/>
          <p:cNvSpPr>
            <a:spLocks noChangeShapeType="1"/>
          </p:cNvSpPr>
          <p:nvPr/>
        </p:nvSpPr>
        <p:spPr bwMode="auto">
          <a:xfrm flipH="1">
            <a:off x="3863975" y="5576890"/>
            <a:ext cx="1999457" cy="15716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5" name="Line 21"/>
          <p:cNvSpPr>
            <a:spLocks noChangeShapeType="1"/>
          </p:cNvSpPr>
          <p:nvPr/>
        </p:nvSpPr>
        <p:spPr bwMode="auto">
          <a:xfrm flipH="1" flipV="1">
            <a:off x="6743700" y="4868864"/>
            <a:ext cx="1657350" cy="8651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6" name="Rectangle 22"/>
          <p:cNvSpPr>
            <a:spLocks noChangeArrowheads="1"/>
          </p:cNvSpPr>
          <p:nvPr/>
        </p:nvSpPr>
        <p:spPr bwMode="auto">
          <a:xfrm>
            <a:off x="5863432" y="5297430"/>
            <a:ext cx="950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外耳门</a:t>
            </a:r>
          </a:p>
        </p:txBody>
      </p:sp>
      <p:sp>
        <p:nvSpPr>
          <p:cNvPr id="23577" name="Rectangle 23"/>
          <p:cNvSpPr>
            <a:spLocks noChangeArrowheads="1"/>
          </p:cNvSpPr>
          <p:nvPr/>
        </p:nvSpPr>
        <p:spPr bwMode="auto">
          <a:xfrm>
            <a:off x="5803868" y="4581525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内耳门</a:t>
            </a:r>
          </a:p>
        </p:txBody>
      </p:sp>
      <p:sp>
        <p:nvSpPr>
          <p:cNvPr id="23578" name="Line 24"/>
          <p:cNvSpPr>
            <a:spLocks noChangeShapeType="1"/>
          </p:cNvSpPr>
          <p:nvPr/>
        </p:nvSpPr>
        <p:spPr bwMode="auto">
          <a:xfrm flipH="1">
            <a:off x="2495551" y="6092826"/>
            <a:ext cx="830263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579" name="AutoShape 25"/>
          <p:cNvSpPr>
            <a:spLocks/>
          </p:cNvSpPr>
          <p:nvPr/>
        </p:nvSpPr>
        <p:spPr bwMode="auto">
          <a:xfrm>
            <a:off x="3973234" y="2849223"/>
            <a:ext cx="142875" cy="935037"/>
          </a:xfrm>
          <a:prstGeom prst="leftBrace">
            <a:avLst>
              <a:gd name="adj1" fmla="val 54537"/>
              <a:gd name="adj2" fmla="val 50000"/>
            </a:avLst>
          </a:prstGeom>
          <a:noFill/>
          <a:ln w="222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864520" y="5576890"/>
            <a:ext cx="830263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988980" y="5480051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乳突</a:t>
            </a:r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孔</a:t>
            </a:r>
            <a:endParaRPr kumimoji="1" lang="zh-CN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33" name="AutoShape 25"/>
          <p:cNvSpPr>
            <a:spLocks/>
          </p:cNvSpPr>
          <p:nvPr/>
        </p:nvSpPr>
        <p:spPr bwMode="auto">
          <a:xfrm>
            <a:off x="2748619" y="1019336"/>
            <a:ext cx="142875" cy="935037"/>
          </a:xfrm>
          <a:prstGeom prst="leftBrace">
            <a:avLst>
              <a:gd name="adj1" fmla="val 54537"/>
              <a:gd name="adj2" fmla="val 50000"/>
            </a:avLst>
          </a:prstGeom>
          <a:noFill/>
          <a:ln w="222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918273" y="909326"/>
            <a:ext cx="21226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脑膜中动脉沟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eaLnBrk="1" hangingPunct="1"/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颧突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eaLnBrk="1" hangingPunct="1"/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下颌窝</a:t>
            </a: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</a:p>
        </p:txBody>
      </p:sp>
      <p:sp>
        <p:nvSpPr>
          <p:cNvPr id="3" name="矩形 2"/>
          <p:cNvSpPr/>
          <p:nvPr/>
        </p:nvSpPr>
        <p:spPr>
          <a:xfrm>
            <a:off x="2934595" y="2117195"/>
            <a:ext cx="9092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位于下颌窝后方，为弯曲的骨片。从前、下、后三面围绕外耳道</a:t>
            </a:r>
            <a:endParaRPr lang="zh-CN" altLang="en-US" sz="2400" dirty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697157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p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152400"/>
            <a:ext cx="21732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13"/>
          <p:cNvSpPr txBox="1">
            <a:spLocks noChangeArrowheads="1"/>
          </p:cNvSpPr>
          <p:nvPr/>
        </p:nvSpPr>
        <p:spPr bwMode="auto">
          <a:xfrm>
            <a:off x="4673600" y="16605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颧骨</a:t>
            </a:r>
          </a:p>
        </p:txBody>
      </p:sp>
      <p:sp>
        <p:nvSpPr>
          <p:cNvPr id="54276" name="Line 14"/>
          <p:cNvSpPr>
            <a:spLocks noChangeShapeType="1"/>
          </p:cNvSpPr>
          <p:nvPr/>
        </p:nvSpPr>
        <p:spPr bwMode="auto">
          <a:xfrm flipH="1" flipV="1">
            <a:off x="5332413" y="1905000"/>
            <a:ext cx="838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77" name="Line 15"/>
          <p:cNvSpPr>
            <a:spLocks noChangeShapeType="1"/>
          </p:cNvSpPr>
          <p:nvPr/>
        </p:nvSpPr>
        <p:spPr bwMode="auto">
          <a:xfrm flipH="1" flipV="1">
            <a:off x="5713413" y="2362200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78" name="Text Box 16"/>
          <p:cNvSpPr txBox="1">
            <a:spLocks noChangeArrowheads="1"/>
          </p:cNvSpPr>
          <p:nvPr/>
        </p:nvSpPr>
        <p:spPr bwMode="auto">
          <a:xfrm>
            <a:off x="4722813" y="2133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上颌骨</a:t>
            </a:r>
          </a:p>
        </p:txBody>
      </p:sp>
      <p:sp>
        <p:nvSpPr>
          <p:cNvPr id="54279" name="Line 17"/>
          <p:cNvSpPr>
            <a:spLocks noChangeShapeType="1"/>
          </p:cNvSpPr>
          <p:nvPr/>
        </p:nvSpPr>
        <p:spPr bwMode="auto">
          <a:xfrm flipH="1" flipV="1">
            <a:off x="5713413" y="2895600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80" name="Text Box 18"/>
          <p:cNvSpPr txBox="1">
            <a:spLocks noChangeArrowheads="1"/>
          </p:cNvSpPr>
          <p:nvPr/>
        </p:nvSpPr>
        <p:spPr bwMode="auto">
          <a:xfrm>
            <a:off x="4786313" y="26892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下颌骨</a:t>
            </a:r>
          </a:p>
        </p:txBody>
      </p:sp>
      <p:sp>
        <p:nvSpPr>
          <p:cNvPr id="54281" name="Line 19"/>
          <p:cNvSpPr>
            <a:spLocks noChangeShapeType="1"/>
          </p:cNvSpPr>
          <p:nvPr/>
        </p:nvSpPr>
        <p:spPr bwMode="auto">
          <a:xfrm flipH="1">
            <a:off x="6856413" y="1143000"/>
            <a:ext cx="1447800" cy="609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82" name="Text Box 20"/>
          <p:cNvSpPr txBox="1">
            <a:spLocks noChangeArrowheads="1"/>
          </p:cNvSpPr>
          <p:nvPr/>
        </p:nvSpPr>
        <p:spPr bwMode="auto">
          <a:xfrm>
            <a:off x="8151813" y="990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鼻骨</a:t>
            </a:r>
          </a:p>
        </p:txBody>
      </p:sp>
      <p:sp>
        <p:nvSpPr>
          <p:cNvPr id="54283" name="Line 21"/>
          <p:cNvSpPr>
            <a:spLocks noChangeShapeType="1"/>
          </p:cNvSpPr>
          <p:nvPr/>
        </p:nvSpPr>
        <p:spPr bwMode="auto">
          <a:xfrm flipH="1" flipV="1">
            <a:off x="7008813" y="2209800"/>
            <a:ext cx="1219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84" name="Text Box 22"/>
          <p:cNvSpPr txBox="1">
            <a:spLocks noChangeArrowheads="1"/>
          </p:cNvSpPr>
          <p:nvPr/>
        </p:nvSpPr>
        <p:spPr bwMode="auto">
          <a:xfrm>
            <a:off x="8151813" y="20415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下鼻甲</a:t>
            </a:r>
          </a:p>
        </p:txBody>
      </p:sp>
      <p:pic>
        <p:nvPicPr>
          <p:cNvPr id="36877" name="Picture 23" descr="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29001"/>
            <a:ext cx="204628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Line 24"/>
          <p:cNvSpPr>
            <a:spLocks noChangeShapeType="1"/>
          </p:cNvSpPr>
          <p:nvPr/>
        </p:nvSpPr>
        <p:spPr bwMode="auto">
          <a:xfrm>
            <a:off x="7085013" y="1828800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87" name="Text Box 25"/>
          <p:cNvSpPr txBox="1">
            <a:spLocks noChangeArrowheads="1"/>
          </p:cNvSpPr>
          <p:nvPr/>
        </p:nvSpPr>
        <p:spPr bwMode="auto">
          <a:xfrm>
            <a:off x="8151813" y="15843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泪骨</a:t>
            </a:r>
          </a:p>
        </p:txBody>
      </p:sp>
      <p:sp>
        <p:nvSpPr>
          <p:cNvPr id="54288" name="Line 26"/>
          <p:cNvSpPr>
            <a:spLocks noChangeShapeType="1"/>
          </p:cNvSpPr>
          <p:nvPr/>
        </p:nvSpPr>
        <p:spPr bwMode="auto">
          <a:xfrm flipH="1" flipV="1">
            <a:off x="5561013" y="4267200"/>
            <a:ext cx="1219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89" name="Line 27"/>
          <p:cNvSpPr>
            <a:spLocks noChangeShapeType="1"/>
          </p:cNvSpPr>
          <p:nvPr/>
        </p:nvSpPr>
        <p:spPr bwMode="auto">
          <a:xfrm flipH="1" flipV="1">
            <a:off x="6932613" y="4495800"/>
            <a:ext cx="1219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90" name="Text Box 28"/>
          <p:cNvSpPr txBox="1">
            <a:spLocks noChangeArrowheads="1"/>
          </p:cNvSpPr>
          <p:nvPr/>
        </p:nvSpPr>
        <p:spPr bwMode="auto">
          <a:xfrm>
            <a:off x="8058150" y="42672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犁骨</a:t>
            </a:r>
          </a:p>
        </p:txBody>
      </p:sp>
      <p:sp>
        <p:nvSpPr>
          <p:cNvPr id="54291" name="Text Box 29"/>
          <p:cNvSpPr txBox="1">
            <a:spLocks noChangeArrowheads="1"/>
          </p:cNvSpPr>
          <p:nvPr/>
        </p:nvSpPr>
        <p:spPr bwMode="auto">
          <a:xfrm>
            <a:off x="4889500" y="4038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腭骨</a:t>
            </a:r>
          </a:p>
        </p:txBody>
      </p:sp>
      <p:sp>
        <p:nvSpPr>
          <p:cNvPr id="54292" name="Line 30"/>
          <p:cNvSpPr>
            <a:spLocks noChangeShapeType="1"/>
          </p:cNvSpPr>
          <p:nvPr/>
        </p:nvSpPr>
        <p:spPr bwMode="auto">
          <a:xfrm flipH="1" flipV="1">
            <a:off x="7008813" y="3886200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4293" name="Text Box 31"/>
          <p:cNvSpPr txBox="1">
            <a:spLocks noChangeArrowheads="1"/>
          </p:cNvSpPr>
          <p:nvPr/>
        </p:nvSpPr>
        <p:spPr bwMode="auto">
          <a:xfrm>
            <a:off x="8151813" y="3657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上颌骨</a:t>
            </a:r>
          </a:p>
        </p:txBody>
      </p:sp>
      <p:sp>
        <p:nvSpPr>
          <p:cNvPr id="54296" name="Rectangle 34"/>
          <p:cNvSpPr>
            <a:spLocks noChangeArrowheads="1"/>
          </p:cNvSpPr>
          <p:nvPr/>
        </p:nvSpPr>
        <p:spPr bwMode="auto">
          <a:xfrm>
            <a:off x="1952626" y="1685925"/>
            <a:ext cx="2087563" cy="404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鼻骨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泪骨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颧骨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上颌骨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下鼻甲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下颌骨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腭骨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犁骨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舌骨   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887" name="Rectangle 35"/>
          <p:cNvSpPr>
            <a:spLocks noChangeArrowheads="1"/>
          </p:cNvSpPr>
          <p:nvPr/>
        </p:nvSpPr>
        <p:spPr bwMode="auto">
          <a:xfrm>
            <a:off x="1505745" y="574284"/>
            <a:ext cx="3167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面颅骨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块</a:t>
            </a:r>
          </a:p>
        </p:txBody>
      </p:sp>
      <p:pic>
        <p:nvPicPr>
          <p:cNvPr id="54298" name="Picture 38" descr="02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"/>
          <a:stretch/>
        </p:blipFill>
        <p:spPr bwMode="auto">
          <a:xfrm>
            <a:off x="10013155" y="4138047"/>
            <a:ext cx="1385887" cy="137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9" name="Text Box 39"/>
          <p:cNvSpPr txBox="1">
            <a:spLocks noChangeArrowheads="1"/>
          </p:cNvSpPr>
          <p:nvPr/>
        </p:nvSpPr>
        <p:spPr bwMode="auto">
          <a:xfrm>
            <a:off x="10317955" y="5642998"/>
            <a:ext cx="1081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舌骨</a:t>
            </a: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1952626" y="1216967"/>
            <a:ext cx="1566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1431927" y="5876293"/>
            <a:ext cx="4357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面颅骨围成眶腔、鼻腔和口腔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4736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4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4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4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4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4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4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6" grpId="0" animBg="1"/>
      <p:bldP spid="54277" grpId="0" animBg="1"/>
      <p:bldP spid="54278" grpId="0"/>
      <p:bldP spid="54279" grpId="0" animBg="1"/>
      <p:bldP spid="54280" grpId="0"/>
      <p:bldP spid="54281" grpId="0" animBg="1"/>
      <p:bldP spid="54282" grpId="0"/>
      <p:bldP spid="54283" grpId="0" animBg="1"/>
      <p:bldP spid="54284" grpId="0"/>
      <p:bldP spid="54286" grpId="0" animBg="1"/>
      <p:bldP spid="54287" grpId="0"/>
      <p:bldP spid="54288" grpId="0" animBg="1"/>
      <p:bldP spid="54289" grpId="0" animBg="1"/>
      <p:bldP spid="54290" grpId="0"/>
      <p:bldP spid="54291" grpId="0"/>
      <p:bldP spid="54292" grpId="0" animBg="1"/>
      <p:bldP spid="54293" grpId="0"/>
      <p:bldP spid="542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8"/>
          <p:cNvSpPr txBox="1">
            <a:spLocks noChangeArrowheads="1"/>
          </p:cNvSpPr>
          <p:nvPr/>
        </p:nvSpPr>
        <p:spPr bwMode="auto">
          <a:xfrm>
            <a:off x="5738814" y="5805488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309462" y="3730399"/>
            <a:ext cx="61436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四突：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kern="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额突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—    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接额骨、鼻骨和泪骨，突向上方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kern="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颧突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—    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接颧骨，伸向外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kern="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牙槽突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— 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容纳上颌牙牙根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kern="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腭突</a:t>
            </a:r>
            <a:r>
              <a:rPr lang="en-US" altLang="zh-CN" sz="2000" kern="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—    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内侧水平，与对侧腭突组成硬腭前份</a:t>
            </a:r>
          </a:p>
        </p:txBody>
      </p:sp>
      <p:sp>
        <p:nvSpPr>
          <p:cNvPr id="18" name="矩形 17"/>
          <p:cNvSpPr/>
          <p:nvPr/>
        </p:nvSpPr>
        <p:spPr>
          <a:xfrm>
            <a:off x="1309462" y="526554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上颌骨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：一体四突</a:t>
            </a:r>
          </a:p>
        </p:txBody>
      </p:sp>
      <p:sp>
        <p:nvSpPr>
          <p:cNvPr id="19" name="矩形 18"/>
          <p:cNvSpPr/>
          <p:nvPr/>
        </p:nvSpPr>
        <p:spPr>
          <a:xfrm>
            <a:off x="1309462" y="1202532"/>
            <a:ext cx="47944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前面：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眶下孔、尖牙窝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颞下面：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牙槽孔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眶面：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构成眶下壁，矢状位眶下沟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鼻面：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构成鼻腔外侧壁、后有上颌窦裂孔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61114" y="1800452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4" descr="02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8" y="2317977"/>
            <a:ext cx="254952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IC00004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9" y="1957615"/>
            <a:ext cx="24384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7112002" y="2246540"/>
            <a:ext cx="0" cy="10080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543803" y="4189641"/>
            <a:ext cx="865187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9344027" y="3902303"/>
            <a:ext cx="1439862" cy="936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0569578" y="2317977"/>
            <a:ext cx="142875" cy="6477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9344027" y="2965678"/>
            <a:ext cx="792162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9128128" y="2173515"/>
            <a:ext cx="503237" cy="3603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7761290" y="2102077"/>
            <a:ext cx="574675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8193089" y="181315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额突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0136190" y="1957616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颧突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8408990" y="4694466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牙槽突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8408990" y="2894241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眶下孔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464302" y="1813153"/>
            <a:ext cx="1103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上颌窦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698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5336" y="595312"/>
            <a:ext cx="3714750" cy="6508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下颌骨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：一体两支</a:t>
            </a:r>
          </a:p>
        </p:txBody>
      </p:sp>
      <p:sp>
        <p:nvSpPr>
          <p:cNvPr id="15" name="矩形 14"/>
          <p:cNvSpPr/>
          <p:nvPr/>
        </p:nvSpPr>
        <p:spPr>
          <a:xfrm>
            <a:off x="748594" y="1158255"/>
            <a:ext cx="62343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上缘：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牙槽弓，容纳下颌牙牙根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下缘：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下颌底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内面：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两对颏棘，二腹肌窝，下颌下腺窝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外面：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颏隆凸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颏孔（第二前磨牙槽下方，内经下牙槽神经）</a:t>
            </a:r>
          </a:p>
          <a:p>
            <a:pPr>
              <a:defRPr/>
            </a:pPr>
            <a:endParaRPr lang="zh-CN" altLang="en-US" sz="16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77040" y="3720533"/>
            <a:ext cx="4908938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下颌支：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冠突（前）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髁突（后）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下颌孔（内行下牙槽神经，通颏孔）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下颌角（支与体相接处）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altLang="zh-CN" sz="2000" kern="0" dirty="0">
              <a:solidFill>
                <a:schemeClr val="accent2"/>
              </a:solidFill>
            </a:endParaRPr>
          </a:p>
        </p:txBody>
      </p:sp>
      <p:pic>
        <p:nvPicPr>
          <p:cNvPr id="6" name="Picture 18" descr="02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40" y="1745570"/>
            <a:ext cx="4361088" cy="346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878856" y="216467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下颌头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862686" y="343903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咬肌粗隆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5809967" y="4337733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下颌角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617338" y="189797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髁突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0332698" y="200591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冠突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1214327" y="296274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下颌孔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543563" y="488768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下颌体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0298963" y="259397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下颌支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0901205" y="451848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颏孔</a:t>
            </a: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6671019" y="2525033"/>
            <a:ext cx="360362" cy="3587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 flipH="1">
            <a:off x="9540536" y="2206171"/>
            <a:ext cx="100806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" name="Line 30"/>
          <p:cNvSpPr>
            <a:spLocks noChangeShapeType="1"/>
          </p:cNvSpPr>
          <p:nvPr/>
        </p:nvSpPr>
        <p:spPr bwMode="auto">
          <a:xfrm flipH="1">
            <a:off x="9384338" y="2811006"/>
            <a:ext cx="115252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 flipH="1" flipV="1">
            <a:off x="9467510" y="3133724"/>
            <a:ext cx="1913057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Line 32"/>
          <p:cNvSpPr>
            <a:spLocks noChangeShapeType="1"/>
          </p:cNvSpPr>
          <p:nvPr/>
        </p:nvSpPr>
        <p:spPr bwMode="auto">
          <a:xfrm flipH="1">
            <a:off x="10028126" y="4698093"/>
            <a:ext cx="1031422" cy="861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>
            <a:off x="7480189" y="5176611"/>
            <a:ext cx="122396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 flipH="1" flipV="1">
            <a:off x="6889468" y="4553632"/>
            <a:ext cx="115252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5" name="Line 35"/>
          <p:cNvSpPr>
            <a:spLocks noChangeShapeType="1"/>
          </p:cNvSpPr>
          <p:nvPr/>
        </p:nvSpPr>
        <p:spPr bwMode="auto">
          <a:xfrm flipH="1" flipV="1">
            <a:off x="6869456" y="3846857"/>
            <a:ext cx="1152525" cy="3587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 flipH="1">
            <a:off x="8704152" y="4698093"/>
            <a:ext cx="325212" cy="4785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 flipH="1">
            <a:off x="8409501" y="2113870"/>
            <a:ext cx="36036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44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/>
          <a:stretch/>
        </p:blipFill>
        <p:spPr>
          <a:xfrm>
            <a:off x="93662" y="292100"/>
            <a:ext cx="4791075" cy="3924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6096000" y="1399153"/>
            <a:ext cx="6096000" cy="38862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94008" y="4216400"/>
            <a:ext cx="6418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1" lang="zh-CN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舌骨</a:t>
            </a:r>
            <a:endParaRPr kumimoji="1"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居下颌骨后下方，呈马蹄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。中间部称</a:t>
            </a:r>
            <a:r>
              <a:rPr lang="zh-CN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向后外延伸的长突为</a:t>
            </a:r>
            <a:r>
              <a:rPr lang="zh-CN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大角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，向上的短突为</a:t>
            </a:r>
            <a:r>
              <a:rPr lang="zh-CN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小角</a:t>
            </a:r>
            <a:endParaRPr lang="zh-CN" altLang="en-US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39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115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3488" y="1866900"/>
            <a:ext cx="5053012" cy="411480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中轴骨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颅骨（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块，含听小骨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躯干骨（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附肢骨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上肢骨（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下肢骨（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</a:t>
            </a:r>
          </a:p>
        </p:txBody>
      </p:sp>
      <p:sp>
        <p:nvSpPr>
          <p:cNvPr id="10" name="矩形 9"/>
          <p:cNvSpPr/>
          <p:nvPr/>
        </p:nvSpPr>
        <p:spPr>
          <a:xfrm>
            <a:off x="2503488" y="1092255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t" hangingPunct="0">
              <a:spcBef>
                <a:spcPct val="20000"/>
              </a:spcBef>
              <a:buClr>
                <a:srgbClr val="330066"/>
              </a:buClr>
              <a:buSzPct val="70000"/>
              <a:defRPr/>
            </a:pPr>
            <a:r>
              <a:rPr kumimoji="1" lang="zh-CN" altLang="en-US" sz="32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成人共</a:t>
            </a:r>
            <a:r>
              <a:rPr kumimoji="1" lang="en-US" altLang="zh-CN" sz="32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206</a:t>
            </a:r>
            <a:r>
              <a:rPr kumimoji="1" lang="zh-CN" altLang="en-US" sz="32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</a:p>
        </p:txBody>
      </p:sp>
      <p:pic>
        <p:nvPicPr>
          <p:cNvPr id="11" name="Picture 8" descr="http://www.xmmc.com.cn/%5Flayouts/xmjpwz/000/tupian/tupian/qugangu/2/1_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740229"/>
            <a:ext cx="3338286" cy="591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24175" y="2560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骨的数目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05" y="1948186"/>
            <a:ext cx="6747189" cy="44081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2402" y="319490"/>
            <a:ext cx="473460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犁骨</a:t>
            </a:r>
            <a:endParaRPr kumimoji="1"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鼻中隔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的下半部份。 犁骨的下缘与中隔软骨形成关节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而将鼻子分成左右鼻孔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它的上缘与筛骨的垂直板相接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8194225" y="4123240"/>
            <a:ext cx="2072263" cy="762000"/>
          </a:xfrm>
          <a:custGeom>
            <a:avLst/>
            <a:gdLst>
              <a:gd name="connsiteX0" fmla="*/ 1449963 w 2072263"/>
              <a:gd name="connsiteY0" fmla="*/ 0 h 762000"/>
              <a:gd name="connsiteX1" fmla="*/ 1449963 w 2072263"/>
              <a:gd name="connsiteY1" fmla="*/ 0 h 762000"/>
              <a:gd name="connsiteX2" fmla="*/ 1361063 w 2072263"/>
              <a:gd name="connsiteY2" fmla="*/ 76200 h 762000"/>
              <a:gd name="connsiteX3" fmla="*/ 1322963 w 2072263"/>
              <a:gd name="connsiteY3" fmla="*/ 114300 h 762000"/>
              <a:gd name="connsiteX4" fmla="*/ 1246763 w 2072263"/>
              <a:gd name="connsiteY4" fmla="*/ 139700 h 762000"/>
              <a:gd name="connsiteX5" fmla="*/ 1107063 w 2072263"/>
              <a:gd name="connsiteY5" fmla="*/ 215900 h 762000"/>
              <a:gd name="connsiteX6" fmla="*/ 1068963 w 2072263"/>
              <a:gd name="connsiteY6" fmla="*/ 228600 h 762000"/>
              <a:gd name="connsiteX7" fmla="*/ 967363 w 2072263"/>
              <a:gd name="connsiteY7" fmla="*/ 241300 h 762000"/>
              <a:gd name="connsiteX8" fmla="*/ 916563 w 2072263"/>
              <a:gd name="connsiteY8" fmla="*/ 254000 h 762000"/>
              <a:gd name="connsiteX9" fmla="*/ 827663 w 2072263"/>
              <a:gd name="connsiteY9" fmla="*/ 266700 h 762000"/>
              <a:gd name="connsiteX10" fmla="*/ 700663 w 2072263"/>
              <a:gd name="connsiteY10" fmla="*/ 304800 h 762000"/>
              <a:gd name="connsiteX11" fmla="*/ 662563 w 2072263"/>
              <a:gd name="connsiteY11" fmla="*/ 317500 h 762000"/>
              <a:gd name="connsiteX12" fmla="*/ 624463 w 2072263"/>
              <a:gd name="connsiteY12" fmla="*/ 330200 h 762000"/>
              <a:gd name="connsiteX13" fmla="*/ 573663 w 2072263"/>
              <a:gd name="connsiteY13" fmla="*/ 342900 h 762000"/>
              <a:gd name="connsiteX14" fmla="*/ 497463 w 2072263"/>
              <a:gd name="connsiteY14" fmla="*/ 381000 h 762000"/>
              <a:gd name="connsiteX15" fmla="*/ 459363 w 2072263"/>
              <a:gd name="connsiteY15" fmla="*/ 406400 h 762000"/>
              <a:gd name="connsiteX16" fmla="*/ 395863 w 2072263"/>
              <a:gd name="connsiteY16" fmla="*/ 419100 h 762000"/>
              <a:gd name="connsiteX17" fmla="*/ 357763 w 2072263"/>
              <a:gd name="connsiteY17" fmla="*/ 444500 h 762000"/>
              <a:gd name="connsiteX18" fmla="*/ 319663 w 2072263"/>
              <a:gd name="connsiteY18" fmla="*/ 457200 h 762000"/>
              <a:gd name="connsiteX19" fmla="*/ 230763 w 2072263"/>
              <a:gd name="connsiteY19" fmla="*/ 482600 h 762000"/>
              <a:gd name="connsiteX20" fmla="*/ 192663 w 2072263"/>
              <a:gd name="connsiteY20" fmla="*/ 508000 h 762000"/>
              <a:gd name="connsiteX21" fmla="*/ 116463 w 2072263"/>
              <a:gd name="connsiteY21" fmla="*/ 533400 h 762000"/>
              <a:gd name="connsiteX22" fmla="*/ 40263 w 2072263"/>
              <a:gd name="connsiteY22" fmla="*/ 571500 h 762000"/>
              <a:gd name="connsiteX23" fmla="*/ 2163 w 2072263"/>
              <a:gd name="connsiteY23" fmla="*/ 609600 h 762000"/>
              <a:gd name="connsiteX24" fmla="*/ 52963 w 2072263"/>
              <a:gd name="connsiteY24" fmla="*/ 660400 h 762000"/>
              <a:gd name="connsiteX25" fmla="*/ 268863 w 2072263"/>
              <a:gd name="connsiteY25" fmla="*/ 673100 h 762000"/>
              <a:gd name="connsiteX26" fmla="*/ 484763 w 2072263"/>
              <a:gd name="connsiteY26" fmla="*/ 698500 h 762000"/>
              <a:gd name="connsiteX27" fmla="*/ 586363 w 2072263"/>
              <a:gd name="connsiteY27" fmla="*/ 711200 h 762000"/>
              <a:gd name="connsiteX28" fmla="*/ 776863 w 2072263"/>
              <a:gd name="connsiteY28" fmla="*/ 736600 h 762000"/>
              <a:gd name="connsiteX29" fmla="*/ 1208663 w 2072263"/>
              <a:gd name="connsiteY29" fmla="*/ 762000 h 762000"/>
              <a:gd name="connsiteX30" fmla="*/ 1424563 w 2072263"/>
              <a:gd name="connsiteY30" fmla="*/ 749300 h 762000"/>
              <a:gd name="connsiteX31" fmla="*/ 1462663 w 2072263"/>
              <a:gd name="connsiteY31" fmla="*/ 723900 h 762000"/>
              <a:gd name="connsiteX32" fmla="*/ 1513463 w 2072263"/>
              <a:gd name="connsiteY32" fmla="*/ 685800 h 762000"/>
              <a:gd name="connsiteX33" fmla="*/ 1551563 w 2072263"/>
              <a:gd name="connsiteY33" fmla="*/ 647700 h 762000"/>
              <a:gd name="connsiteX34" fmla="*/ 1665863 w 2072263"/>
              <a:gd name="connsiteY34" fmla="*/ 584200 h 762000"/>
              <a:gd name="connsiteX35" fmla="*/ 1703963 w 2072263"/>
              <a:gd name="connsiteY35" fmla="*/ 558800 h 762000"/>
              <a:gd name="connsiteX36" fmla="*/ 1742063 w 2072263"/>
              <a:gd name="connsiteY36" fmla="*/ 546100 h 762000"/>
              <a:gd name="connsiteX37" fmla="*/ 1780163 w 2072263"/>
              <a:gd name="connsiteY37" fmla="*/ 520700 h 762000"/>
              <a:gd name="connsiteX38" fmla="*/ 1932563 w 2072263"/>
              <a:gd name="connsiteY38" fmla="*/ 444500 h 762000"/>
              <a:gd name="connsiteX39" fmla="*/ 1970663 w 2072263"/>
              <a:gd name="connsiteY39" fmla="*/ 419100 h 762000"/>
              <a:gd name="connsiteX40" fmla="*/ 2008763 w 2072263"/>
              <a:gd name="connsiteY40" fmla="*/ 393700 h 762000"/>
              <a:gd name="connsiteX41" fmla="*/ 2072263 w 2072263"/>
              <a:gd name="connsiteY41" fmla="*/ 279400 h 762000"/>
              <a:gd name="connsiteX42" fmla="*/ 1996063 w 2072263"/>
              <a:gd name="connsiteY42" fmla="*/ 241300 h 762000"/>
              <a:gd name="connsiteX43" fmla="*/ 1957963 w 2072263"/>
              <a:gd name="connsiteY43" fmla="*/ 215900 h 762000"/>
              <a:gd name="connsiteX44" fmla="*/ 1894463 w 2072263"/>
              <a:gd name="connsiteY44" fmla="*/ 203200 h 762000"/>
              <a:gd name="connsiteX45" fmla="*/ 1856363 w 2072263"/>
              <a:gd name="connsiteY45" fmla="*/ 177800 h 762000"/>
              <a:gd name="connsiteX46" fmla="*/ 1754763 w 2072263"/>
              <a:gd name="connsiteY46" fmla="*/ 152400 h 762000"/>
              <a:gd name="connsiteX47" fmla="*/ 1678563 w 2072263"/>
              <a:gd name="connsiteY47" fmla="*/ 127000 h 762000"/>
              <a:gd name="connsiteX48" fmla="*/ 1589663 w 2072263"/>
              <a:gd name="connsiteY48" fmla="*/ 88900 h 762000"/>
              <a:gd name="connsiteX49" fmla="*/ 1475363 w 2072263"/>
              <a:gd name="connsiteY49" fmla="*/ 63500 h 762000"/>
              <a:gd name="connsiteX50" fmla="*/ 1437263 w 2072263"/>
              <a:gd name="connsiteY50" fmla="*/ 50800 h 762000"/>
              <a:gd name="connsiteX51" fmla="*/ 1437263 w 2072263"/>
              <a:gd name="connsiteY51" fmla="*/ 508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72263" h="762000">
                <a:moveTo>
                  <a:pt x="1449963" y="0"/>
                </a:moveTo>
                <a:lnTo>
                  <a:pt x="1449963" y="0"/>
                </a:lnTo>
                <a:cubicBezTo>
                  <a:pt x="1420330" y="25400"/>
                  <a:pt x="1390073" y="50091"/>
                  <a:pt x="1361063" y="76200"/>
                </a:cubicBezTo>
                <a:cubicBezTo>
                  <a:pt x="1347713" y="88215"/>
                  <a:pt x="1338663" y="105578"/>
                  <a:pt x="1322963" y="114300"/>
                </a:cubicBezTo>
                <a:cubicBezTo>
                  <a:pt x="1299558" y="127303"/>
                  <a:pt x="1269040" y="124848"/>
                  <a:pt x="1246763" y="139700"/>
                </a:cubicBezTo>
                <a:cubicBezTo>
                  <a:pt x="1200388" y="170617"/>
                  <a:pt x="1164689" y="196691"/>
                  <a:pt x="1107063" y="215900"/>
                </a:cubicBezTo>
                <a:cubicBezTo>
                  <a:pt x="1094363" y="220133"/>
                  <a:pt x="1082134" y="226205"/>
                  <a:pt x="1068963" y="228600"/>
                </a:cubicBezTo>
                <a:cubicBezTo>
                  <a:pt x="1035383" y="234705"/>
                  <a:pt x="1001029" y="235689"/>
                  <a:pt x="967363" y="241300"/>
                </a:cubicBezTo>
                <a:cubicBezTo>
                  <a:pt x="950146" y="244169"/>
                  <a:pt x="933736" y="250878"/>
                  <a:pt x="916563" y="254000"/>
                </a:cubicBezTo>
                <a:cubicBezTo>
                  <a:pt x="887112" y="259355"/>
                  <a:pt x="857114" y="261345"/>
                  <a:pt x="827663" y="266700"/>
                </a:cubicBezTo>
                <a:cubicBezTo>
                  <a:pt x="785437" y="274377"/>
                  <a:pt x="740427" y="291545"/>
                  <a:pt x="700663" y="304800"/>
                </a:cubicBezTo>
                <a:lnTo>
                  <a:pt x="662563" y="317500"/>
                </a:lnTo>
                <a:cubicBezTo>
                  <a:pt x="649863" y="321733"/>
                  <a:pt x="637450" y="326953"/>
                  <a:pt x="624463" y="330200"/>
                </a:cubicBezTo>
                <a:lnTo>
                  <a:pt x="573663" y="342900"/>
                </a:lnTo>
                <a:cubicBezTo>
                  <a:pt x="464474" y="415693"/>
                  <a:pt x="602623" y="328420"/>
                  <a:pt x="497463" y="381000"/>
                </a:cubicBezTo>
                <a:cubicBezTo>
                  <a:pt x="483811" y="387826"/>
                  <a:pt x="473655" y="401041"/>
                  <a:pt x="459363" y="406400"/>
                </a:cubicBezTo>
                <a:cubicBezTo>
                  <a:pt x="439152" y="413979"/>
                  <a:pt x="417030" y="414867"/>
                  <a:pt x="395863" y="419100"/>
                </a:cubicBezTo>
                <a:cubicBezTo>
                  <a:pt x="383163" y="427567"/>
                  <a:pt x="371415" y="437674"/>
                  <a:pt x="357763" y="444500"/>
                </a:cubicBezTo>
                <a:cubicBezTo>
                  <a:pt x="345789" y="450487"/>
                  <a:pt x="332535" y="453522"/>
                  <a:pt x="319663" y="457200"/>
                </a:cubicBezTo>
                <a:cubicBezTo>
                  <a:pt x="300674" y="462625"/>
                  <a:pt x="251063" y="472450"/>
                  <a:pt x="230763" y="482600"/>
                </a:cubicBezTo>
                <a:cubicBezTo>
                  <a:pt x="217111" y="489426"/>
                  <a:pt x="206611" y="501801"/>
                  <a:pt x="192663" y="508000"/>
                </a:cubicBezTo>
                <a:cubicBezTo>
                  <a:pt x="168197" y="518874"/>
                  <a:pt x="138740" y="518548"/>
                  <a:pt x="116463" y="533400"/>
                </a:cubicBezTo>
                <a:cubicBezTo>
                  <a:pt x="67224" y="566226"/>
                  <a:pt x="92843" y="553973"/>
                  <a:pt x="40263" y="571500"/>
                </a:cubicBezTo>
                <a:cubicBezTo>
                  <a:pt x="27563" y="584200"/>
                  <a:pt x="7843" y="592561"/>
                  <a:pt x="2163" y="609600"/>
                </a:cubicBezTo>
                <a:cubicBezTo>
                  <a:pt x="-9854" y="645652"/>
                  <a:pt x="31114" y="658215"/>
                  <a:pt x="52963" y="660400"/>
                </a:cubicBezTo>
                <a:cubicBezTo>
                  <a:pt x="124696" y="667573"/>
                  <a:pt x="196896" y="668867"/>
                  <a:pt x="268863" y="673100"/>
                </a:cubicBezTo>
                <a:cubicBezTo>
                  <a:pt x="366792" y="705743"/>
                  <a:pt x="278250" y="679726"/>
                  <a:pt x="484763" y="698500"/>
                </a:cubicBezTo>
                <a:cubicBezTo>
                  <a:pt x="518753" y="701590"/>
                  <a:pt x="552532" y="706689"/>
                  <a:pt x="586363" y="711200"/>
                </a:cubicBezTo>
                <a:cubicBezTo>
                  <a:pt x="657733" y="720716"/>
                  <a:pt x="704070" y="729321"/>
                  <a:pt x="776863" y="736600"/>
                </a:cubicBezTo>
                <a:cubicBezTo>
                  <a:pt x="947215" y="753635"/>
                  <a:pt x="1015424" y="753216"/>
                  <a:pt x="1208663" y="762000"/>
                </a:cubicBezTo>
                <a:cubicBezTo>
                  <a:pt x="1280630" y="757767"/>
                  <a:pt x="1353270" y="759994"/>
                  <a:pt x="1424563" y="749300"/>
                </a:cubicBezTo>
                <a:cubicBezTo>
                  <a:pt x="1439658" y="747036"/>
                  <a:pt x="1450243" y="732772"/>
                  <a:pt x="1462663" y="723900"/>
                </a:cubicBezTo>
                <a:cubicBezTo>
                  <a:pt x="1479887" y="711597"/>
                  <a:pt x="1497392" y="699575"/>
                  <a:pt x="1513463" y="685800"/>
                </a:cubicBezTo>
                <a:cubicBezTo>
                  <a:pt x="1527100" y="674111"/>
                  <a:pt x="1537386" y="658727"/>
                  <a:pt x="1551563" y="647700"/>
                </a:cubicBezTo>
                <a:cubicBezTo>
                  <a:pt x="1695719" y="535579"/>
                  <a:pt x="1573886" y="630188"/>
                  <a:pt x="1665863" y="584200"/>
                </a:cubicBezTo>
                <a:cubicBezTo>
                  <a:pt x="1679515" y="577374"/>
                  <a:pt x="1690311" y="565626"/>
                  <a:pt x="1703963" y="558800"/>
                </a:cubicBezTo>
                <a:cubicBezTo>
                  <a:pt x="1715937" y="552813"/>
                  <a:pt x="1730089" y="552087"/>
                  <a:pt x="1742063" y="546100"/>
                </a:cubicBezTo>
                <a:cubicBezTo>
                  <a:pt x="1755715" y="539274"/>
                  <a:pt x="1766215" y="526899"/>
                  <a:pt x="1780163" y="520700"/>
                </a:cubicBezTo>
                <a:cubicBezTo>
                  <a:pt x="1937904" y="450593"/>
                  <a:pt x="1774135" y="550119"/>
                  <a:pt x="1932563" y="444500"/>
                </a:cubicBezTo>
                <a:lnTo>
                  <a:pt x="1970663" y="419100"/>
                </a:lnTo>
                <a:lnTo>
                  <a:pt x="2008763" y="393700"/>
                </a:lnTo>
                <a:cubicBezTo>
                  <a:pt x="2066989" y="306361"/>
                  <a:pt x="2049910" y="346460"/>
                  <a:pt x="2072263" y="279400"/>
                </a:cubicBezTo>
                <a:cubicBezTo>
                  <a:pt x="1963074" y="206607"/>
                  <a:pt x="2101223" y="293880"/>
                  <a:pt x="1996063" y="241300"/>
                </a:cubicBezTo>
                <a:cubicBezTo>
                  <a:pt x="1982411" y="234474"/>
                  <a:pt x="1972255" y="221259"/>
                  <a:pt x="1957963" y="215900"/>
                </a:cubicBezTo>
                <a:cubicBezTo>
                  <a:pt x="1937752" y="208321"/>
                  <a:pt x="1915630" y="207433"/>
                  <a:pt x="1894463" y="203200"/>
                </a:cubicBezTo>
                <a:cubicBezTo>
                  <a:pt x="1881763" y="194733"/>
                  <a:pt x="1870015" y="184626"/>
                  <a:pt x="1856363" y="177800"/>
                </a:cubicBezTo>
                <a:cubicBezTo>
                  <a:pt x="1825535" y="162386"/>
                  <a:pt x="1786644" y="161095"/>
                  <a:pt x="1754763" y="152400"/>
                </a:cubicBezTo>
                <a:cubicBezTo>
                  <a:pt x="1728932" y="145355"/>
                  <a:pt x="1702510" y="138974"/>
                  <a:pt x="1678563" y="127000"/>
                </a:cubicBezTo>
                <a:cubicBezTo>
                  <a:pt x="1633407" y="104422"/>
                  <a:pt x="1633266" y="101358"/>
                  <a:pt x="1589663" y="88900"/>
                </a:cubicBezTo>
                <a:cubicBezTo>
                  <a:pt x="1498402" y="62825"/>
                  <a:pt x="1580118" y="89689"/>
                  <a:pt x="1475363" y="63500"/>
                </a:cubicBezTo>
                <a:cubicBezTo>
                  <a:pt x="1462376" y="60253"/>
                  <a:pt x="1437263" y="50800"/>
                  <a:pt x="1437263" y="50800"/>
                </a:cubicBezTo>
                <a:lnTo>
                  <a:pt x="1437263" y="50800"/>
                </a:lnTo>
              </a:path>
            </a:pathLst>
          </a:cu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8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2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799" y="1419247"/>
            <a:ext cx="3363389" cy="3724253"/>
          </a:xfrm>
          <a:prstGeom prst="rect">
            <a:avLst/>
          </a:prstGeom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29" name="Line 3"/>
          <p:cNvSpPr>
            <a:spLocks noChangeShapeType="1"/>
          </p:cNvSpPr>
          <p:nvPr/>
        </p:nvSpPr>
        <p:spPr bwMode="auto">
          <a:xfrm flipH="1">
            <a:off x="9088438" y="2592393"/>
            <a:ext cx="131074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0246786" y="235348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冠状缝</a:t>
            </a:r>
          </a:p>
        </p:txBody>
      </p:sp>
      <p:sp>
        <p:nvSpPr>
          <p:cNvPr id="26631" name="Line 5"/>
          <p:cNvSpPr>
            <a:spLocks noChangeShapeType="1"/>
          </p:cNvSpPr>
          <p:nvPr/>
        </p:nvSpPr>
        <p:spPr bwMode="auto">
          <a:xfrm flipH="1" flipV="1">
            <a:off x="8458199" y="3681413"/>
            <a:ext cx="1788587" cy="3175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2" name="Text Box 6"/>
          <p:cNvSpPr txBox="1">
            <a:spLocks noChangeArrowheads="1"/>
          </p:cNvSpPr>
          <p:nvPr/>
        </p:nvSpPr>
        <p:spPr bwMode="auto">
          <a:xfrm>
            <a:off x="10035127" y="3514727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矢状缝</a:t>
            </a:r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 flipH="1" flipV="1">
            <a:off x="8534400" y="4646612"/>
            <a:ext cx="1610788" cy="142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9950450" y="4428332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人字缝</a:t>
            </a:r>
          </a:p>
        </p:txBody>
      </p:sp>
      <p:sp>
        <p:nvSpPr>
          <p:cNvPr id="26635" name="Line 9"/>
          <p:cNvSpPr>
            <a:spLocks noChangeShapeType="1"/>
          </p:cNvSpPr>
          <p:nvPr/>
        </p:nvSpPr>
        <p:spPr bwMode="auto">
          <a:xfrm flipH="1">
            <a:off x="6527801" y="1928812"/>
            <a:ext cx="1479549" cy="269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6" name="Text Box 10"/>
          <p:cNvSpPr txBox="1">
            <a:spLocks noChangeArrowheads="1"/>
          </p:cNvSpPr>
          <p:nvPr/>
        </p:nvSpPr>
        <p:spPr bwMode="auto">
          <a:xfrm>
            <a:off x="5562600" y="170498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额骨</a:t>
            </a:r>
          </a:p>
        </p:txBody>
      </p:sp>
      <p:sp>
        <p:nvSpPr>
          <p:cNvPr id="26637" name="Line 11"/>
          <p:cNvSpPr>
            <a:spLocks noChangeShapeType="1"/>
          </p:cNvSpPr>
          <p:nvPr/>
        </p:nvSpPr>
        <p:spPr bwMode="auto">
          <a:xfrm flipH="1" flipV="1">
            <a:off x="6527801" y="3124200"/>
            <a:ext cx="1282699" cy="1111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8" name="Text Box 12"/>
          <p:cNvSpPr txBox="1">
            <a:spLocks noChangeArrowheads="1"/>
          </p:cNvSpPr>
          <p:nvPr/>
        </p:nvSpPr>
        <p:spPr bwMode="auto">
          <a:xfrm>
            <a:off x="5588000" y="2884498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顶骨</a:t>
            </a:r>
          </a:p>
        </p:txBody>
      </p:sp>
      <p:sp>
        <p:nvSpPr>
          <p:cNvPr id="26639" name="Line 13"/>
          <p:cNvSpPr>
            <a:spLocks noChangeShapeType="1"/>
          </p:cNvSpPr>
          <p:nvPr/>
        </p:nvSpPr>
        <p:spPr bwMode="auto">
          <a:xfrm flipH="1" flipV="1">
            <a:off x="6680200" y="4973660"/>
            <a:ext cx="1625600" cy="156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40" name="Text Box 14"/>
          <p:cNvSpPr txBox="1">
            <a:spLocks noChangeArrowheads="1"/>
          </p:cNvSpPr>
          <p:nvPr/>
        </p:nvSpPr>
        <p:spPr bwMode="auto">
          <a:xfrm>
            <a:off x="5714999" y="4750626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枕骨</a:t>
            </a:r>
          </a:p>
        </p:txBody>
      </p:sp>
      <p:sp>
        <p:nvSpPr>
          <p:cNvPr id="26641" name="Rectangle 15"/>
          <p:cNvSpPr>
            <a:spLocks noChangeArrowheads="1"/>
          </p:cNvSpPr>
          <p:nvPr/>
        </p:nvSpPr>
        <p:spPr bwMode="auto">
          <a:xfrm>
            <a:off x="1703389" y="692150"/>
            <a:ext cx="37830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颅的整体观  </a:t>
            </a:r>
          </a:p>
        </p:txBody>
      </p:sp>
      <p:sp>
        <p:nvSpPr>
          <p:cNvPr id="26642" name="Rectangle 16"/>
          <p:cNvSpPr>
            <a:spLocks noChangeArrowheads="1"/>
          </p:cNvSpPr>
          <p:nvPr/>
        </p:nvSpPr>
        <p:spPr bwMode="auto">
          <a:xfrm>
            <a:off x="1992314" y="1557339"/>
            <a:ext cx="45354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1．颅顶面观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冠状缝</a:t>
            </a:r>
            <a:b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矢状缝</a:t>
            </a:r>
            <a:b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人字缝</a:t>
            </a:r>
            <a:b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额结节</a:t>
            </a:r>
            <a:b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顶结节</a:t>
            </a:r>
            <a:endParaRPr lang="zh-CN" altLang="zh-CN" sz="24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9307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2057401" y="759769"/>
            <a:ext cx="2004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．颅前面观 </a:t>
            </a:r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2531410" y="1546283"/>
            <a:ext cx="1620957" cy="38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额区</a:t>
            </a:r>
            <a:endParaRPr lang="en-US" altLang="zh-CN" sz="2800" dirty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额结节</a:t>
            </a:r>
            <a:endParaRPr lang="zh-CN" altLang="zh-CN" sz="2800" dirty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眶</a:t>
            </a:r>
            <a:endParaRPr lang="en-US" altLang="zh-CN" sz="2800" dirty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眉弓</a:t>
            </a:r>
            <a:endParaRPr lang="zh-CN" altLang="zh-CN" sz="2800" dirty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骨性鼻腔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骨性口腔</a:t>
            </a:r>
          </a:p>
        </p:txBody>
      </p:sp>
      <p:pic>
        <p:nvPicPr>
          <p:cNvPr id="31750" name="Picture 4" descr="p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263" y="-1600200"/>
            <a:ext cx="2173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11126788" y="2062162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额骨</a:t>
            </a:r>
          </a:p>
        </p:txBody>
      </p:sp>
      <p:sp>
        <p:nvSpPr>
          <p:cNvPr id="31752" name="Line 6"/>
          <p:cNvSpPr>
            <a:spLocks noChangeShapeType="1"/>
          </p:cNvSpPr>
          <p:nvPr/>
        </p:nvSpPr>
        <p:spPr bwMode="auto">
          <a:xfrm>
            <a:off x="15308263" y="-1203325"/>
            <a:ext cx="13716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53" name="Line 7"/>
          <p:cNvSpPr>
            <a:spLocks noChangeShapeType="1"/>
          </p:cNvSpPr>
          <p:nvPr/>
        </p:nvSpPr>
        <p:spPr bwMode="auto">
          <a:xfrm flipH="1">
            <a:off x="13784263" y="-762000"/>
            <a:ext cx="5334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12869863" y="-93027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顶骨</a:t>
            </a:r>
          </a:p>
        </p:txBody>
      </p:sp>
      <p:sp>
        <p:nvSpPr>
          <p:cNvPr id="31755" name="Line 9"/>
          <p:cNvSpPr>
            <a:spLocks noChangeShapeType="1"/>
          </p:cNvSpPr>
          <p:nvPr/>
        </p:nvSpPr>
        <p:spPr bwMode="auto">
          <a:xfrm flipH="1" flipV="1">
            <a:off x="13860463" y="-304800"/>
            <a:ext cx="1219200" cy="304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56" name="Text Box 10"/>
          <p:cNvSpPr txBox="1">
            <a:spLocks noChangeArrowheads="1"/>
          </p:cNvSpPr>
          <p:nvPr/>
        </p:nvSpPr>
        <p:spPr bwMode="auto">
          <a:xfrm>
            <a:off x="12869863" y="-53339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泪囊窝</a:t>
            </a:r>
          </a:p>
        </p:txBody>
      </p:sp>
      <p:sp>
        <p:nvSpPr>
          <p:cNvPr id="31757" name="Text Box 11"/>
          <p:cNvSpPr txBox="1">
            <a:spLocks noChangeArrowheads="1"/>
          </p:cNvSpPr>
          <p:nvPr/>
        </p:nvSpPr>
        <p:spPr bwMode="auto">
          <a:xfrm>
            <a:off x="12946063" y="-9207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眶下裂</a:t>
            </a:r>
          </a:p>
        </p:txBody>
      </p:sp>
      <p:sp>
        <p:nvSpPr>
          <p:cNvPr id="31758" name="Line 12"/>
          <p:cNvSpPr>
            <a:spLocks noChangeShapeType="1"/>
          </p:cNvSpPr>
          <p:nvPr/>
        </p:nvSpPr>
        <p:spPr bwMode="auto">
          <a:xfrm flipH="1" flipV="1">
            <a:off x="14012863" y="76200"/>
            <a:ext cx="8382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59" name="Line 13"/>
          <p:cNvSpPr>
            <a:spLocks noChangeShapeType="1"/>
          </p:cNvSpPr>
          <p:nvPr/>
        </p:nvSpPr>
        <p:spPr bwMode="auto">
          <a:xfrm flipH="1">
            <a:off x="14165263" y="609600"/>
            <a:ext cx="91440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60" name="Text Box 14"/>
          <p:cNvSpPr txBox="1">
            <a:spLocks noChangeArrowheads="1"/>
          </p:cNvSpPr>
          <p:nvPr/>
        </p:nvSpPr>
        <p:spPr bwMode="auto">
          <a:xfrm>
            <a:off x="13174663" y="4413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上颌骨</a:t>
            </a:r>
          </a:p>
        </p:txBody>
      </p:sp>
      <p:sp>
        <p:nvSpPr>
          <p:cNvPr id="31761" name="Line 15"/>
          <p:cNvSpPr>
            <a:spLocks noChangeShapeType="1"/>
          </p:cNvSpPr>
          <p:nvPr/>
        </p:nvSpPr>
        <p:spPr bwMode="auto">
          <a:xfrm flipH="1" flipV="1">
            <a:off x="15613063" y="304800"/>
            <a:ext cx="762000" cy="1524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16451263" y="228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眶下孔</a:t>
            </a:r>
          </a:p>
        </p:txBody>
      </p:sp>
      <p:sp>
        <p:nvSpPr>
          <p:cNvPr id="31763" name="Line 17"/>
          <p:cNvSpPr>
            <a:spLocks noChangeShapeType="1"/>
          </p:cNvSpPr>
          <p:nvPr/>
        </p:nvSpPr>
        <p:spPr bwMode="auto">
          <a:xfrm flipH="1">
            <a:off x="15180583" y="1969668"/>
            <a:ext cx="914400" cy="6096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64" name="Text Box 18"/>
          <p:cNvSpPr txBox="1">
            <a:spLocks noChangeArrowheads="1"/>
          </p:cNvSpPr>
          <p:nvPr/>
        </p:nvSpPr>
        <p:spPr bwMode="auto">
          <a:xfrm>
            <a:off x="16451263" y="-91439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视神经管</a:t>
            </a:r>
          </a:p>
        </p:txBody>
      </p:sp>
      <p:sp>
        <p:nvSpPr>
          <p:cNvPr id="31765" name="Line 19"/>
          <p:cNvSpPr>
            <a:spLocks noChangeShapeType="1"/>
          </p:cNvSpPr>
          <p:nvPr/>
        </p:nvSpPr>
        <p:spPr bwMode="auto">
          <a:xfrm flipH="1" flipV="1">
            <a:off x="15384463" y="457200"/>
            <a:ext cx="914400" cy="3810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66" name="Text Box 20"/>
          <p:cNvSpPr txBox="1">
            <a:spLocks noChangeArrowheads="1"/>
          </p:cNvSpPr>
          <p:nvPr/>
        </p:nvSpPr>
        <p:spPr bwMode="auto">
          <a:xfrm>
            <a:off x="16375063" y="6858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下鼻甲</a:t>
            </a:r>
          </a:p>
        </p:txBody>
      </p:sp>
      <p:sp>
        <p:nvSpPr>
          <p:cNvPr id="31767" name="Line 21"/>
          <p:cNvSpPr>
            <a:spLocks noChangeShapeType="1"/>
          </p:cNvSpPr>
          <p:nvPr/>
        </p:nvSpPr>
        <p:spPr bwMode="auto">
          <a:xfrm flipV="1">
            <a:off x="15460663" y="-304800"/>
            <a:ext cx="1143000" cy="3810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68" name="Text Box 22"/>
          <p:cNvSpPr txBox="1">
            <a:spLocks noChangeArrowheads="1"/>
          </p:cNvSpPr>
          <p:nvPr/>
        </p:nvSpPr>
        <p:spPr bwMode="auto">
          <a:xfrm>
            <a:off x="16451263" y="-53339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>
                <a:solidFill>
                  <a:schemeClr val="accent2"/>
                </a:solidFill>
                <a:latin typeface="Tahoma" panose="020B0604030504040204" pitchFamily="34" charset="0"/>
              </a:rPr>
              <a:t>泪骨</a:t>
            </a:r>
          </a:p>
        </p:txBody>
      </p:sp>
      <p:sp>
        <p:nvSpPr>
          <p:cNvPr id="31769" name="Line 23"/>
          <p:cNvSpPr>
            <a:spLocks noChangeShapeType="1"/>
          </p:cNvSpPr>
          <p:nvPr/>
        </p:nvSpPr>
        <p:spPr bwMode="auto">
          <a:xfrm flipV="1">
            <a:off x="15689263" y="0"/>
            <a:ext cx="914400" cy="1524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770" name="Text Box 24"/>
          <p:cNvSpPr txBox="1">
            <a:spLocks noChangeArrowheads="1"/>
          </p:cNvSpPr>
          <p:nvPr/>
        </p:nvSpPr>
        <p:spPr bwMode="auto">
          <a:xfrm>
            <a:off x="16527463" y="-16827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眶下沟</a:t>
            </a:r>
          </a:p>
        </p:txBody>
      </p:sp>
      <p:pic>
        <p:nvPicPr>
          <p:cNvPr id="27" name="Picture 4" descr="E:\王海斌\运动系统\20.bmp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221434"/>
            <a:ext cx="4429125" cy="548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ine 7"/>
          <p:cNvSpPr>
            <a:spLocks noChangeShapeType="1"/>
          </p:cNvSpPr>
          <p:nvPr/>
        </p:nvSpPr>
        <p:spPr bwMode="auto">
          <a:xfrm flipH="1">
            <a:off x="9194997" y="2260600"/>
            <a:ext cx="2098477" cy="277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2772375" y="464350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颧弓</a:t>
            </a: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flipH="1">
            <a:off x="6355079" y="2698750"/>
            <a:ext cx="995043" cy="634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535771" y="2500312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顶骨</a:t>
            </a:r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 flipV="1">
            <a:off x="6492332" y="3668134"/>
            <a:ext cx="2017353" cy="3147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5514211" y="341232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泪囊窝</a:t>
            </a: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6584298" y="4095920"/>
            <a:ext cx="1345604" cy="9354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5600884" y="389250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眶下裂</a:t>
            </a:r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flipH="1">
            <a:off x="6807200" y="4876222"/>
            <a:ext cx="15508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5879689" y="464350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上颌骨</a:t>
            </a: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H="1" flipV="1">
            <a:off x="9064171" y="4643505"/>
            <a:ext cx="1458686" cy="59615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373029" y="5040381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下鼻甲</a:t>
            </a:r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 flipH="1">
            <a:off x="9475329" y="6066971"/>
            <a:ext cx="936171" cy="667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0341518" y="5806589"/>
            <a:ext cx="99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</a:t>
            </a:r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颌骨</a:t>
            </a:r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 flipH="1">
            <a:off x="9475328" y="3746500"/>
            <a:ext cx="1319672" cy="167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10729547" y="35375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视神经管</a:t>
            </a:r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H="1">
            <a:off x="9584399" y="4537227"/>
            <a:ext cx="1319672" cy="167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10819934" y="43312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眶下孔</a:t>
            </a:r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flipH="1">
            <a:off x="9827073" y="4105857"/>
            <a:ext cx="1076998" cy="1467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10798174" y="390741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眶下沟</a:t>
            </a:r>
          </a:p>
        </p:txBody>
      </p:sp>
      <p:sp>
        <p:nvSpPr>
          <p:cNvPr id="50" name="Line 7"/>
          <p:cNvSpPr>
            <a:spLocks noChangeShapeType="1"/>
          </p:cNvSpPr>
          <p:nvPr/>
        </p:nvSpPr>
        <p:spPr bwMode="auto">
          <a:xfrm flipH="1">
            <a:off x="9751664" y="3344927"/>
            <a:ext cx="1319672" cy="167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10839862" y="3157799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眉弓</a:t>
            </a:r>
            <a:endParaRPr kumimoji="1" lang="zh-CN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H="1" flipV="1">
            <a:off x="6355078" y="3220235"/>
            <a:ext cx="1869584" cy="15275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5202331" y="2954737"/>
            <a:ext cx="1264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眶上切迹</a:t>
            </a:r>
            <a:endParaRPr kumimoji="1" lang="zh-CN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95717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662924" y="686725"/>
            <a:ext cx="2004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．颅侧面观 </a:t>
            </a:r>
          </a:p>
        </p:txBody>
      </p:sp>
      <p:sp>
        <p:nvSpPr>
          <p:cNvPr id="30744" name="Rectangle 22"/>
          <p:cNvSpPr>
            <a:spLocks noChangeArrowheads="1"/>
          </p:cNvSpPr>
          <p:nvPr/>
        </p:nvSpPr>
        <p:spPr bwMode="auto">
          <a:xfrm>
            <a:off x="410028" y="2497068"/>
            <a:ext cx="55888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翼点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pterion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额、顶、颞、蝶骨会合处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呈</a:t>
            </a: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H形的缝</a:t>
            </a:r>
          </a:p>
        </p:txBody>
      </p:sp>
      <p:sp>
        <p:nvSpPr>
          <p:cNvPr id="30745" name="Rectangle 23"/>
          <p:cNvSpPr>
            <a:spLocks noChangeArrowheads="1"/>
          </p:cNvSpPr>
          <p:nvPr/>
        </p:nvSpPr>
        <p:spPr bwMode="auto">
          <a:xfrm>
            <a:off x="2169713" y="1258576"/>
            <a:ext cx="1800225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颞窝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zh-CN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颞下窝   </a:t>
            </a:r>
          </a:p>
        </p:txBody>
      </p:sp>
      <p:pic>
        <p:nvPicPr>
          <p:cNvPr id="30746" name="Picture 24" descr="1-26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" y="4085450"/>
            <a:ext cx="4966979" cy="271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21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/>
          <a:stretch>
            <a:fillRect/>
          </a:stretch>
        </p:blipFill>
        <p:spPr bwMode="auto">
          <a:xfrm>
            <a:off x="6658996" y="1061357"/>
            <a:ext cx="3995738" cy="426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7"/>
          <p:cNvSpPr>
            <a:spLocks noChangeShapeType="1"/>
          </p:cNvSpPr>
          <p:nvPr/>
        </p:nvSpPr>
        <p:spPr bwMode="auto">
          <a:xfrm flipH="1">
            <a:off x="6238875" y="4927731"/>
            <a:ext cx="1115942" cy="189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153536" y="473789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下颌骨</a:t>
            </a:r>
            <a:endParaRPr kumimoji="1" lang="zh-CN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 flipH="1">
            <a:off x="6106489" y="4047481"/>
            <a:ext cx="1115942" cy="189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092530" y="3844221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上颌骨</a:t>
            </a:r>
            <a:endParaRPr kumimoji="1" lang="zh-CN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 flipH="1" flipV="1">
            <a:off x="8449638" y="3548063"/>
            <a:ext cx="1132511" cy="966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9471139" y="450940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颧弓</a:t>
            </a: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 flipH="1">
            <a:off x="10319541" y="3257550"/>
            <a:ext cx="1097759" cy="805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1244036" y="299651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枕骨</a:t>
            </a: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H="1">
            <a:off x="9087470" y="2868727"/>
            <a:ext cx="2329829" cy="5340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1237120" y="262118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颞骨</a:t>
            </a:r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 flipH="1">
            <a:off x="8221491" y="2559050"/>
            <a:ext cx="2363958" cy="7659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10482035" y="2255042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翼点</a:t>
            </a:r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 flipH="1">
            <a:off x="8968099" y="1872141"/>
            <a:ext cx="2363958" cy="7659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11196477" y="167674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顶骨</a:t>
            </a:r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>
            <a:off x="6500246" y="2903216"/>
            <a:ext cx="1299003" cy="189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5655696" y="274287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蝶骨</a:t>
            </a:r>
          </a:p>
        </p:txBody>
      </p:sp>
      <p:sp>
        <p:nvSpPr>
          <p:cNvPr id="49" name="Line 7"/>
          <p:cNvSpPr>
            <a:spLocks noChangeShapeType="1"/>
          </p:cNvSpPr>
          <p:nvPr/>
        </p:nvSpPr>
        <p:spPr bwMode="auto">
          <a:xfrm flipH="1">
            <a:off x="6180162" y="1872141"/>
            <a:ext cx="1299003" cy="189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332154" y="167370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额骨</a:t>
            </a:r>
          </a:p>
        </p:txBody>
      </p:sp>
      <p:sp>
        <p:nvSpPr>
          <p:cNvPr id="3" name="椭圆 2"/>
          <p:cNvSpPr/>
          <p:nvPr/>
        </p:nvSpPr>
        <p:spPr>
          <a:xfrm>
            <a:off x="8124366" y="2507419"/>
            <a:ext cx="297433" cy="2889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780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1487881" y="593082"/>
            <a:ext cx="21836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颅底外面观 </a:t>
            </a:r>
          </a:p>
        </p:txBody>
      </p:sp>
      <p:pic>
        <p:nvPicPr>
          <p:cNvPr id="27653" name="Picture 3" descr="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7" y="1217614"/>
            <a:ext cx="367823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4"/>
          <p:cNvSpPr>
            <a:spLocks noChangeShapeType="1"/>
          </p:cNvSpPr>
          <p:nvPr/>
        </p:nvSpPr>
        <p:spPr bwMode="auto">
          <a:xfrm flipH="1" flipV="1">
            <a:off x="7475537" y="1893888"/>
            <a:ext cx="9144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55" name="Line 5"/>
          <p:cNvSpPr>
            <a:spLocks noChangeShapeType="1"/>
          </p:cNvSpPr>
          <p:nvPr/>
        </p:nvSpPr>
        <p:spPr bwMode="auto">
          <a:xfrm>
            <a:off x="6408737" y="2351088"/>
            <a:ext cx="1752600" cy="381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56" name="Text Box 6"/>
          <p:cNvSpPr txBox="1">
            <a:spLocks noChangeArrowheads="1"/>
          </p:cNvSpPr>
          <p:nvPr/>
        </p:nvSpPr>
        <p:spPr bwMode="auto">
          <a:xfrm>
            <a:off x="10066338" y="3036889"/>
            <a:ext cx="1146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翼突</a:t>
            </a:r>
          </a:p>
        </p:txBody>
      </p:sp>
      <p:sp>
        <p:nvSpPr>
          <p:cNvPr id="27657" name="Line 7"/>
          <p:cNvSpPr>
            <a:spLocks noChangeShapeType="1"/>
          </p:cNvSpPr>
          <p:nvPr/>
        </p:nvSpPr>
        <p:spPr bwMode="auto">
          <a:xfrm flipH="1" flipV="1">
            <a:off x="8466137" y="2122488"/>
            <a:ext cx="1143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58" name="Text Box 8"/>
          <p:cNvSpPr txBox="1">
            <a:spLocks noChangeArrowheads="1"/>
          </p:cNvSpPr>
          <p:nvPr/>
        </p:nvSpPr>
        <p:spPr bwMode="auto">
          <a:xfrm>
            <a:off x="9609137" y="189388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上颌骨</a:t>
            </a:r>
          </a:p>
        </p:txBody>
      </p:sp>
      <p:sp>
        <p:nvSpPr>
          <p:cNvPr id="27659" name="Line 9"/>
          <p:cNvSpPr>
            <a:spLocks noChangeShapeType="1"/>
          </p:cNvSpPr>
          <p:nvPr/>
        </p:nvSpPr>
        <p:spPr bwMode="auto">
          <a:xfrm flipV="1">
            <a:off x="8923337" y="3265488"/>
            <a:ext cx="1219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60" name="Text Box 10"/>
          <p:cNvSpPr txBox="1">
            <a:spLocks noChangeArrowheads="1"/>
          </p:cNvSpPr>
          <p:nvPr/>
        </p:nvSpPr>
        <p:spPr bwMode="auto">
          <a:xfrm>
            <a:off x="4884737" y="4941889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枕骨大孔</a:t>
            </a:r>
          </a:p>
        </p:txBody>
      </p:sp>
      <p:sp>
        <p:nvSpPr>
          <p:cNvPr id="27661" name="Text Box 11"/>
          <p:cNvSpPr txBox="1">
            <a:spLocks noChangeArrowheads="1"/>
          </p:cNvSpPr>
          <p:nvPr/>
        </p:nvSpPr>
        <p:spPr bwMode="auto">
          <a:xfrm>
            <a:off x="4810126" y="1957389"/>
            <a:ext cx="1944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腭骨</a:t>
            </a:r>
          </a:p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（水平板）</a:t>
            </a:r>
          </a:p>
        </p:txBody>
      </p:sp>
      <p:sp>
        <p:nvSpPr>
          <p:cNvPr id="27662" name="Text Box 12"/>
          <p:cNvSpPr txBox="1">
            <a:spLocks noChangeArrowheads="1"/>
          </p:cNvSpPr>
          <p:nvPr/>
        </p:nvSpPr>
        <p:spPr bwMode="auto">
          <a:xfrm>
            <a:off x="6561137" y="164941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切牙孔</a:t>
            </a:r>
          </a:p>
        </p:txBody>
      </p:sp>
      <p:sp>
        <p:nvSpPr>
          <p:cNvPr id="27663" name="Line 13"/>
          <p:cNvSpPr>
            <a:spLocks noChangeShapeType="1"/>
          </p:cNvSpPr>
          <p:nvPr/>
        </p:nvSpPr>
        <p:spPr bwMode="auto">
          <a:xfrm flipV="1">
            <a:off x="9609137" y="3646488"/>
            <a:ext cx="609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64" name="Text Box 14"/>
          <p:cNvSpPr txBox="1">
            <a:spLocks noChangeArrowheads="1"/>
          </p:cNvSpPr>
          <p:nvPr/>
        </p:nvSpPr>
        <p:spPr bwMode="auto">
          <a:xfrm>
            <a:off x="10218737" y="3478214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关节结节</a:t>
            </a:r>
          </a:p>
        </p:txBody>
      </p:sp>
      <p:sp>
        <p:nvSpPr>
          <p:cNvPr id="27665" name="Line 15"/>
          <p:cNvSpPr>
            <a:spLocks noChangeShapeType="1"/>
          </p:cNvSpPr>
          <p:nvPr/>
        </p:nvSpPr>
        <p:spPr bwMode="auto">
          <a:xfrm>
            <a:off x="9151937" y="4027488"/>
            <a:ext cx="1066800" cy="3667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66" name="Text Box 16"/>
          <p:cNvSpPr txBox="1">
            <a:spLocks noChangeArrowheads="1"/>
          </p:cNvSpPr>
          <p:nvPr/>
        </p:nvSpPr>
        <p:spPr bwMode="auto">
          <a:xfrm>
            <a:off x="10210800" y="4241801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颈动脉管外口</a:t>
            </a:r>
          </a:p>
        </p:txBody>
      </p:sp>
      <p:sp>
        <p:nvSpPr>
          <p:cNvPr id="27667" name="Line 17"/>
          <p:cNvSpPr>
            <a:spLocks noChangeShapeType="1"/>
          </p:cNvSpPr>
          <p:nvPr/>
        </p:nvSpPr>
        <p:spPr bwMode="auto">
          <a:xfrm>
            <a:off x="8770937" y="4332288"/>
            <a:ext cx="1219200" cy="9001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68" name="Text Box 18"/>
          <p:cNvSpPr txBox="1">
            <a:spLocks noChangeArrowheads="1"/>
          </p:cNvSpPr>
          <p:nvPr/>
        </p:nvSpPr>
        <p:spPr bwMode="auto">
          <a:xfrm>
            <a:off x="9990137" y="5156201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枕髁</a:t>
            </a:r>
          </a:p>
        </p:txBody>
      </p:sp>
      <p:sp>
        <p:nvSpPr>
          <p:cNvPr id="27669" name="Line 19"/>
          <p:cNvSpPr>
            <a:spLocks noChangeShapeType="1"/>
          </p:cNvSpPr>
          <p:nvPr/>
        </p:nvSpPr>
        <p:spPr bwMode="auto">
          <a:xfrm flipH="1">
            <a:off x="6180137" y="4721225"/>
            <a:ext cx="220980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0" name="Line 20"/>
          <p:cNvSpPr>
            <a:spLocks noChangeShapeType="1"/>
          </p:cNvSpPr>
          <p:nvPr/>
        </p:nvSpPr>
        <p:spPr bwMode="auto">
          <a:xfrm flipV="1">
            <a:off x="8313737" y="6313488"/>
            <a:ext cx="1143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1" name="Text Box 21"/>
          <p:cNvSpPr txBox="1">
            <a:spLocks noChangeArrowheads="1"/>
          </p:cNvSpPr>
          <p:nvPr/>
        </p:nvSpPr>
        <p:spPr bwMode="auto">
          <a:xfrm>
            <a:off x="9456737" y="6084889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枕外隆凸</a:t>
            </a:r>
          </a:p>
        </p:txBody>
      </p:sp>
      <p:sp>
        <p:nvSpPr>
          <p:cNvPr id="27672" name="Line 22"/>
          <p:cNvSpPr>
            <a:spLocks noChangeShapeType="1"/>
          </p:cNvSpPr>
          <p:nvPr/>
        </p:nvSpPr>
        <p:spPr bwMode="auto">
          <a:xfrm flipV="1">
            <a:off x="6332537" y="3341688"/>
            <a:ext cx="1905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3" name="Text Box 23"/>
          <p:cNvSpPr txBox="1">
            <a:spLocks noChangeArrowheads="1"/>
          </p:cNvSpPr>
          <p:nvPr/>
        </p:nvSpPr>
        <p:spPr bwMode="auto">
          <a:xfrm>
            <a:off x="5418137" y="311308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犁骨</a:t>
            </a:r>
          </a:p>
        </p:txBody>
      </p:sp>
      <p:sp>
        <p:nvSpPr>
          <p:cNvPr id="27674" name="Line 24"/>
          <p:cNvSpPr>
            <a:spLocks noChangeShapeType="1"/>
          </p:cNvSpPr>
          <p:nvPr/>
        </p:nvSpPr>
        <p:spPr bwMode="auto">
          <a:xfrm flipV="1">
            <a:off x="6256337" y="3570288"/>
            <a:ext cx="12954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5" name="Text Box 25"/>
          <p:cNvSpPr txBox="1">
            <a:spLocks noChangeArrowheads="1"/>
          </p:cNvSpPr>
          <p:nvPr/>
        </p:nvSpPr>
        <p:spPr bwMode="auto">
          <a:xfrm>
            <a:off x="5265737" y="347821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卵圆孔</a:t>
            </a:r>
          </a:p>
        </p:txBody>
      </p:sp>
      <p:sp>
        <p:nvSpPr>
          <p:cNvPr id="27676" name="Line 26"/>
          <p:cNvSpPr>
            <a:spLocks noChangeShapeType="1"/>
          </p:cNvSpPr>
          <p:nvPr/>
        </p:nvSpPr>
        <p:spPr bwMode="auto">
          <a:xfrm flipV="1">
            <a:off x="6256337" y="3722688"/>
            <a:ext cx="114300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7" name="Text Box 27"/>
          <p:cNvSpPr txBox="1">
            <a:spLocks noChangeArrowheads="1"/>
          </p:cNvSpPr>
          <p:nvPr/>
        </p:nvSpPr>
        <p:spPr bwMode="auto">
          <a:xfrm>
            <a:off x="5418137" y="379888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棘孔</a:t>
            </a:r>
          </a:p>
        </p:txBody>
      </p:sp>
      <p:sp>
        <p:nvSpPr>
          <p:cNvPr id="27678" name="Line 28"/>
          <p:cNvSpPr>
            <a:spLocks noChangeShapeType="1"/>
          </p:cNvSpPr>
          <p:nvPr/>
        </p:nvSpPr>
        <p:spPr bwMode="auto">
          <a:xfrm flipV="1">
            <a:off x="6180137" y="4103688"/>
            <a:ext cx="106680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79" name="Text Box 29"/>
          <p:cNvSpPr txBox="1">
            <a:spLocks noChangeArrowheads="1"/>
          </p:cNvSpPr>
          <p:nvPr/>
        </p:nvSpPr>
        <p:spPr bwMode="auto">
          <a:xfrm>
            <a:off x="5341937" y="416401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茎突</a:t>
            </a:r>
          </a:p>
        </p:txBody>
      </p:sp>
      <p:sp>
        <p:nvSpPr>
          <p:cNvPr id="27680" name="Line 30"/>
          <p:cNvSpPr>
            <a:spLocks noChangeShapeType="1"/>
          </p:cNvSpPr>
          <p:nvPr/>
        </p:nvSpPr>
        <p:spPr bwMode="auto">
          <a:xfrm>
            <a:off x="9609137" y="3860800"/>
            <a:ext cx="6096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681" name="Text Box 31"/>
          <p:cNvSpPr txBox="1">
            <a:spLocks noChangeArrowheads="1"/>
          </p:cNvSpPr>
          <p:nvPr/>
        </p:nvSpPr>
        <p:spPr bwMode="auto">
          <a:xfrm>
            <a:off x="10218737" y="3844926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下颌窝</a:t>
            </a:r>
          </a:p>
        </p:txBody>
      </p:sp>
      <p:sp>
        <p:nvSpPr>
          <p:cNvPr id="3" name="矩形 2"/>
          <p:cNvSpPr/>
          <p:nvPr/>
        </p:nvSpPr>
        <p:spPr>
          <a:xfrm>
            <a:off x="1362869" y="1752729"/>
            <a:ext cx="3273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腭骨、枕骨大孔、枕外隆凸、枕髁、颈动脉管外口、颈静脉孔、茎突、茎乳孔、下颌窝、关节结节、破裂孔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82625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 descr="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159819"/>
            <a:ext cx="38703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1135318" y="409229"/>
            <a:ext cx="24032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．颅底内面观  </a:t>
            </a: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547570" y="1937050"/>
            <a:ext cx="2125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（1）</a:t>
            </a:r>
            <a:r>
              <a:rPr lang="zh-CN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颅前窝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2774950" y="1960862"/>
            <a:ext cx="21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（2）</a:t>
            </a:r>
            <a:r>
              <a:rPr lang="zh-CN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颅中窝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9199564" y="870894"/>
            <a:ext cx="1368425" cy="10302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10207625" y="51212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鸡冠</a:t>
            </a:r>
          </a:p>
        </p:txBody>
      </p:sp>
      <p:sp>
        <p:nvSpPr>
          <p:cNvPr id="28682" name="Line 8"/>
          <p:cNvSpPr>
            <a:spLocks noChangeShapeType="1"/>
          </p:cNvSpPr>
          <p:nvPr/>
        </p:nvSpPr>
        <p:spPr bwMode="auto">
          <a:xfrm flipH="1">
            <a:off x="9272588" y="2074220"/>
            <a:ext cx="1547812" cy="936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83" name="Text Box 9"/>
          <p:cNvSpPr txBox="1">
            <a:spLocks noChangeArrowheads="1"/>
          </p:cNvSpPr>
          <p:nvPr/>
        </p:nvSpPr>
        <p:spPr bwMode="auto">
          <a:xfrm>
            <a:off x="10744200" y="1829745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筛板</a:t>
            </a:r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V="1">
            <a:off x="6967538" y="2912420"/>
            <a:ext cx="2252662" cy="1190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85" name="Text Box 11"/>
          <p:cNvSpPr txBox="1">
            <a:spLocks noChangeArrowheads="1"/>
          </p:cNvSpPr>
          <p:nvPr/>
        </p:nvSpPr>
        <p:spPr bwMode="auto">
          <a:xfrm>
            <a:off x="5959475" y="281558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垂体窝</a:t>
            </a:r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 flipV="1">
            <a:off x="8767764" y="4207820"/>
            <a:ext cx="376237" cy="156051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87" name="Text Box 13"/>
          <p:cNvSpPr txBox="1">
            <a:spLocks noChangeArrowheads="1"/>
          </p:cNvSpPr>
          <p:nvPr/>
        </p:nvSpPr>
        <p:spPr bwMode="auto">
          <a:xfrm>
            <a:off x="7975600" y="5912795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枕骨大孔</a:t>
            </a:r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 flipH="1">
            <a:off x="9144000" y="5198419"/>
            <a:ext cx="1600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89" name="Text Box 15"/>
          <p:cNvSpPr txBox="1">
            <a:spLocks noChangeArrowheads="1"/>
          </p:cNvSpPr>
          <p:nvPr/>
        </p:nvSpPr>
        <p:spPr bwMode="auto">
          <a:xfrm>
            <a:off x="10668000" y="5030145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枕内隆凸</a:t>
            </a:r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 flipH="1" flipV="1">
            <a:off x="9920288" y="3247382"/>
            <a:ext cx="1277936" cy="3968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9704388" y="2379020"/>
            <a:ext cx="1192212" cy="2206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92" name="Rectangle 18"/>
          <p:cNvSpPr>
            <a:spLocks noChangeArrowheads="1"/>
          </p:cNvSpPr>
          <p:nvPr/>
        </p:nvSpPr>
        <p:spPr bwMode="auto">
          <a:xfrm>
            <a:off x="1411290" y="1045520"/>
            <a:ext cx="425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颅前窝、颅中窝、颅后窝</a:t>
            </a:r>
          </a:p>
        </p:txBody>
      </p:sp>
      <p:sp>
        <p:nvSpPr>
          <p:cNvPr id="28693" name="Rectangle 19"/>
          <p:cNvSpPr>
            <a:spLocks noChangeArrowheads="1"/>
          </p:cNvSpPr>
          <p:nvPr/>
        </p:nvSpPr>
        <p:spPr bwMode="auto">
          <a:xfrm>
            <a:off x="1306768" y="2466565"/>
            <a:ext cx="158432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鸡冠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筛板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筛孔</a:t>
            </a:r>
          </a:p>
        </p:txBody>
      </p:sp>
      <p:sp>
        <p:nvSpPr>
          <p:cNvPr id="28694" name="Rectangle 20"/>
          <p:cNvSpPr>
            <a:spLocks noChangeArrowheads="1"/>
          </p:cNvSpPr>
          <p:nvPr/>
        </p:nvSpPr>
        <p:spPr bwMode="auto">
          <a:xfrm>
            <a:off x="3448847" y="2466565"/>
            <a:ext cx="266382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垂体窝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视神经管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眶上裂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圆孔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卵圆孔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棘孔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颈动脉管内口</a:t>
            </a:r>
          </a:p>
        </p:txBody>
      </p:sp>
      <p:sp>
        <p:nvSpPr>
          <p:cNvPr id="28695" name="Rectangle 21"/>
          <p:cNvSpPr>
            <a:spLocks noChangeArrowheads="1"/>
          </p:cNvSpPr>
          <p:nvPr/>
        </p:nvSpPr>
        <p:spPr bwMode="auto">
          <a:xfrm>
            <a:off x="10856914" y="1304283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筛孔</a:t>
            </a:r>
          </a:p>
        </p:txBody>
      </p:sp>
      <p:sp>
        <p:nvSpPr>
          <p:cNvPr id="28696" name="Line 22"/>
          <p:cNvSpPr>
            <a:spLocks noChangeShapeType="1"/>
          </p:cNvSpPr>
          <p:nvPr/>
        </p:nvSpPr>
        <p:spPr bwMode="auto">
          <a:xfrm flipH="1">
            <a:off x="9272589" y="1591619"/>
            <a:ext cx="1584325" cy="5032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10999788" y="2599683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圆孔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11192665" y="348104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棘孔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6248400" y="2312345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视神经管</a:t>
            </a:r>
          </a:p>
        </p:txBody>
      </p:sp>
      <p:sp>
        <p:nvSpPr>
          <p:cNvPr id="28701" name="Line 27"/>
          <p:cNvSpPr>
            <a:spLocks noChangeShapeType="1"/>
          </p:cNvSpPr>
          <p:nvPr/>
        </p:nvSpPr>
        <p:spPr bwMode="auto">
          <a:xfrm flipH="1" flipV="1">
            <a:off x="9775825" y="3102919"/>
            <a:ext cx="1296988" cy="2174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702" name="Line 28"/>
          <p:cNvSpPr>
            <a:spLocks noChangeShapeType="1"/>
          </p:cNvSpPr>
          <p:nvPr/>
        </p:nvSpPr>
        <p:spPr bwMode="auto">
          <a:xfrm flipH="1">
            <a:off x="9720264" y="2815583"/>
            <a:ext cx="1208087" cy="714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703" name="Line 29"/>
          <p:cNvSpPr>
            <a:spLocks noChangeShapeType="1"/>
          </p:cNvSpPr>
          <p:nvPr/>
        </p:nvSpPr>
        <p:spPr bwMode="auto">
          <a:xfrm flipV="1">
            <a:off x="7399338" y="2671119"/>
            <a:ext cx="1600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10928350" y="216788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眶上裂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10928350" y="3031483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卵圆孔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421883" y="4123038"/>
            <a:ext cx="21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（3）</a:t>
            </a:r>
            <a:r>
              <a:rPr lang="zh-CN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颅后窝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1188644" y="4701533"/>
            <a:ext cx="230505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枕骨大孔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舌下神经管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颈静脉孔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内耳门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flipV="1">
            <a:off x="6559552" y="3846813"/>
            <a:ext cx="2252662" cy="1190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999437" y="3780373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舌下神经管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>
            <a:off x="9730583" y="3648077"/>
            <a:ext cx="1467641" cy="41115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1125993" y="387791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内耳门</a:t>
            </a: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 flipV="1">
            <a:off x="9750424" y="3893344"/>
            <a:ext cx="1447800" cy="4935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0928350" y="436528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颈静脉孔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7848600" y="1381125"/>
            <a:ext cx="2752725" cy="1219200"/>
          </a:xfrm>
          <a:custGeom>
            <a:avLst/>
            <a:gdLst>
              <a:gd name="connsiteX0" fmla="*/ 1533525 w 2752725"/>
              <a:gd name="connsiteY0" fmla="*/ 0 h 1219200"/>
              <a:gd name="connsiteX1" fmla="*/ 1533525 w 2752725"/>
              <a:gd name="connsiteY1" fmla="*/ 0 h 1219200"/>
              <a:gd name="connsiteX2" fmla="*/ 1457325 w 2752725"/>
              <a:gd name="connsiteY2" fmla="*/ 28575 h 1219200"/>
              <a:gd name="connsiteX3" fmla="*/ 1219200 w 2752725"/>
              <a:gd name="connsiteY3" fmla="*/ 19050 h 1219200"/>
              <a:gd name="connsiteX4" fmla="*/ 1190625 w 2752725"/>
              <a:gd name="connsiteY4" fmla="*/ 9525 h 1219200"/>
              <a:gd name="connsiteX5" fmla="*/ 1152525 w 2752725"/>
              <a:gd name="connsiteY5" fmla="*/ 0 h 1219200"/>
              <a:gd name="connsiteX6" fmla="*/ 1000125 w 2752725"/>
              <a:gd name="connsiteY6" fmla="*/ 9525 h 1219200"/>
              <a:gd name="connsiteX7" fmla="*/ 914400 w 2752725"/>
              <a:gd name="connsiteY7" fmla="*/ 38100 h 1219200"/>
              <a:gd name="connsiteX8" fmla="*/ 838200 w 2752725"/>
              <a:gd name="connsiteY8" fmla="*/ 57150 h 1219200"/>
              <a:gd name="connsiteX9" fmla="*/ 742950 w 2752725"/>
              <a:gd name="connsiteY9" fmla="*/ 85725 h 1219200"/>
              <a:gd name="connsiteX10" fmla="*/ 685800 w 2752725"/>
              <a:gd name="connsiteY10" fmla="*/ 95250 h 1219200"/>
              <a:gd name="connsiteX11" fmla="*/ 628650 w 2752725"/>
              <a:gd name="connsiteY11" fmla="*/ 123825 h 1219200"/>
              <a:gd name="connsiteX12" fmla="*/ 590550 w 2752725"/>
              <a:gd name="connsiteY12" fmla="*/ 133350 h 1219200"/>
              <a:gd name="connsiteX13" fmla="*/ 561975 w 2752725"/>
              <a:gd name="connsiteY13" fmla="*/ 152400 h 1219200"/>
              <a:gd name="connsiteX14" fmla="*/ 504825 w 2752725"/>
              <a:gd name="connsiteY14" fmla="*/ 171450 h 1219200"/>
              <a:gd name="connsiteX15" fmla="*/ 447675 w 2752725"/>
              <a:gd name="connsiteY15" fmla="*/ 219075 h 1219200"/>
              <a:gd name="connsiteX16" fmla="*/ 419100 w 2752725"/>
              <a:gd name="connsiteY16" fmla="*/ 238125 h 1219200"/>
              <a:gd name="connsiteX17" fmla="*/ 371475 w 2752725"/>
              <a:gd name="connsiteY17" fmla="*/ 276225 h 1219200"/>
              <a:gd name="connsiteX18" fmla="*/ 342900 w 2752725"/>
              <a:gd name="connsiteY18" fmla="*/ 304800 h 1219200"/>
              <a:gd name="connsiteX19" fmla="*/ 314325 w 2752725"/>
              <a:gd name="connsiteY19" fmla="*/ 323850 h 1219200"/>
              <a:gd name="connsiteX20" fmla="*/ 285750 w 2752725"/>
              <a:gd name="connsiteY20" fmla="*/ 390525 h 1219200"/>
              <a:gd name="connsiteX21" fmla="*/ 228600 w 2752725"/>
              <a:gd name="connsiteY21" fmla="*/ 428625 h 1219200"/>
              <a:gd name="connsiteX22" fmla="*/ 171450 w 2752725"/>
              <a:gd name="connsiteY22" fmla="*/ 485775 h 1219200"/>
              <a:gd name="connsiteX23" fmla="*/ 142875 w 2752725"/>
              <a:gd name="connsiteY23" fmla="*/ 542925 h 1219200"/>
              <a:gd name="connsiteX24" fmla="*/ 114300 w 2752725"/>
              <a:gd name="connsiteY24" fmla="*/ 571500 h 1219200"/>
              <a:gd name="connsiteX25" fmla="*/ 95250 w 2752725"/>
              <a:gd name="connsiteY25" fmla="*/ 600075 h 1219200"/>
              <a:gd name="connsiteX26" fmla="*/ 66675 w 2752725"/>
              <a:gd name="connsiteY26" fmla="*/ 638175 h 1219200"/>
              <a:gd name="connsiteX27" fmla="*/ 38100 w 2752725"/>
              <a:gd name="connsiteY27" fmla="*/ 695325 h 1219200"/>
              <a:gd name="connsiteX28" fmla="*/ 19050 w 2752725"/>
              <a:gd name="connsiteY28" fmla="*/ 762000 h 1219200"/>
              <a:gd name="connsiteX29" fmla="*/ 0 w 2752725"/>
              <a:gd name="connsiteY29" fmla="*/ 819150 h 1219200"/>
              <a:gd name="connsiteX30" fmla="*/ 9525 w 2752725"/>
              <a:gd name="connsiteY30" fmla="*/ 914400 h 1219200"/>
              <a:gd name="connsiteX31" fmla="*/ 66675 w 2752725"/>
              <a:gd name="connsiteY31" fmla="*/ 962025 h 1219200"/>
              <a:gd name="connsiteX32" fmla="*/ 95250 w 2752725"/>
              <a:gd name="connsiteY32" fmla="*/ 971550 h 1219200"/>
              <a:gd name="connsiteX33" fmla="*/ 419100 w 2752725"/>
              <a:gd name="connsiteY33" fmla="*/ 990600 h 1219200"/>
              <a:gd name="connsiteX34" fmla="*/ 466725 w 2752725"/>
              <a:gd name="connsiteY34" fmla="*/ 1000125 h 1219200"/>
              <a:gd name="connsiteX35" fmla="*/ 533400 w 2752725"/>
              <a:gd name="connsiteY35" fmla="*/ 1009650 h 1219200"/>
              <a:gd name="connsiteX36" fmla="*/ 571500 w 2752725"/>
              <a:gd name="connsiteY36" fmla="*/ 1019175 h 1219200"/>
              <a:gd name="connsiteX37" fmla="*/ 695325 w 2752725"/>
              <a:gd name="connsiteY37" fmla="*/ 1038225 h 1219200"/>
              <a:gd name="connsiteX38" fmla="*/ 723900 w 2752725"/>
              <a:gd name="connsiteY38" fmla="*/ 1047750 h 1219200"/>
              <a:gd name="connsiteX39" fmla="*/ 771525 w 2752725"/>
              <a:gd name="connsiteY39" fmla="*/ 1057275 h 1219200"/>
              <a:gd name="connsiteX40" fmla="*/ 828675 w 2752725"/>
              <a:gd name="connsiteY40" fmla="*/ 1085850 h 1219200"/>
              <a:gd name="connsiteX41" fmla="*/ 857250 w 2752725"/>
              <a:gd name="connsiteY41" fmla="*/ 1095375 h 1219200"/>
              <a:gd name="connsiteX42" fmla="*/ 885825 w 2752725"/>
              <a:gd name="connsiteY42" fmla="*/ 1123950 h 1219200"/>
              <a:gd name="connsiteX43" fmla="*/ 904875 w 2752725"/>
              <a:gd name="connsiteY43" fmla="*/ 1152525 h 1219200"/>
              <a:gd name="connsiteX44" fmla="*/ 933450 w 2752725"/>
              <a:gd name="connsiteY44" fmla="*/ 1162050 h 1219200"/>
              <a:gd name="connsiteX45" fmla="*/ 971550 w 2752725"/>
              <a:gd name="connsiteY45" fmla="*/ 1171575 h 1219200"/>
              <a:gd name="connsiteX46" fmla="*/ 1028700 w 2752725"/>
              <a:gd name="connsiteY46" fmla="*/ 1190625 h 1219200"/>
              <a:gd name="connsiteX47" fmla="*/ 1076325 w 2752725"/>
              <a:gd name="connsiteY47" fmla="*/ 1200150 h 1219200"/>
              <a:gd name="connsiteX48" fmla="*/ 1133475 w 2752725"/>
              <a:gd name="connsiteY48" fmla="*/ 1219200 h 1219200"/>
              <a:gd name="connsiteX49" fmla="*/ 1514475 w 2752725"/>
              <a:gd name="connsiteY49" fmla="*/ 1209675 h 1219200"/>
              <a:gd name="connsiteX50" fmla="*/ 1571625 w 2752725"/>
              <a:gd name="connsiteY50" fmla="*/ 1190625 h 1219200"/>
              <a:gd name="connsiteX51" fmla="*/ 1704975 w 2752725"/>
              <a:gd name="connsiteY51" fmla="*/ 1152525 h 1219200"/>
              <a:gd name="connsiteX52" fmla="*/ 1762125 w 2752725"/>
              <a:gd name="connsiteY52" fmla="*/ 1114425 h 1219200"/>
              <a:gd name="connsiteX53" fmla="*/ 1847850 w 2752725"/>
              <a:gd name="connsiteY53" fmla="*/ 1085850 h 1219200"/>
              <a:gd name="connsiteX54" fmla="*/ 1876425 w 2752725"/>
              <a:gd name="connsiteY54" fmla="*/ 1076325 h 1219200"/>
              <a:gd name="connsiteX55" fmla="*/ 1962150 w 2752725"/>
              <a:gd name="connsiteY55" fmla="*/ 1066800 h 1219200"/>
              <a:gd name="connsiteX56" fmla="*/ 2238375 w 2752725"/>
              <a:gd name="connsiteY56" fmla="*/ 1085850 h 1219200"/>
              <a:gd name="connsiteX57" fmla="*/ 2295525 w 2752725"/>
              <a:gd name="connsiteY57" fmla="*/ 1104900 h 1219200"/>
              <a:gd name="connsiteX58" fmla="*/ 2362200 w 2752725"/>
              <a:gd name="connsiteY58" fmla="*/ 1114425 h 1219200"/>
              <a:gd name="connsiteX59" fmla="*/ 2390775 w 2752725"/>
              <a:gd name="connsiteY59" fmla="*/ 1133475 h 1219200"/>
              <a:gd name="connsiteX60" fmla="*/ 2486025 w 2752725"/>
              <a:gd name="connsiteY60" fmla="*/ 1152525 h 1219200"/>
              <a:gd name="connsiteX61" fmla="*/ 2590800 w 2752725"/>
              <a:gd name="connsiteY61" fmla="*/ 1171575 h 1219200"/>
              <a:gd name="connsiteX62" fmla="*/ 2743200 w 2752725"/>
              <a:gd name="connsiteY62" fmla="*/ 1162050 h 1219200"/>
              <a:gd name="connsiteX63" fmla="*/ 2752725 w 2752725"/>
              <a:gd name="connsiteY63" fmla="*/ 1133475 h 1219200"/>
              <a:gd name="connsiteX64" fmla="*/ 2743200 w 2752725"/>
              <a:gd name="connsiteY64" fmla="*/ 1085850 h 1219200"/>
              <a:gd name="connsiteX65" fmla="*/ 2724150 w 2752725"/>
              <a:gd name="connsiteY65" fmla="*/ 1019175 h 1219200"/>
              <a:gd name="connsiteX66" fmla="*/ 2714625 w 2752725"/>
              <a:gd name="connsiteY66" fmla="*/ 981075 h 1219200"/>
              <a:gd name="connsiteX67" fmla="*/ 2686050 w 2752725"/>
              <a:gd name="connsiteY67" fmla="*/ 952500 h 1219200"/>
              <a:gd name="connsiteX68" fmla="*/ 2667000 w 2752725"/>
              <a:gd name="connsiteY68" fmla="*/ 895350 h 1219200"/>
              <a:gd name="connsiteX69" fmla="*/ 2657475 w 2752725"/>
              <a:gd name="connsiteY69" fmla="*/ 866775 h 1219200"/>
              <a:gd name="connsiteX70" fmla="*/ 2647950 w 2752725"/>
              <a:gd name="connsiteY70" fmla="*/ 828675 h 1219200"/>
              <a:gd name="connsiteX71" fmla="*/ 2628900 w 2752725"/>
              <a:gd name="connsiteY71" fmla="*/ 771525 h 1219200"/>
              <a:gd name="connsiteX72" fmla="*/ 2600325 w 2752725"/>
              <a:gd name="connsiteY72" fmla="*/ 676275 h 1219200"/>
              <a:gd name="connsiteX73" fmla="*/ 2581275 w 2752725"/>
              <a:gd name="connsiteY73" fmla="*/ 647700 h 1219200"/>
              <a:gd name="connsiteX74" fmla="*/ 2571750 w 2752725"/>
              <a:gd name="connsiteY74" fmla="*/ 619125 h 1219200"/>
              <a:gd name="connsiteX75" fmla="*/ 2524125 w 2752725"/>
              <a:gd name="connsiteY75" fmla="*/ 561975 h 1219200"/>
              <a:gd name="connsiteX76" fmla="*/ 2476500 w 2752725"/>
              <a:gd name="connsiteY76" fmla="*/ 514350 h 1219200"/>
              <a:gd name="connsiteX77" fmla="*/ 2438400 w 2752725"/>
              <a:gd name="connsiteY77" fmla="*/ 457200 h 1219200"/>
              <a:gd name="connsiteX78" fmla="*/ 2409825 w 2752725"/>
              <a:gd name="connsiteY78" fmla="*/ 428625 h 1219200"/>
              <a:gd name="connsiteX79" fmla="*/ 2352675 w 2752725"/>
              <a:gd name="connsiteY79" fmla="*/ 342900 h 1219200"/>
              <a:gd name="connsiteX80" fmla="*/ 2324100 w 2752725"/>
              <a:gd name="connsiteY80" fmla="*/ 304800 h 1219200"/>
              <a:gd name="connsiteX81" fmla="*/ 2266950 w 2752725"/>
              <a:gd name="connsiteY81" fmla="*/ 247650 h 1219200"/>
              <a:gd name="connsiteX82" fmla="*/ 2228850 w 2752725"/>
              <a:gd name="connsiteY82" fmla="*/ 190500 h 1219200"/>
              <a:gd name="connsiteX83" fmla="*/ 2171700 w 2752725"/>
              <a:gd name="connsiteY83" fmla="*/ 161925 h 1219200"/>
              <a:gd name="connsiteX84" fmla="*/ 2143125 w 2752725"/>
              <a:gd name="connsiteY84" fmla="*/ 142875 h 1219200"/>
              <a:gd name="connsiteX85" fmla="*/ 2105025 w 2752725"/>
              <a:gd name="connsiteY85" fmla="*/ 123825 h 1219200"/>
              <a:gd name="connsiteX86" fmla="*/ 2076450 w 2752725"/>
              <a:gd name="connsiteY86" fmla="*/ 104775 h 1219200"/>
              <a:gd name="connsiteX87" fmla="*/ 2009775 w 2752725"/>
              <a:gd name="connsiteY87" fmla="*/ 85725 h 1219200"/>
              <a:gd name="connsiteX88" fmla="*/ 1981200 w 2752725"/>
              <a:gd name="connsiteY88" fmla="*/ 66675 h 1219200"/>
              <a:gd name="connsiteX89" fmla="*/ 1924050 w 2752725"/>
              <a:gd name="connsiteY89" fmla="*/ 47625 h 1219200"/>
              <a:gd name="connsiteX90" fmla="*/ 1781175 w 2752725"/>
              <a:gd name="connsiteY90" fmla="*/ 19050 h 1219200"/>
              <a:gd name="connsiteX91" fmla="*/ 1695450 w 2752725"/>
              <a:gd name="connsiteY91" fmla="*/ 9525 h 1219200"/>
              <a:gd name="connsiteX92" fmla="*/ 1476375 w 2752725"/>
              <a:gd name="connsiteY92" fmla="*/ 9525 h 1219200"/>
              <a:gd name="connsiteX93" fmla="*/ 1533525 w 2752725"/>
              <a:gd name="connsiteY9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752725" h="1219200">
                <a:moveTo>
                  <a:pt x="1533525" y="0"/>
                </a:moveTo>
                <a:lnTo>
                  <a:pt x="1533525" y="0"/>
                </a:lnTo>
                <a:cubicBezTo>
                  <a:pt x="1508125" y="9525"/>
                  <a:pt x="1484403" y="26934"/>
                  <a:pt x="1457325" y="28575"/>
                </a:cubicBezTo>
                <a:cubicBezTo>
                  <a:pt x="1378032" y="33381"/>
                  <a:pt x="1298437" y="24710"/>
                  <a:pt x="1219200" y="19050"/>
                </a:cubicBezTo>
                <a:cubicBezTo>
                  <a:pt x="1209185" y="18335"/>
                  <a:pt x="1200279" y="12283"/>
                  <a:pt x="1190625" y="9525"/>
                </a:cubicBezTo>
                <a:cubicBezTo>
                  <a:pt x="1178038" y="5929"/>
                  <a:pt x="1165225" y="3175"/>
                  <a:pt x="1152525" y="0"/>
                </a:cubicBezTo>
                <a:cubicBezTo>
                  <a:pt x="1101725" y="3175"/>
                  <a:pt x="1050557" y="2648"/>
                  <a:pt x="1000125" y="9525"/>
                </a:cubicBezTo>
                <a:cubicBezTo>
                  <a:pt x="979170" y="12383"/>
                  <a:pt x="939165" y="31909"/>
                  <a:pt x="914400" y="38100"/>
                </a:cubicBezTo>
                <a:cubicBezTo>
                  <a:pt x="889000" y="44450"/>
                  <a:pt x="863038" y="48871"/>
                  <a:pt x="838200" y="57150"/>
                </a:cubicBezTo>
                <a:cubicBezTo>
                  <a:pt x="801753" y="69299"/>
                  <a:pt x="778938" y="78527"/>
                  <a:pt x="742950" y="85725"/>
                </a:cubicBezTo>
                <a:cubicBezTo>
                  <a:pt x="724012" y="89513"/>
                  <a:pt x="704653" y="91060"/>
                  <a:pt x="685800" y="95250"/>
                </a:cubicBezTo>
                <a:cubicBezTo>
                  <a:pt x="630227" y="107599"/>
                  <a:pt x="683978" y="100113"/>
                  <a:pt x="628650" y="123825"/>
                </a:cubicBezTo>
                <a:cubicBezTo>
                  <a:pt x="616618" y="128982"/>
                  <a:pt x="603250" y="130175"/>
                  <a:pt x="590550" y="133350"/>
                </a:cubicBezTo>
                <a:cubicBezTo>
                  <a:pt x="581025" y="139700"/>
                  <a:pt x="572436" y="147751"/>
                  <a:pt x="561975" y="152400"/>
                </a:cubicBezTo>
                <a:cubicBezTo>
                  <a:pt x="543625" y="160555"/>
                  <a:pt x="521533" y="160311"/>
                  <a:pt x="504825" y="171450"/>
                </a:cubicBezTo>
                <a:cubicBezTo>
                  <a:pt x="433879" y="218748"/>
                  <a:pt x="521014" y="157959"/>
                  <a:pt x="447675" y="219075"/>
                </a:cubicBezTo>
                <a:cubicBezTo>
                  <a:pt x="438881" y="226404"/>
                  <a:pt x="428625" y="231775"/>
                  <a:pt x="419100" y="238125"/>
                </a:cubicBezTo>
                <a:cubicBezTo>
                  <a:pt x="376495" y="302032"/>
                  <a:pt x="426684" y="239419"/>
                  <a:pt x="371475" y="276225"/>
                </a:cubicBezTo>
                <a:cubicBezTo>
                  <a:pt x="360267" y="283697"/>
                  <a:pt x="353248" y="296176"/>
                  <a:pt x="342900" y="304800"/>
                </a:cubicBezTo>
                <a:cubicBezTo>
                  <a:pt x="334106" y="312129"/>
                  <a:pt x="323850" y="317500"/>
                  <a:pt x="314325" y="323850"/>
                </a:cubicBezTo>
                <a:cubicBezTo>
                  <a:pt x="308041" y="348985"/>
                  <a:pt x="306799" y="372107"/>
                  <a:pt x="285750" y="390525"/>
                </a:cubicBezTo>
                <a:cubicBezTo>
                  <a:pt x="268520" y="405602"/>
                  <a:pt x="244789" y="412436"/>
                  <a:pt x="228600" y="428625"/>
                </a:cubicBezTo>
                <a:lnTo>
                  <a:pt x="171450" y="485775"/>
                </a:lnTo>
                <a:cubicBezTo>
                  <a:pt x="161904" y="514414"/>
                  <a:pt x="163391" y="518306"/>
                  <a:pt x="142875" y="542925"/>
                </a:cubicBezTo>
                <a:cubicBezTo>
                  <a:pt x="134251" y="553273"/>
                  <a:pt x="122924" y="561152"/>
                  <a:pt x="114300" y="571500"/>
                </a:cubicBezTo>
                <a:cubicBezTo>
                  <a:pt x="106971" y="580294"/>
                  <a:pt x="101904" y="590760"/>
                  <a:pt x="95250" y="600075"/>
                </a:cubicBezTo>
                <a:cubicBezTo>
                  <a:pt x="86023" y="612993"/>
                  <a:pt x="76200" y="625475"/>
                  <a:pt x="66675" y="638175"/>
                </a:cubicBezTo>
                <a:cubicBezTo>
                  <a:pt x="42734" y="709999"/>
                  <a:pt x="75029" y="621467"/>
                  <a:pt x="38100" y="695325"/>
                </a:cubicBezTo>
                <a:cubicBezTo>
                  <a:pt x="30097" y="711330"/>
                  <a:pt x="23628" y="746741"/>
                  <a:pt x="19050" y="762000"/>
                </a:cubicBezTo>
                <a:cubicBezTo>
                  <a:pt x="13280" y="781234"/>
                  <a:pt x="0" y="819150"/>
                  <a:pt x="0" y="819150"/>
                </a:cubicBezTo>
                <a:cubicBezTo>
                  <a:pt x="3175" y="850900"/>
                  <a:pt x="141" y="883903"/>
                  <a:pt x="9525" y="914400"/>
                </a:cubicBezTo>
                <a:cubicBezTo>
                  <a:pt x="13355" y="926848"/>
                  <a:pt x="54800" y="956088"/>
                  <a:pt x="66675" y="962025"/>
                </a:cubicBezTo>
                <a:cubicBezTo>
                  <a:pt x="75655" y="966515"/>
                  <a:pt x="85346" y="969899"/>
                  <a:pt x="95250" y="971550"/>
                </a:cubicBezTo>
                <a:cubicBezTo>
                  <a:pt x="187701" y="986958"/>
                  <a:pt x="351810" y="987908"/>
                  <a:pt x="419100" y="990600"/>
                </a:cubicBezTo>
                <a:cubicBezTo>
                  <a:pt x="434975" y="993775"/>
                  <a:pt x="450756" y="997463"/>
                  <a:pt x="466725" y="1000125"/>
                </a:cubicBezTo>
                <a:cubicBezTo>
                  <a:pt x="488870" y="1003816"/>
                  <a:pt x="511311" y="1005634"/>
                  <a:pt x="533400" y="1009650"/>
                </a:cubicBezTo>
                <a:cubicBezTo>
                  <a:pt x="546280" y="1011992"/>
                  <a:pt x="558620" y="1016833"/>
                  <a:pt x="571500" y="1019175"/>
                </a:cubicBezTo>
                <a:cubicBezTo>
                  <a:pt x="613277" y="1026771"/>
                  <a:pt x="653894" y="1029018"/>
                  <a:pt x="695325" y="1038225"/>
                </a:cubicBezTo>
                <a:cubicBezTo>
                  <a:pt x="705126" y="1040403"/>
                  <a:pt x="714160" y="1045315"/>
                  <a:pt x="723900" y="1047750"/>
                </a:cubicBezTo>
                <a:cubicBezTo>
                  <a:pt x="739606" y="1051677"/>
                  <a:pt x="755819" y="1053348"/>
                  <a:pt x="771525" y="1057275"/>
                </a:cubicBezTo>
                <a:cubicBezTo>
                  <a:pt x="819408" y="1069246"/>
                  <a:pt x="782114" y="1062570"/>
                  <a:pt x="828675" y="1085850"/>
                </a:cubicBezTo>
                <a:cubicBezTo>
                  <a:pt x="837655" y="1090340"/>
                  <a:pt x="847725" y="1092200"/>
                  <a:pt x="857250" y="1095375"/>
                </a:cubicBezTo>
                <a:cubicBezTo>
                  <a:pt x="866775" y="1104900"/>
                  <a:pt x="877201" y="1113602"/>
                  <a:pt x="885825" y="1123950"/>
                </a:cubicBezTo>
                <a:cubicBezTo>
                  <a:pt x="893154" y="1132744"/>
                  <a:pt x="895936" y="1145374"/>
                  <a:pt x="904875" y="1152525"/>
                </a:cubicBezTo>
                <a:cubicBezTo>
                  <a:pt x="912715" y="1158797"/>
                  <a:pt x="923796" y="1159292"/>
                  <a:pt x="933450" y="1162050"/>
                </a:cubicBezTo>
                <a:cubicBezTo>
                  <a:pt x="946037" y="1165646"/>
                  <a:pt x="959011" y="1167813"/>
                  <a:pt x="971550" y="1171575"/>
                </a:cubicBezTo>
                <a:cubicBezTo>
                  <a:pt x="990784" y="1177345"/>
                  <a:pt x="1009009" y="1186687"/>
                  <a:pt x="1028700" y="1190625"/>
                </a:cubicBezTo>
                <a:cubicBezTo>
                  <a:pt x="1044575" y="1193800"/>
                  <a:pt x="1060706" y="1195890"/>
                  <a:pt x="1076325" y="1200150"/>
                </a:cubicBezTo>
                <a:cubicBezTo>
                  <a:pt x="1095698" y="1205434"/>
                  <a:pt x="1133475" y="1219200"/>
                  <a:pt x="1133475" y="1219200"/>
                </a:cubicBezTo>
                <a:cubicBezTo>
                  <a:pt x="1260475" y="1216025"/>
                  <a:pt x="1387705" y="1217943"/>
                  <a:pt x="1514475" y="1209675"/>
                </a:cubicBezTo>
                <a:cubicBezTo>
                  <a:pt x="1534513" y="1208368"/>
                  <a:pt x="1552144" y="1195495"/>
                  <a:pt x="1571625" y="1190625"/>
                </a:cubicBezTo>
                <a:cubicBezTo>
                  <a:pt x="1581786" y="1188085"/>
                  <a:pt x="1688577" y="1163457"/>
                  <a:pt x="1704975" y="1152525"/>
                </a:cubicBezTo>
                <a:cubicBezTo>
                  <a:pt x="1724025" y="1139825"/>
                  <a:pt x="1740405" y="1121665"/>
                  <a:pt x="1762125" y="1114425"/>
                </a:cubicBezTo>
                <a:lnTo>
                  <a:pt x="1847850" y="1085850"/>
                </a:lnTo>
                <a:cubicBezTo>
                  <a:pt x="1857375" y="1082675"/>
                  <a:pt x="1866446" y="1077434"/>
                  <a:pt x="1876425" y="1076325"/>
                </a:cubicBezTo>
                <a:lnTo>
                  <a:pt x="1962150" y="1066800"/>
                </a:lnTo>
                <a:cubicBezTo>
                  <a:pt x="1986218" y="1068003"/>
                  <a:pt x="2177706" y="1073716"/>
                  <a:pt x="2238375" y="1085850"/>
                </a:cubicBezTo>
                <a:cubicBezTo>
                  <a:pt x="2258066" y="1089788"/>
                  <a:pt x="2275646" y="1102060"/>
                  <a:pt x="2295525" y="1104900"/>
                </a:cubicBezTo>
                <a:lnTo>
                  <a:pt x="2362200" y="1114425"/>
                </a:lnTo>
                <a:cubicBezTo>
                  <a:pt x="2371725" y="1120775"/>
                  <a:pt x="2379834" y="1130108"/>
                  <a:pt x="2390775" y="1133475"/>
                </a:cubicBezTo>
                <a:cubicBezTo>
                  <a:pt x="2421722" y="1142997"/>
                  <a:pt x="2454613" y="1144672"/>
                  <a:pt x="2486025" y="1152525"/>
                </a:cubicBezTo>
                <a:cubicBezTo>
                  <a:pt x="2545905" y="1167495"/>
                  <a:pt x="2511166" y="1160199"/>
                  <a:pt x="2590800" y="1171575"/>
                </a:cubicBezTo>
                <a:cubicBezTo>
                  <a:pt x="2641600" y="1168400"/>
                  <a:pt x="2693654" y="1173708"/>
                  <a:pt x="2743200" y="1162050"/>
                </a:cubicBezTo>
                <a:cubicBezTo>
                  <a:pt x="2752973" y="1159750"/>
                  <a:pt x="2752725" y="1143515"/>
                  <a:pt x="2752725" y="1133475"/>
                </a:cubicBezTo>
                <a:cubicBezTo>
                  <a:pt x="2752725" y="1117286"/>
                  <a:pt x="2746712" y="1101654"/>
                  <a:pt x="2743200" y="1085850"/>
                </a:cubicBezTo>
                <a:cubicBezTo>
                  <a:pt x="2728312" y="1018852"/>
                  <a:pt x="2740061" y="1074862"/>
                  <a:pt x="2724150" y="1019175"/>
                </a:cubicBezTo>
                <a:cubicBezTo>
                  <a:pt x="2720554" y="1006588"/>
                  <a:pt x="2721120" y="992441"/>
                  <a:pt x="2714625" y="981075"/>
                </a:cubicBezTo>
                <a:cubicBezTo>
                  <a:pt x="2707942" y="969379"/>
                  <a:pt x="2695575" y="962025"/>
                  <a:pt x="2686050" y="952500"/>
                </a:cubicBezTo>
                <a:lnTo>
                  <a:pt x="2667000" y="895350"/>
                </a:lnTo>
                <a:cubicBezTo>
                  <a:pt x="2663825" y="885825"/>
                  <a:pt x="2659910" y="876515"/>
                  <a:pt x="2657475" y="866775"/>
                </a:cubicBezTo>
                <a:cubicBezTo>
                  <a:pt x="2654300" y="854075"/>
                  <a:pt x="2651712" y="841214"/>
                  <a:pt x="2647950" y="828675"/>
                </a:cubicBezTo>
                <a:cubicBezTo>
                  <a:pt x="2642180" y="809441"/>
                  <a:pt x="2633770" y="791006"/>
                  <a:pt x="2628900" y="771525"/>
                </a:cubicBezTo>
                <a:cubicBezTo>
                  <a:pt x="2623575" y="750227"/>
                  <a:pt x="2609601" y="690189"/>
                  <a:pt x="2600325" y="676275"/>
                </a:cubicBezTo>
                <a:cubicBezTo>
                  <a:pt x="2593975" y="666750"/>
                  <a:pt x="2586395" y="657939"/>
                  <a:pt x="2581275" y="647700"/>
                </a:cubicBezTo>
                <a:cubicBezTo>
                  <a:pt x="2576785" y="638720"/>
                  <a:pt x="2576240" y="628105"/>
                  <a:pt x="2571750" y="619125"/>
                </a:cubicBezTo>
                <a:cubicBezTo>
                  <a:pt x="2554013" y="583652"/>
                  <a:pt x="2550457" y="593573"/>
                  <a:pt x="2524125" y="561975"/>
                </a:cubicBezTo>
                <a:cubicBezTo>
                  <a:pt x="2484438" y="514350"/>
                  <a:pt x="2528887" y="549275"/>
                  <a:pt x="2476500" y="514350"/>
                </a:cubicBezTo>
                <a:cubicBezTo>
                  <a:pt x="2463800" y="495300"/>
                  <a:pt x="2454589" y="473389"/>
                  <a:pt x="2438400" y="457200"/>
                </a:cubicBezTo>
                <a:cubicBezTo>
                  <a:pt x="2428875" y="447675"/>
                  <a:pt x="2418095" y="439258"/>
                  <a:pt x="2409825" y="428625"/>
                </a:cubicBezTo>
                <a:cubicBezTo>
                  <a:pt x="2343150" y="342900"/>
                  <a:pt x="2395538" y="400050"/>
                  <a:pt x="2352675" y="342900"/>
                </a:cubicBezTo>
                <a:cubicBezTo>
                  <a:pt x="2343150" y="330200"/>
                  <a:pt x="2334720" y="316600"/>
                  <a:pt x="2324100" y="304800"/>
                </a:cubicBezTo>
                <a:cubicBezTo>
                  <a:pt x="2306078" y="284775"/>
                  <a:pt x="2281894" y="270066"/>
                  <a:pt x="2266950" y="247650"/>
                </a:cubicBezTo>
                <a:cubicBezTo>
                  <a:pt x="2254250" y="228600"/>
                  <a:pt x="2247900" y="203200"/>
                  <a:pt x="2228850" y="190500"/>
                </a:cubicBezTo>
                <a:cubicBezTo>
                  <a:pt x="2146958" y="135905"/>
                  <a:pt x="2250570" y="201360"/>
                  <a:pt x="2171700" y="161925"/>
                </a:cubicBezTo>
                <a:cubicBezTo>
                  <a:pt x="2161461" y="156805"/>
                  <a:pt x="2153064" y="148555"/>
                  <a:pt x="2143125" y="142875"/>
                </a:cubicBezTo>
                <a:cubicBezTo>
                  <a:pt x="2130797" y="135830"/>
                  <a:pt x="2117353" y="130870"/>
                  <a:pt x="2105025" y="123825"/>
                </a:cubicBezTo>
                <a:cubicBezTo>
                  <a:pt x="2095086" y="118145"/>
                  <a:pt x="2086972" y="109284"/>
                  <a:pt x="2076450" y="104775"/>
                </a:cubicBezTo>
                <a:cubicBezTo>
                  <a:pt x="2033724" y="86464"/>
                  <a:pt x="2046846" y="104261"/>
                  <a:pt x="2009775" y="85725"/>
                </a:cubicBezTo>
                <a:cubicBezTo>
                  <a:pt x="1999536" y="80605"/>
                  <a:pt x="1991661" y="71324"/>
                  <a:pt x="1981200" y="66675"/>
                </a:cubicBezTo>
                <a:cubicBezTo>
                  <a:pt x="1962850" y="58520"/>
                  <a:pt x="1943531" y="52495"/>
                  <a:pt x="1924050" y="47625"/>
                </a:cubicBezTo>
                <a:cubicBezTo>
                  <a:pt x="1841496" y="26986"/>
                  <a:pt x="1860541" y="28971"/>
                  <a:pt x="1781175" y="19050"/>
                </a:cubicBezTo>
                <a:cubicBezTo>
                  <a:pt x="1752646" y="15484"/>
                  <a:pt x="1724187" y="10423"/>
                  <a:pt x="1695450" y="9525"/>
                </a:cubicBezTo>
                <a:cubicBezTo>
                  <a:pt x="1622461" y="7244"/>
                  <a:pt x="1549400" y="9525"/>
                  <a:pt x="1476375" y="9525"/>
                </a:cubicBezTo>
                <a:lnTo>
                  <a:pt x="153352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7414260" y="2407920"/>
            <a:ext cx="3535680" cy="1706880"/>
          </a:xfrm>
          <a:custGeom>
            <a:avLst/>
            <a:gdLst>
              <a:gd name="connsiteX0" fmla="*/ 1325880 w 3535680"/>
              <a:gd name="connsiteY0" fmla="*/ 350520 h 1706880"/>
              <a:gd name="connsiteX1" fmla="*/ 1325880 w 3535680"/>
              <a:gd name="connsiteY1" fmla="*/ 350520 h 1706880"/>
              <a:gd name="connsiteX2" fmla="*/ 1287780 w 3535680"/>
              <a:gd name="connsiteY2" fmla="*/ 297180 h 1706880"/>
              <a:gd name="connsiteX3" fmla="*/ 1280160 w 3535680"/>
              <a:gd name="connsiteY3" fmla="*/ 243840 h 1706880"/>
              <a:gd name="connsiteX4" fmla="*/ 1264920 w 3535680"/>
              <a:gd name="connsiteY4" fmla="*/ 198120 h 1706880"/>
              <a:gd name="connsiteX5" fmla="*/ 1257300 w 3535680"/>
              <a:gd name="connsiteY5" fmla="*/ 167640 h 1706880"/>
              <a:gd name="connsiteX6" fmla="*/ 1181100 w 3535680"/>
              <a:gd name="connsiteY6" fmla="*/ 91440 h 1706880"/>
              <a:gd name="connsiteX7" fmla="*/ 1158240 w 3535680"/>
              <a:gd name="connsiteY7" fmla="*/ 83820 h 1706880"/>
              <a:gd name="connsiteX8" fmla="*/ 1112520 w 3535680"/>
              <a:gd name="connsiteY8" fmla="*/ 53340 h 1706880"/>
              <a:gd name="connsiteX9" fmla="*/ 1074420 w 3535680"/>
              <a:gd name="connsiteY9" fmla="*/ 45720 h 1706880"/>
              <a:gd name="connsiteX10" fmla="*/ 1051560 w 3535680"/>
              <a:gd name="connsiteY10" fmla="*/ 38100 h 1706880"/>
              <a:gd name="connsiteX11" fmla="*/ 1021080 w 3535680"/>
              <a:gd name="connsiteY11" fmla="*/ 30480 h 1706880"/>
              <a:gd name="connsiteX12" fmla="*/ 998220 w 3535680"/>
              <a:gd name="connsiteY12" fmla="*/ 22860 h 1706880"/>
              <a:gd name="connsiteX13" fmla="*/ 944880 w 3535680"/>
              <a:gd name="connsiteY13" fmla="*/ 15240 h 1706880"/>
              <a:gd name="connsiteX14" fmla="*/ 883920 w 3535680"/>
              <a:gd name="connsiteY14" fmla="*/ 0 h 1706880"/>
              <a:gd name="connsiteX15" fmla="*/ 731520 w 3535680"/>
              <a:gd name="connsiteY15" fmla="*/ 7620 h 1706880"/>
              <a:gd name="connsiteX16" fmla="*/ 708660 w 3535680"/>
              <a:gd name="connsiteY16" fmla="*/ 22860 h 1706880"/>
              <a:gd name="connsiteX17" fmla="*/ 685800 w 3535680"/>
              <a:gd name="connsiteY17" fmla="*/ 30480 h 1706880"/>
              <a:gd name="connsiteX18" fmla="*/ 541020 w 3535680"/>
              <a:gd name="connsiteY18" fmla="*/ 38100 h 1706880"/>
              <a:gd name="connsiteX19" fmla="*/ 502920 w 3535680"/>
              <a:gd name="connsiteY19" fmla="*/ 45720 h 1706880"/>
              <a:gd name="connsiteX20" fmla="*/ 480060 w 3535680"/>
              <a:gd name="connsiteY20" fmla="*/ 53340 h 1706880"/>
              <a:gd name="connsiteX21" fmla="*/ 449580 w 3535680"/>
              <a:gd name="connsiteY21" fmla="*/ 60960 h 1706880"/>
              <a:gd name="connsiteX22" fmla="*/ 426720 w 3535680"/>
              <a:gd name="connsiteY22" fmla="*/ 76200 h 1706880"/>
              <a:gd name="connsiteX23" fmla="*/ 403860 w 3535680"/>
              <a:gd name="connsiteY23" fmla="*/ 83820 h 1706880"/>
              <a:gd name="connsiteX24" fmla="*/ 350520 w 3535680"/>
              <a:gd name="connsiteY24" fmla="*/ 121920 h 1706880"/>
              <a:gd name="connsiteX25" fmla="*/ 304800 w 3535680"/>
              <a:gd name="connsiteY25" fmla="*/ 137160 h 1706880"/>
              <a:gd name="connsiteX26" fmla="*/ 297180 w 3535680"/>
              <a:gd name="connsiteY26" fmla="*/ 160020 h 1706880"/>
              <a:gd name="connsiteX27" fmla="*/ 274320 w 3535680"/>
              <a:gd name="connsiteY27" fmla="*/ 205740 h 1706880"/>
              <a:gd name="connsiteX28" fmla="*/ 259080 w 3535680"/>
              <a:gd name="connsiteY28" fmla="*/ 274320 h 1706880"/>
              <a:gd name="connsiteX29" fmla="*/ 243840 w 3535680"/>
              <a:gd name="connsiteY29" fmla="*/ 320040 h 1706880"/>
              <a:gd name="connsiteX30" fmla="*/ 220980 w 3535680"/>
              <a:gd name="connsiteY30" fmla="*/ 365760 h 1706880"/>
              <a:gd name="connsiteX31" fmla="*/ 205740 w 3535680"/>
              <a:gd name="connsiteY31" fmla="*/ 388620 h 1706880"/>
              <a:gd name="connsiteX32" fmla="*/ 182880 w 3535680"/>
              <a:gd name="connsiteY32" fmla="*/ 434340 h 1706880"/>
              <a:gd name="connsiteX33" fmla="*/ 167640 w 3535680"/>
              <a:gd name="connsiteY33" fmla="*/ 487680 h 1706880"/>
              <a:gd name="connsiteX34" fmla="*/ 144780 w 3535680"/>
              <a:gd name="connsiteY34" fmla="*/ 533400 h 1706880"/>
              <a:gd name="connsiteX35" fmla="*/ 137160 w 3535680"/>
              <a:gd name="connsiteY35" fmla="*/ 579120 h 1706880"/>
              <a:gd name="connsiteX36" fmla="*/ 121920 w 3535680"/>
              <a:gd name="connsiteY36" fmla="*/ 662940 h 1706880"/>
              <a:gd name="connsiteX37" fmla="*/ 114300 w 3535680"/>
              <a:gd name="connsiteY37" fmla="*/ 716280 h 1706880"/>
              <a:gd name="connsiteX38" fmla="*/ 76200 w 3535680"/>
              <a:gd name="connsiteY38" fmla="*/ 784860 h 1706880"/>
              <a:gd name="connsiteX39" fmla="*/ 68580 w 3535680"/>
              <a:gd name="connsiteY39" fmla="*/ 807720 h 1706880"/>
              <a:gd name="connsiteX40" fmla="*/ 60960 w 3535680"/>
              <a:gd name="connsiteY40" fmla="*/ 838200 h 1706880"/>
              <a:gd name="connsiteX41" fmla="*/ 45720 w 3535680"/>
              <a:gd name="connsiteY41" fmla="*/ 883920 h 1706880"/>
              <a:gd name="connsiteX42" fmla="*/ 30480 w 3535680"/>
              <a:gd name="connsiteY42" fmla="*/ 960120 h 1706880"/>
              <a:gd name="connsiteX43" fmla="*/ 15240 w 3535680"/>
              <a:gd name="connsiteY43" fmla="*/ 1005840 h 1706880"/>
              <a:gd name="connsiteX44" fmla="*/ 0 w 3535680"/>
              <a:gd name="connsiteY44" fmla="*/ 1082040 h 1706880"/>
              <a:gd name="connsiteX45" fmla="*/ 15240 w 3535680"/>
              <a:gd name="connsiteY45" fmla="*/ 1264920 h 1706880"/>
              <a:gd name="connsiteX46" fmla="*/ 22860 w 3535680"/>
              <a:gd name="connsiteY46" fmla="*/ 1303020 h 1706880"/>
              <a:gd name="connsiteX47" fmla="*/ 30480 w 3535680"/>
              <a:gd name="connsiteY47" fmla="*/ 1325880 h 1706880"/>
              <a:gd name="connsiteX48" fmla="*/ 38100 w 3535680"/>
              <a:gd name="connsiteY48" fmla="*/ 1402080 h 1706880"/>
              <a:gd name="connsiteX49" fmla="*/ 53340 w 3535680"/>
              <a:gd name="connsiteY49" fmla="*/ 1447800 h 1706880"/>
              <a:gd name="connsiteX50" fmla="*/ 60960 w 3535680"/>
              <a:gd name="connsiteY50" fmla="*/ 1470660 h 1706880"/>
              <a:gd name="connsiteX51" fmla="*/ 68580 w 3535680"/>
              <a:gd name="connsiteY51" fmla="*/ 1493520 h 1706880"/>
              <a:gd name="connsiteX52" fmla="*/ 99060 w 3535680"/>
              <a:gd name="connsiteY52" fmla="*/ 1539240 h 1706880"/>
              <a:gd name="connsiteX53" fmla="*/ 160020 w 3535680"/>
              <a:gd name="connsiteY53" fmla="*/ 1592580 h 1706880"/>
              <a:gd name="connsiteX54" fmla="*/ 182880 w 3535680"/>
              <a:gd name="connsiteY54" fmla="*/ 1607820 h 1706880"/>
              <a:gd name="connsiteX55" fmla="*/ 251460 w 3535680"/>
              <a:gd name="connsiteY55" fmla="*/ 1577340 h 1706880"/>
              <a:gd name="connsiteX56" fmla="*/ 312420 w 3535680"/>
              <a:gd name="connsiteY56" fmla="*/ 1524000 h 1706880"/>
              <a:gd name="connsiteX57" fmla="*/ 335280 w 3535680"/>
              <a:gd name="connsiteY57" fmla="*/ 1508760 h 1706880"/>
              <a:gd name="connsiteX58" fmla="*/ 396240 w 3535680"/>
              <a:gd name="connsiteY58" fmla="*/ 1455420 h 1706880"/>
              <a:gd name="connsiteX59" fmla="*/ 441960 w 3535680"/>
              <a:gd name="connsiteY59" fmla="*/ 1417320 h 1706880"/>
              <a:gd name="connsiteX60" fmla="*/ 495300 w 3535680"/>
              <a:gd name="connsiteY60" fmla="*/ 1402080 h 1706880"/>
              <a:gd name="connsiteX61" fmla="*/ 518160 w 3535680"/>
              <a:gd name="connsiteY61" fmla="*/ 1394460 h 1706880"/>
              <a:gd name="connsiteX62" fmla="*/ 563880 w 3535680"/>
              <a:gd name="connsiteY62" fmla="*/ 1363980 h 1706880"/>
              <a:gd name="connsiteX63" fmla="*/ 586740 w 3535680"/>
              <a:gd name="connsiteY63" fmla="*/ 1341120 h 1706880"/>
              <a:gd name="connsiteX64" fmla="*/ 609600 w 3535680"/>
              <a:gd name="connsiteY64" fmla="*/ 1325880 h 1706880"/>
              <a:gd name="connsiteX65" fmla="*/ 640080 w 3535680"/>
              <a:gd name="connsiteY65" fmla="*/ 1303020 h 1706880"/>
              <a:gd name="connsiteX66" fmla="*/ 670560 w 3535680"/>
              <a:gd name="connsiteY66" fmla="*/ 1287780 h 1706880"/>
              <a:gd name="connsiteX67" fmla="*/ 746760 w 3535680"/>
              <a:gd name="connsiteY67" fmla="*/ 1249680 h 1706880"/>
              <a:gd name="connsiteX68" fmla="*/ 769620 w 3535680"/>
              <a:gd name="connsiteY68" fmla="*/ 1234440 h 1706880"/>
              <a:gd name="connsiteX69" fmla="*/ 861060 w 3535680"/>
              <a:gd name="connsiteY69" fmla="*/ 1211580 h 1706880"/>
              <a:gd name="connsiteX70" fmla="*/ 906780 w 3535680"/>
              <a:gd name="connsiteY70" fmla="*/ 1181100 h 1706880"/>
              <a:gd name="connsiteX71" fmla="*/ 944880 w 3535680"/>
              <a:gd name="connsiteY71" fmla="*/ 1143000 h 1706880"/>
              <a:gd name="connsiteX72" fmla="*/ 990600 w 3535680"/>
              <a:gd name="connsiteY72" fmla="*/ 1104900 h 1706880"/>
              <a:gd name="connsiteX73" fmla="*/ 1005840 w 3535680"/>
              <a:gd name="connsiteY73" fmla="*/ 1082040 h 1706880"/>
              <a:gd name="connsiteX74" fmla="*/ 1051560 w 3535680"/>
              <a:gd name="connsiteY74" fmla="*/ 1043940 h 1706880"/>
              <a:gd name="connsiteX75" fmla="*/ 1074420 w 3535680"/>
              <a:gd name="connsiteY75" fmla="*/ 1036320 h 1706880"/>
              <a:gd name="connsiteX76" fmla="*/ 1097280 w 3535680"/>
              <a:gd name="connsiteY76" fmla="*/ 1021080 h 1706880"/>
              <a:gd name="connsiteX77" fmla="*/ 1135380 w 3535680"/>
              <a:gd name="connsiteY77" fmla="*/ 1013460 h 1706880"/>
              <a:gd name="connsiteX78" fmla="*/ 1181100 w 3535680"/>
              <a:gd name="connsiteY78" fmla="*/ 998220 h 1706880"/>
              <a:gd name="connsiteX79" fmla="*/ 1249680 w 3535680"/>
              <a:gd name="connsiteY79" fmla="*/ 975360 h 1706880"/>
              <a:gd name="connsiteX80" fmla="*/ 1272540 w 3535680"/>
              <a:gd name="connsiteY80" fmla="*/ 967740 h 1706880"/>
              <a:gd name="connsiteX81" fmla="*/ 1295400 w 3535680"/>
              <a:gd name="connsiteY81" fmla="*/ 960120 h 1706880"/>
              <a:gd name="connsiteX82" fmla="*/ 1325880 w 3535680"/>
              <a:gd name="connsiteY82" fmla="*/ 944880 h 1706880"/>
              <a:gd name="connsiteX83" fmla="*/ 1379220 w 3535680"/>
              <a:gd name="connsiteY83" fmla="*/ 929640 h 1706880"/>
              <a:gd name="connsiteX84" fmla="*/ 1402080 w 3535680"/>
              <a:gd name="connsiteY84" fmla="*/ 914400 h 1706880"/>
              <a:gd name="connsiteX85" fmla="*/ 1447800 w 3535680"/>
              <a:gd name="connsiteY85" fmla="*/ 899160 h 1706880"/>
              <a:gd name="connsiteX86" fmla="*/ 1470660 w 3535680"/>
              <a:gd name="connsiteY86" fmla="*/ 891540 h 1706880"/>
              <a:gd name="connsiteX87" fmla="*/ 1501140 w 3535680"/>
              <a:gd name="connsiteY87" fmla="*/ 876300 h 1706880"/>
              <a:gd name="connsiteX88" fmla="*/ 1630680 w 3535680"/>
              <a:gd name="connsiteY88" fmla="*/ 883920 h 1706880"/>
              <a:gd name="connsiteX89" fmla="*/ 1714500 w 3535680"/>
              <a:gd name="connsiteY89" fmla="*/ 906780 h 1706880"/>
              <a:gd name="connsiteX90" fmla="*/ 1783080 w 3535680"/>
              <a:gd name="connsiteY90" fmla="*/ 922020 h 1706880"/>
              <a:gd name="connsiteX91" fmla="*/ 1805940 w 3535680"/>
              <a:gd name="connsiteY91" fmla="*/ 929640 h 1706880"/>
              <a:gd name="connsiteX92" fmla="*/ 1851660 w 3535680"/>
              <a:gd name="connsiteY92" fmla="*/ 937260 h 1706880"/>
              <a:gd name="connsiteX93" fmla="*/ 1897380 w 3535680"/>
              <a:gd name="connsiteY93" fmla="*/ 952500 h 1706880"/>
              <a:gd name="connsiteX94" fmla="*/ 1943100 w 3535680"/>
              <a:gd name="connsiteY94" fmla="*/ 975360 h 1706880"/>
              <a:gd name="connsiteX95" fmla="*/ 1988820 w 3535680"/>
              <a:gd name="connsiteY95" fmla="*/ 1021080 h 1706880"/>
              <a:gd name="connsiteX96" fmla="*/ 2026920 w 3535680"/>
              <a:gd name="connsiteY96" fmla="*/ 1059180 h 1706880"/>
              <a:gd name="connsiteX97" fmla="*/ 2057400 w 3535680"/>
              <a:gd name="connsiteY97" fmla="*/ 1104900 h 1706880"/>
              <a:gd name="connsiteX98" fmla="*/ 2072640 w 3535680"/>
              <a:gd name="connsiteY98" fmla="*/ 1127760 h 1706880"/>
              <a:gd name="connsiteX99" fmla="*/ 2095500 w 3535680"/>
              <a:gd name="connsiteY99" fmla="*/ 1143000 h 1706880"/>
              <a:gd name="connsiteX100" fmla="*/ 2125980 w 3535680"/>
              <a:gd name="connsiteY100" fmla="*/ 1196340 h 1706880"/>
              <a:gd name="connsiteX101" fmla="*/ 2179320 w 3535680"/>
              <a:gd name="connsiteY101" fmla="*/ 1264920 h 1706880"/>
              <a:gd name="connsiteX102" fmla="*/ 2186940 w 3535680"/>
              <a:gd name="connsiteY102" fmla="*/ 1287780 h 1706880"/>
              <a:gd name="connsiteX103" fmla="*/ 2232660 w 3535680"/>
              <a:gd name="connsiteY103" fmla="*/ 1318260 h 1706880"/>
              <a:gd name="connsiteX104" fmla="*/ 2278380 w 3535680"/>
              <a:gd name="connsiteY104" fmla="*/ 1348740 h 1706880"/>
              <a:gd name="connsiteX105" fmla="*/ 2346960 w 3535680"/>
              <a:gd name="connsiteY105" fmla="*/ 1402080 h 1706880"/>
              <a:gd name="connsiteX106" fmla="*/ 2415540 w 3535680"/>
              <a:gd name="connsiteY106" fmla="*/ 1432560 h 1706880"/>
              <a:gd name="connsiteX107" fmla="*/ 2484120 w 3535680"/>
              <a:gd name="connsiteY107" fmla="*/ 1447800 h 1706880"/>
              <a:gd name="connsiteX108" fmla="*/ 2506980 w 3535680"/>
              <a:gd name="connsiteY108" fmla="*/ 1455420 h 1706880"/>
              <a:gd name="connsiteX109" fmla="*/ 2529840 w 3535680"/>
              <a:gd name="connsiteY109" fmla="*/ 1470660 h 1706880"/>
              <a:gd name="connsiteX110" fmla="*/ 2552700 w 3535680"/>
              <a:gd name="connsiteY110" fmla="*/ 1478280 h 1706880"/>
              <a:gd name="connsiteX111" fmla="*/ 2575560 w 3535680"/>
              <a:gd name="connsiteY111" fmla="*/ 1493520 h 1706880"/>
              <a:gd name="connsiteX112" fmla="*/ 2621280 w 3535680"/>
              <a:gd name="connsiteY112" fmla="*/ 1508760 h 1706880"/>
              <a:gd name="connsiteX113" fmla="*/ 2674620 w 3535680"/>
              <a:gd name="connsiteY113" fmla="*/ 1524000 h 1706880"/>
              <a:gd name="connsiteX114" fmla="*/ 2697480 w 3535680"/>
              <a:gd name="connsiteY114" fmla="*/ 1539240 h 1706880"/>
              <a:gd name="connsiteX115" fmla="*/ 2781300 w 3535680"/>
              <a:gd name="connsiteY115" fmla="*/ 1554480 h 1706880"/>
              <a:gd name="connsiteX116" fmla="*/ 2827020 w 3535680"/>
              <a:gd name="connsiteY116" fmla="*/ 1562100 h 1706880"/>
              <a:gd name="connsiteX117" fmla="*/ 2857500 w 3535680"/>
              <a:gd name="connsiteY117" fmla="*/ 1569720 h 1706880"/>
              <a:gd name="connsiteX118" fmla="*/ 2903220 w 3535680"/>
              <a:gd name="connsiteY118" fmla="*/ 1584960 h 1706880"/>
              <a:gd name="connsiteX119" fmla="*/ 2941320 w 3535680"/>
              <a:gd name="connsiteY119" fmla="*/ 1592580 h 1706880"/>
              <a:gd name="connsiteX120" fmla="*/ 2987040 w 3535680"/>
              <a:gd name="connsiteY120" fmla="*/ 1607820 h 1706880"/>
              <a:gd name="connsiteX121" fmla="*/ 3124200 w 3535680"/>
              <a:gd name="connsiteY121" fmla="*/ 1623060 h 1706880"/>
              <a:gd name="connsiteX122" fmla="*/ 3162300 w 3535680"/>
              <a:gd name="connsiteY122" fmla="*/ 1630680 h 1706880"/>
              <a:gd name="connsiteX123" fmla="*/ 3208020 w 3535680"/>
              <a:gd name="connsiteY123" fmla="*/ 1653540 h 1706880"/>
              <a:gd name="connsiteX124" fmla="*/ 3230880 w 3535680"/>
              <a:gd name="connsiteY124" fmla="*/ 1668780 h 1706880"/>
              <a:gd name="connsiteX125" fmla="*/ 3253740 w 3535680"/>
              <a:gd name="connsiteY125" fmla="*/ 1676400 h 1706880"/>
              <a:gd name="connsiteX126" fmla="*/ 3299460 w 3535680"/>
              <a:gd name="connsiteY126" fmla="*/ 1706880 h 1706880"/>
              <a:gd name="connsiteX127" fmla="*/ 3368040 w 3535680"/>
              <a:gd name="connsiteY127" fmla="*/ 1699260 h 1706880"/>
              <a:gd name="connsiteX128" fmla="*/ 3421380 w 3535680"/>
              <a:gd name="connsiteY128" fmla="*/ 1684020 h 1706880"/>
              <a:gd name="connsiteX129" fmla="*/ 3467100 w 3535680"/>
              <a:gd name="connsiteY129" fmla="*/ 1653540 h 1706880"/>
              <a:gd name="connsiteX130" fmla="*/ 3512820 w 3535680"/>
              <a:gd name="connsiteY130" fmla="*/ 1623060 h 1706880"/>
              <a:gd name="connsiteX131" fmla="*/ 3535680 w 3535680"/>
              <a:gd name="connsiteY131" fmla="*/ 1577340 h 1706880"/>
              <a:gd name="connsiteX132" fmla="*/ 3520440 w 3535680"/>
              <a:gd name="connsiteY132" fmla="*/ 1516380 h 1706880"/>
              <a:gd name="connsiteX133" fmla="*/ 3512820 w 3535680"/>
              <a:gd name="connsiteY133" fmla="*/ 1447800 h 1706880"/>
              <a:gd name="connsiteX134" fmla="*/ 3505200 w 3535680"/>
              <a:gd name="connsiteY134" fmla="*/ 1264920 h 1706880"/>
              <a:gd name="connsiteX135" fmla="*/ 3474720 w 3535680"/>
              <a:gd name="connsiteY135" fmla="*/ 1196340 h 1706880"/>
              <a:gd name="connsiteX136" fmla="*/ 3467100 w 3535680"/>
              <a:gd name="connsiteY136" fmla="*/ 1173480 h 1706880"/>
              <a:gd name="connsiteX137" fmla="*/ 3459480 w 3535680"/>
              <a:gd name="connsiteY137" fmla="*/ 1097280 h 1706880"/>
              <a:gd name="connsiteX138" fmla="*/ 3444240 w 3535680"/>
              <a:gd name="connsiteY138" fmla="*/ 1051560 h 1706880"/>
              <a:gd name="connsiteX139" fmla="*/ 3436620 w 3535680"/>
              <a:gd name="connsiteY139" fmla="*/ 1028700 h 1706880"/>
              <a:gd name="connsiteX140" fmla="*/ 3429000 w 3535680"/>
              <a:gd name="connsiteY140" fmla="*/ 960120 h 1706880"/>
              <a:gd name="connsiteX141" fmla="*/ 3421380 w 3535680"/>
              <a:gd name="connsiteY141" fmla="*/ 937260 h 1706880"/>
              <a:gd name="connsiteX142" fmla="*/ 3413760 w 3535680"/>
              <a:gd name="connsiteY142" fmla="*/ 906780 h 1706880"/>
              <a:gd name="connsiteX143" fmla="*/ 3398520 w 3535680"/>
              <a:gd name="connsiteY143" fmla="*/ 861060 h 1706880"/>
              <a:gd name="connsiteX144" fmla="*/ 3383280 w 3535680"/>
              <a:gd name="connsiteY144" fmla="*/ 838200 h 1706880"/>
              <a:gd name="connsiteX145" fmla="*/ 3352800 w 3535680"/>
              <a:gd name="connsiteY145" fmla="*/ 769620 h 1706880"/>
              <a:gd name="connsiteX146" fmla="*/ 3345180 w 3535680"/>
              <a:gd name="connsiteY146" fmla="*/ 739140 h 1706880"/>
              <a:gd name="connsiteX147" fmla="*/ 3329940 w 3535680"/>
              <a:gd name="connsiteY147" fmla="*/ 693420 h 1706880"/>
              <a:gd name="connsiteX148" fmla="*/ 3314700 w 3535680"/>
              <a:gd name="connsiteY148" fmla="*/ 563880 h 1706880"/>
              <a:gd name="connsiteX149" fmla="*/ 3299460 w 3535680"/>
              <a:gd name="connsiteY149" fmla="*/ 518160 h 1706880"/>
              <a:gd name="connsiteX150" fmla="*/ 3291840 w 3535680"/>
              <a:gd name="connsiteY150" fmla="*/ 495300 h 1706880"/>
              <a:gd name="connsiteX151" fmla="*/ 3268980 w 3535680"/>
              <a:gd name="connsiteY151" fmla="*/ 449580 h 1706880"/>
              <a:gd name="connsiteX152" fmla="*/ 3253740 w 3535680"/>
              <a:gd name="connsiteY152" fmla="*/ 388620 h 1706880"/>
              <a:gd name="connsiteX153" fmla="*/ 3246120 w 3535680"/>
              <a:gd name="connsiteY153" fmla="*/ 365760 h 1706880"/>
              <a:gd name="connsiteX154" fmla="*/ 3200400 w 3535680"/>
              <a:gd name="connsiteY154" fmla="*/ 312420 h 1706880"/>
              <a:gd name="connsiteX155" fmla="*/ 3169920 w 3535680"/>
              <a:gd name="connsiteY155" fmla="*/ 266700 h 1706880"/>
              <a:gd name="connsiteX156" fmla="*/ 3154680 w 3535680"/>
              <a:gd name="connsiteY156" fmla="*/ 243840 h 1706880"/>
              <a:gd name="connsiteX157" fmla="*/ 3131820 w 3535680"/>
              <a:gd name="connsiteY157" fmla="*/ 220980 h 1706880"/>
              <a:gd name="connsiteX158" fmla="*/ 3116580 w 3535680"/>
              <a:gd name="connsiteY158" fmla="*/ 198120 h 1706880"/>
              <a:gd name="connsiteX159" fmla="*/ 3093720 w 3535680"/>
              <a:gd name="connsiteY159" fmla="*/ 175260 h 1706880"/>
              <a:gd name="connsiteX160" fmla="*/ 3055620 w 3535680"/>
              <a:gd name="connsiteY160" fmla="*/ 137160 h 1706880"/>
              <a:gd name="connsiteX161" fmla="*/ 3025140 w 3535680"/>
              <a:gd name="connsiteY161" fmla="*/ 129540 h 1706880"/>
              <a:gd name="connsiteX162" fmla="*/ 2857500 w 3535680"/>
              <a:gd name="connsiteY162" fmla="*/ 121920 h 1706880"/>
              <a:gd name="connsiteX163" fmla="*/ 2819400 w 3535680"/>
              <a:gd name="connsiteY163" fmla="*/ 114300 h 1706880"/>
              <a:gd name="connsiteX164" fmla="*/ 2796540 w 3535680"/>
              <a:gd name="connsiteY164" fmla="*/ 106680 h 1706880"/>
              <a:gd name="connsiteX165" fmla="*/ 2720340 w 3535680"/>
              <a:gd name="connsiteY165" fmla="*/ 91440 h 1706880"/>
              <a:gd name="connsiteX166" fmla="*/ 2674620 w 3535680"/>
              <a:gd name="connsiteY166" fmla="*/ 83820 h 1706880"/>
              <a:gd name="connsiteX167" fmla="*/ 2583180 w 3535680"/>
              <a:gd name="connsiteY167" fmla="*/ 68580 h 1706880"/>
              <a:gd name="connsiteX168" fmla="*/ 2499360 w 3535680"/>
              <a:gd name="connsiteY168" fmla="*/ 45720 h 1706880"/>
              <a:gd name="connsiteX169" fmla="*/ 2438400 w 3535680"/>
              <a:gd name="connsiteY169" fmla="*/ 38100 h 1706880"/>
              <a:gd name="connsiteX170" fmla="*/ 2354580 w 3535680"/>
              <a:gd name="connsiteY170" fmla="*/ 45720 h 1706880"/>
              <a:gd name="connsiteX171" fmla="*/ 2331720 w 3535680"/>
              <a:gd name="connsiteY171" fmla="*/ 53340 h 1706880"/>
              <a:gd name="connsiteX172" fmla="*/ 2308860 w 3535680"/>
              <a:gd name="connsiteY172" fmla="*/ 91440 h 1706880"/>
              <a:gd name="connsiteX173" fmla="*/ 2270760 w 3535680"/>
              <a:gd name="connsiteY173" fmla="*/ 137160 h 1706880"/>
              <a:gd name="connsiteX174" fmla="*/ 2247900 w 3535680"/>
              <a:gd name="connsiteY174" fmla="*/ 182880 h 1706880"/>
              <a:gd name="connsiteX175" fmla="*/ 2225040 w 3535680"/>
              <a:gd name="connsiteY175" fmla="*/ 198120 h 1706880"/>
              <a:gd name="connsiteX176" fmla="*/ 2148840 w 3535680"/>
              <a:gd name="connsiteY176" fmla="*/ 228600 h 1706880"/>
              <a:gd name="connsiteX177" fmla="*/ 2125980 w 3535680"/>
              <a:gd name="connsiteY177" fmla="*/ 236220 h 1706880"/>
              <a:gd name="connsiteX178" fmla="*/ 1874520 w 3535680"/>
              <a:gd name="connsiteY178" fmla="*/ 228600 h 1706880"/>
              <a:gd name="connsiteX179" fmla="*/ 1516380 w 3535680"/>
              <a:gd name="connsiteY179" fmla="*/ 236220 h 1706880"/>
              <a:gd name="connsiteX180" fmla="*/ 1493520 w 3535680"/>
              <a:gd name="connsiteY180" fmla="*/ 243840 h 1706880"/>
              <a:gd name="connsiteX181" fmla="*/ 1447800 w 3535680"/>
              <a:gd name="connsiteY181" fmla="*/ 251460 h 1706880"/>
              <a:gd name="connsiteX182" fmla="*/ 1424940 w 3535680"/>
              <a:gd name="connsiteY182" fmla="*/ 259080 h 1706880"/>
              <a:gd name="connsiteX183" fmla="*/ 1371600 w 3535680"/>
              <a:gd name="connsiteY183" fmla="*/ 274320 h 1706880"/>
              <a:gd name="connsiteX184" fmla="*/ 1272540 w 3535680"/>
              <a:gd name="connsiteY184" fmla="*/ 266700 h 1706880"/>
              <a:gd name="connsiteX185" fmla="*/ 1272540 w 3535680"/>
              <a:gd name="connsiteY185" fmla="*/ 26670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535680" h="1706880">
                <a:moveTo>
                  <a:pt x="1325880" y="350520"/>
                </a:moveTo>
                <a:lnTo>
                  <a:pt x="1325880" y="350520"/>
                </a:lnTo>
                <a:cubicBezTo>
                  <a:pt x="1313180" y="332740"/>
                  <a:pt x="1296387" y="317263"/>
                  <a:pt x="1287780" y="297180"/>
                </a:cubicBezTo>
                <a:cubicBezTo>
                  <a:pt x="1280705" y="280672"/>
                  <a:pt x="1284199" y="261341"/>
                  <a:pt x="1280160" y="243840"/>
                </a:cubicBezTo>
                <a:cubicBezTo>
                  <a:pt x="1276548" y="228187"/>
                  <a:pt x="1268816" y="213705"/>
                  <a:pt x="1264920" y="198120"/>
                </a:cubicBezTo>
                <a:cubicBezTo>
                  <a:pt x="1262380" y="187960"/>
                  <a:pt x="1261984" y="177007"/>
                  <a:pt x="1257300" y="167640"/>
                </a:cubicBezTo>
                <a:cubicBezTo>
                  <a:pt x="1241044" y="135128"/>
                  <a:pt x="1217676" y="103632"/>
                  <a:pt x="1181100" y="91440"/>
                </a:cubicBezTo>
                <a:cubicBezTo>
                  <a:pt x="1173480" y="88900"/>
                  <a:pt x="1165261" y="87721"/>
                  <a:pt x="1158240" y="83820"/>
                </a:cubicBezTo>
                <a:cubicBezTo>
                  <a:pt x="1142229" y="74925"/>
                  <a:pt x="1130481" y="56932"/>
                  <a:pt x="1112520" y="53340"/>
                </a:cubicBezTo>
                <a:cubicBezTo>
                  <a:pt x="1099820" y="50800"/>
                  <a:pt x="1086985" y="48861"/>
                  <a:pt x="1074420" y="45720"/>
                </a:cubicBezTo>
                <a:cubicBezTo>
                  <a:pt x="1066628" y="43772"/>
                  <a:pt x="1059283" y="40307"/>
                  <a:pt x="1051560" y="38100"/>
                </a:cubicBezTo>
                <a:cubicBezTo>
                  <a:pt x="1041490" y="35223"/>
                  <a:pt x="1031150" y="33357"/>
                  <a:pt x="1021080" y="30480"/>
                </a:cubicBezTo>
                <a:cubicBezTo>
                  <a:pt x="1013357" y="28273"/>
                  <a:pt x="1006096" y="24435"/>
                  <a:pt x="998220" y="22860"/>
                </a:cubicBezTo>
                <a:cubicBezTo>
                  <a:pt x="980608" y="19338"/>
                  <a:pt x="962492" y="18762"/>
                  <a:pt x="944880" y="15240"/>
                </a:cubicBezTo>
                <a:cubicBezTo>
                  <a:pt x="924341" y="11132"/>
                  <a:pt x="883920" y="0"/>
                  <a:pt x="883920" y="0"/>
                </a:cubicBezTo>
                <a:cubicBezTo>
                  <a:pt x="833120" y="2540"/>
                  <a:pt x="781956" y="1041"/>
                  <a:pt x="731520" y="7620"/>
                </a:cubicBezTo>
                <a:cubicBezTo>
                  <a:pt x="722439" y="8805"/>
                  <a:pt x="716851" y="18764"/>
                  <a:pt x="708660" y="22860"/>
                </a:cubicBezTo>
                <a:cubicBezTo>
                  <a:pt x="701476" y="26452"/>
                  <a:pt x="693799" y="29753"/>
                  <a:pt x="685800" y="30480"/>
                </a:cubicBezTo>
                <a:cubicBezTo>
                  <a:pt x="637672" y="34855"/>
                  <a:pt x="589280" y="35560"/>
                  <a:pt x="541020" y="38100"/>
                </a:cubicBezTo>
                <a:cubicBezTo>
                  <a:pt x="528320" y="40640"/>
                  <a:pt x="515485" y="42579"/>
                  <a:pt x="502920" y="45720"/>
                </a:cubicBezTo>
                <a:cubicBezTo>
                  <a:pt x="495128" y="47668"/>
                  <a:pt x="487783" y="51133"/>
                  <a:pt x="480060" y="53340"/>
                </a:cubicBezTo>
                <a:cubicBezTo>
                  <a:pt x="469990" y="56217"/>
                  <a:pt x="459740" y="58420"/>
                  <a:pt x="449580" y="60960"/>
                </a:cubicBezTo>
                <a:cubicBezTo>
                  <a:pt x="441960" y="66040"/>
                  <a:pt x="434911" y="72104"/>
                  <a:pt x="426720" y="76200"/>
                </a:cubicBezTo>
                <a:cubicBezTo>
                  <a:pt x="419536" y="79792"/>
                  <a:pt x="410834" y="79835"/>
                  <a:pt x="403860" y="83820"/>
                </a:cubicBezTo>
                <a:cubicBezTo>
                  <a:pt x="394009" y="89449"/>
                  <a:pt x="363788" y="116023"/>
                  <a:pt x="350520" y="121920"/>
                </a:cubicBezTo>
                <a:cubicBezTo>
                  <a:pt x="335840" y="128444"/>
                  <a:pt x="304800" y="137160"/>
                  <a:pt x="304800" y="137160"/>
                </a:cubicBezTo>
                <a:cubicBezTo>
                  <a:pt x="302260" y="144780"/>
                  <a:pt x="300772" y="152836"/>
                  <a:pt x="297180" y="160020"/>
                </a:cubicBezTo>
                <a:cubicBezTo>
                  <a:pt x="278556" y="197269"/>
                  <a:pt x="283897" y="167434"/>
                  <a:pt x="274320" y="205740"/>
                </a:cubicBezTo>
                <a:cubicBezTo>
                  <a:pt x="263444" y="249245"/>
                  <a:pt x="270814" y="235208"/>
                  <a:pt x="259080" y="274320"/>
                </a:cubicBezTo>
                <a:cubicBezTo>
                  <a:pt x="254464" y="289707"/>
                  <a:pt x="252751" y="306674"/>
                  <a:pt x="243840" y="320040"/>
                </a:cubicBezTo>
                <a:cubicBezTo>
                  <a:pt x="200164" y="385554"/>
                  <a:pt x="252528" y="302664"/>
                  <a:pt x="220980" y="365760"/>
                </a:cubicBezTo>
                <a:cubicBezTo>
                  <a:pt x="216884" y="373951"/>
                  <a:pt x="209836" y="380429"/>
                  <a:pt x="205740" y="388620"/>
                </a:cubicBezTo>
                <a:cubicBezTo>
                  <a:pt x="174192" y="451716"/>
                  <a:pt x="226556" y="368826"/>
                  <a:pt x="182880" y="434340"/>
                </a:cubicBezTo>
                <a:cubicBezTo>
                  <a:pt x="180439" y="444106"/>
                  <a:pt x="173106" y="476748"/>
                  <a:pt x="167640" y="487680"/>
                </a:cubicBezTo>
                <a:cubicBezTo>
                  <a:pt x="151200" y="520561"/>
                  <a:pt x="152441" y="498924"/>
                  <a:pt x="144780" y="533400"/>
                </a:cubicBezTo>
                <a:cubicBezTo>
                  <a:pt x="141428" y="548482"/>
                  <a:pt x="139924" y="563919"/>
                  <a:pt x="137160" y="579120"/>
                </a:cubicBezTo>
                <a:cubicBezTo>
                  <a:pt x="125271" y="644508"/>
                  <a:pt x="133147" y="589965"/>
                  <a:pt x="121920" y="662940"/>
                </a:cubicBezTo>
                <a:cubicBezTo>
                  <a:pt x="119189" y="680692"/>
                  <a:pt x="117822" y="698668"/>
                  <a:pt x="114300" y="716280"/>
                </a:cubicBezTo>
                <a:cubicBezTo>
                  <a:pt x="102810" y="773731"/>
                  <a:pt x="106753" y="693202"/>
                  <a:pt x="76200" y="784860"/>
                </a:cubicBezTo>
                <a:cubicBezTo>
                  <a:pt x="73660" y="792480"/>
                  <a:pt x="70787" y="799997"/>
                  <a:pt x="68580" y="807720"/>
                </a:cubicBezTo>
                <a:cubicBezTo>
                  <a:pt x="65703" y="817790"/>
                  <a:pt x="63969" y="828169"/>
                  <a:pt x="60960" y="838200"/>
                </a:cubicBezTo>
                <a:cubicBezTo>
                  <a:pt x="56344" y="853587"/>
                  <a:pt x="48361" y="868074"/>
                  <a:pt x="45720" y="883920"/>
                </a:cubicBezTo>
                <a:cubicBezTo>
                  <a:pt x="40571" y="914815"/>
                  <a:pt x="39005" y="931702"/>
                  <a:pt x="30480" y="960120"/>
                </a:cubicBezTo>
                <a:cubicBezTo>
                  <a:pt x="25864" y="975507"/>
                  <a:pt x="19136" y="990255"/>
                  <a:pt x="15240" y="1005840"/>
                </a:cubicBezTo>
                <a:cubicBezTo>
                  <a:pt x="3873" y="1051309"/>
                  <a:pt x="9342" y="1025990"/>
                  <a:pt x="0" y="1082040"/>
                </a:cubicBezTo>
                <a:cubicBezTo>
                  <a:pt x="5667" y="1178381"/>
                  <a:pt x="2752" y="1189990"/>
                  <a:pt x="15240" y="1264920"/>
                </a:cubicBezTo>
                <a:cubicBezTo>
                  <a:pt x="17369" y="1277695"/>
                  <a:pt x="19719" y="1290455"/>
                  <a:pt x="22860" y="1303020"/>
                </a:cubicBezTo>
                <a:cubicBezTo>
                  <a:pt x="24808" y="1310812"/>
                  <a:pt x="27940" y="1318260"/>
                  <a:pt x="30480" y="1325880"/>
                </a:cubicBezTo>
                <a:cubicBezTo>
                  <a:pt x="33020" y="1351280"/>
                  <a:pt x="33396" y="1376991"/>
                  <a:pt x="38100" y="1402080"/>
                </a:cubicBezTo>
                <a:cubicBezTo>
                  <a:pt x="41060" y="1417869"/>
                  <a:pt x="48260" y="1432560"/>
                  <a:pt x="53340" y="1447800"/>
                </a:cubicBezTo>
                <a:lnTo>
                  <a:pt x="60960" y="1470660"/>
                </a:lnTo>
                <a:cubicBezTo>
                  <a:pt x="63500" y="1478280"/>
                  <a:pt x="64125" y="1486837"/>
                  <a:pt x="68580" y="1493520"/>
                </a:cubicBezTo>
                <a:lnTo>
                  <a:pt x="99060" y="1539240"/>
                </a:lnTo>
                <a:cubicBezTo>
                  <a:pt x="124460" y="1577340"/>
                  <a:pt x="106680" y="1557020"/>
                  <a:pt x="160020" y="1592580"/>
                </a:cubicBezTo>
                <a:lnTo>
                  <a:pt x="182880" y="1607820"/>
                </a:lnTo>
                <a:cubicBezTo>
                  <a:pt x="237288" y="1589684"/>
                  <a:pt x="215234" y="1601491"/>
                  <a:pt x="251460" y="1577340"/>
                </a:cubicBezTo>
                <a:cubicBezTo>
                  <a:pt x="276860" y="1539240"/>
                  <a:pt x="259080" y="1559560"/>
                  <a:pt x="312420" y="1524000"/>
                </a:cubicBezTo>
                <a:lnTo>
                  <a:pt x="335280" y="1508760"/>
                </a:lnTo>
                <a:cubicBezTo>
                  <a:pt x="378460" y="1443990"/>
                  <a:pt x="307340" y="1544320"/>
                  <a:pt x="396240" y="1455420"/>
                </a:cubicBezTo>
                <a:cubicBezTo>
                  <a:pt x="413092" y="1438568"/>
                  <a:pt x="420742" y="1427929"/>
                  <a:pt x="441960" y="1417320"/>
                </a:cubicBezTo>
                <a:cubicBezTo>
                  <a:pt x="454140" y="1411230"/>
                  <a:pt x="483907" y="1405335"/>
                  <a:pt x="495300" y="1402080"/>
                </a:cubicBezTo>
                <a:cubicBezTo>
                  <a:pt x="503023" y="1399873"/>
                  <a:pt x="510540" y="1397000"/>
                  <a:pt x="518160" y="1394460"/>
                </a:cubicBezTo>
                <a:cubicBezTo>
                  <a:pt x="591086" y="1321534"/>
                  <a:pt x="497713" y="1408091"/>
                  <a:pt x="563880" y="1363980"/>
                </a:cubicBezTo>
                <a:cubicBezTo>
                  <a:pt x="572846" y="1358002"/>
                  <a:pt x="578461" y="1348019"/>
                  <a:pt x="586740" y="1341120"/>
                </a:cubicBezTo>
                <a:cubicBezTo>
                  <a:pt x="593775" y="1335257"/>
                  <a:pt x="602148" y="1331203"/>
                  <a:pt x="609600" y="1325880"/>
                </a:cubicBezTo>
                <a:cubicBezTo>
                  <a:pt x="619934" y="1318498"/>
                  <a:pt x="629310" y="1309751"/>
                  <a:pt x="640080" y="1303020"/>
                </a:cubicBezTo>
                <a:cubicBezTo>
                  <a:pt x="649713" y="1297000"/>
                  <a:pt x="660820" y="1293624"/>
                  <a:pt x="670560" y="1287780"/>
                </a:cubicBezTo>
                <a:cubicBezTo>
                  <a:pt x="735362" y="1248899"/>
                  <a:pt x="692582" y="1263224"/>
                  <a:pt x="746760" y="1249680"/>
                </a:cubicBezTo>
                <a:cubicBezTo>
                  <a:pt x="754380" y="1244600"/>
                  <a:pt x="760932" y="1237336"/>
                  <a:pt x="769620" y="1234440"/>
                </a:cubicBezTo>
                <a:cubicBezTo>
                  <a:pt x="803900" y="1223013"/>
                  <a:pt x="829053" y="1232918"/>
                  <a:pt x="861060" y="1211580"/>
                </a:cubicBezTo>
                <a:lnTo>
                  <a:pt x="906780" y="1181100"/>
                </a:lnTo>
                <a:cubicBezTo>
                  <a:pt x="934720" y="1139190"/>
                  <a:pt x="906780" y="1174750"/>
                  <a:pt x="944880" y="1143000"/>
                </a:cubicBezTo>
                <a:cubicBezTo>
                  <a:pt x="1003552" y="1094107"/>
                  <a:pt x="933843" y="1142738"/>
                  <a:pt x="990600" y="1104900"/>
                </a:cubicBezTo>
                <a:cubicBezTo>
                  <a:pt x="995680" y="1097280"/>
                  <a:pt x="999977" y="1089075"/>
                  <a:pt x="1005840" y="1082040"/>
                </a:cubicBezTo>
                <a:cubicBezTo>
                  <a:pt x="1017877" y="1067595"/>
                  <a:pt x="1034434" y="1052503"/>
                  <a:pt x="1051560" y="1043940"/>
                </a:cubicBezTo>
                <a:cubicBezTo>
                  <a:pt x="1058744" y="1040348"/>
                  <a:pt x="1067236" y="1039912"/>
                  <a:pt x="1074420" y="1036320"/>
                </a:cubicBezTo>
                <a:cubicBezTo>
                  <a:pt x="1082611" y="1032224"/>
                  <a:pt x="1088705" y="1024296"/>
                  <a:pt x="1097280" y="1021080"/>
                </a:cubicBezTo>
                <a:cubicBezTo>
                  <a:pt x="1109407" y="1016532"/>
                  <a:pt x="1122885" y="1016868"/>
                  <a:pt x="1135380" y="1013460"/>
                </a:cubicBezTo>
                <a:cubicBezTo>
                  <a:pt x="1150878" y="1009233"/>
                  <a:pt x="1165860" y="1003300"/>
                  <a:pt x="1181100" y="998220"/>
                </a:cubicBezTo>
                <a:lnTo>
                  <a:pt x="1249680" y="975360"/>
                </a:lnTo>
                <a:lnTo>
                  <a:pt x="1272540" y="967740"/>
                </a:lnTo>
                <a:cubicBezTo>
                  <a:pt x="1280160" y="965200"/>
                  <a:pt x="1288216" y="963712"/>
                  <a:pt x="1295400" y="960120"/>
                </a:cubicBezTo>
                <a:cubicBezTo>
                  <a:pt x="1305560" y="955040"/>
                  <a:pt x="1315244" y="948868"/>
                  <a:pt x="1325880" y="944880"/>
                </a:cubicBezTo>
                <a:cubicBezTo>
                  <a:pt x="1345412" y="937556"/>
                  <a:pt x="1360798" y="938851"/>
                  <a:pt x="1379220" y="929640"/>
                </a:cubicBezTo>
                <a:cubicBezTo>
                  <a:pt x="1387411" y="925544"/>
                  <a:pt x="1393711" y="918119"/>
                  <a:pt x="1402080" y="914400"/>
                </a:cubicBezTo>
                <a:cubicBezTo>
                  <a:pt x="1416760" y="907876"/>
                  <a:pt x="1432560" y="904240"/>
                  <a:pt x="1447800" y="899160"/>
                </a:cubicBezTo>
                <a:cubicBezTo>
                  <a:pt x="1455420" y="896620"/>
                  <a:pt x="1463476" y="895132"/>
                  <a:pt x="1470660" y="891540"/>
                </a:cubicBezTo>
                <a:lnTo>
                  <a:pt x="1501140" y="876300"/>
                </a:lnTo>
                <a:cubicBezTo>
                  <a:pt x="1544320" y="878840"/>
                  <a:pt x="1587733" y="878766"/>
                  <a:pt x="1630680" y="883920"/>
                </a:cubicBezTo>
                <a:cubicBezTo>
                  <a:pt x="1702108" y="892491"/>
                  <a:pt x="1670743" y="895841"/>
                  <a:pt x="1714500" y="906780"/>
                </a:cubicBezTo>
                <a:cubicBezTo>
                  <a:pt x="1777353" y="922493"/>
                  <a:pt x="1728323" y="906375"/>
                  <a:pt x="1783080" y="922020"/>
                </a:cubicBezTo>
                <a:cubicBezTo>
                  <a:pt x="1790803" y="924227"/>
                  <a:pt x="1798099" y="927898"/>
                  <a:pt x="1805940" y="929640"/>
                </a:cubicBezTo>
                <a:cubicBezTo>
                  <a:pt x="1821022" y="932992"/>
                  <a:pt x="1836671" y="933513"/>
                  <a:pt x="1851660" y="937260"/>
                </a:cubicBezTo>
                <a:cubicBezTo>
                  <a:pt x="1867245" y="941156"/>
                  <a:pt x="1884014" y="943589"/>
                  <a:pt x="1897380" y="952500"/>
                </a:cubicBezTo>
                <a:cubicBezTo>
                  <a:pt x="1926923" y="972195"/>
                  <a:pt x="1911552" y="964844"/>
                  <a:pt x="1943100" y="975360"/>
                </a:cubicBezTo>
                <a:cubicBezTo>
                  <a:pt x="1958340" y="990600"/>
                  <a:pt x="1976865" y="1003147"/>
                  <a:pt x="1988820" y="1021080"/>
                </a:cubicBezTo>
                <a:cubicBezTo>
                  <a:pt x="2009140" y="1051560"/>
                  <a:pt x="1996440" y="1038860"/>
                  <a:pt x="2026920" y="1059180"/>
                </a:cubicBezTo>
                <a:lnTo>
                  <a:pt x="2057400" y="1104900"/>
                </a:lnTo>
                <a:cubicBezTo>
                  <a:pt x="2062480" y="1112520"/>
                  <a:pt x="2065020" y="1122680"/>
                  <a:pt x="2072640" y="1127760"/>
                </a:cubicBezTo>
                <a:lnTo>
                  <a:pt x="2095500" y="1143000"/>
                </a:lnTo>
                <a:cubicBezTo>
                  <a:pt x="2108197" y="1181091"/>
                  <a:pt x="2096623" y="1154402"/>
                  <a:pt x="2125980" y="1196340"/>
                </a:cubicBezTo>
                <a:cubicBezTo>
                  <a:pt x="2168514" y="1257103"/>
                  <a:pt x="2139934" y="1225534"/>
                  <a:pt x="2179320" y="1264920"/>
                </a:cubicBezTo>
                <a:cubicBezTo>
                  <a:pt x="2181860" y="1272540"/>
                  <a:pt x="2182485" y="1281097"/>
                  <a:pt x="2186940" y="1287780"/>
                </a:cubicBezTo>
                <a:cubicBezTo>
                  <a:pt x="2210814" y="1323591"/>
                  <a:pt x="2203054" y="1301812"/>
                  <a:pt x="2232660" y="1318260"/>
                </a:cubicBezTo>
                <a:cubicBezTo>
                  <a:pt x="2248671" y="1327155"/>
                  <a:pt x="2265428" y="1335788"/>
                  <a:pt x="2278380" y="1348740"/>
                </a:cubicBezTo>
                <a:cubicBezTo>
                  <a:pt x="2314192" y="1384552"/>
                  <a:pt x="2292274" y="1365622"/>
                  <a:pt x="2346960" y="1402080"/>
                </a:cubicBezTo>
                <a:cubicBezTo>
                  <a:pt x="2374324" y="1420323"/>
                  <a:pt x="2376677" y="1424787"/>
                  <a:pt x="2415540" y="1432560"/>
                </a:cubicBezTo>
                <a:cubicBezTo>
                  <a:pt x="2441729" y="1437798"/>
                  <a:pt x="2459011" y="1440626"/>
                  <a:pt x="2484120" y="1447800"/>
                </a:cubicBezTo>
                <a:cubicBezTo>
                  <a:pt x="2491843" y="1450007"/>
                  <a:pt x="2499796" y="1451828"/>
                  <a:pt x="2506980" y="1455420"/>
                </a:cubicBezTo>
                <a:cubicBezTo>
                  <a:pt x="2515171" y="1459516"/>
                  <a:pt x="2521649" y="1466564"/>
                  <a:pt x="2529840" y="1470660"/>
                </a:cubicBezTo>
                <a:cubicBezTo>
                  <a:pt x="2537024" y="1474252"/>
                  <a:pt x="2545516" y="1474688"/>
                  <a:pt x="2552700" y="1478280"/>
                </a:cubicBezTo>
                <a:cubicBezTo>
                  <a:pt x="2560891" y="1482376"/>
                  <a:pt x="2567191" y="1489801"/>
                  <a:pt x="2575560" y="1493520"/>
                </a:cubicBezTo>
                <a:cubicBezTo>
                  <a:pt x="2590240" y="1500044"/>
                  <a:pt x="2606040" y="1503680"/>
                  <a:pt x="2621280" y="1508760"/>
                </a:cubicBezTo>
                <a:cubicBezTo>
                  <a:pt x="2654075" y="1519692"/>
                  <a:pt x="2636348" y="1514432"/>
                  <a:pt x="2674620" y="1524000"/>
                </a:cubicBezTo>
                <a:cubicBezTo>
                  <a:pt x="2682240" y="1529080"/>
                  <a:pt x="2689289" y="1535144"/>
                  <a:pt x="2697480" y="1539240"/>
                </a:cubicBezTo>
                <a:cubicBezTo>
                  <a:pt x="2721385" y="1551193"/>
                  <a:pt x="2759236" y="1551328"/>
                  <a:pt x="2781300" y="1554480"/>
                </a:cubicBezTo>
                <a:cubicBezTo>
                  <a:pt x="2796595" y="1556665"/>
                  <a:pt x="2811870" y="1559070"/>
                  <a:pt x="2827020" y="1562100"/>
                </a:cubicBezTo>
                <a:cubicBezTo>
                  <a:pt x="2837289" y="1564154"/>
                  <a:pt x="2847469" y="1566711"/>
                  <a:pt x="2857500" y="1569720"/>
                </a:cubicBezTo>
                <a:cubicBezTo>
                  <a:pt x="2872887" y="1574336"/>
                  <a:pt x="2887468" y="1581810"/>
                  <a:pt x="2903220" y="1584960"/>
                </a:cubicBezTo>
                <a:cubicBezTo>
                  <a:pt x="2915920" y="1587500"/>
                  <a:pt x="2928825" y="1589172"/>
                  <a:pt x="2941320" y="1592580"/>
                </a:cubicBezTo>
                <a:cubicBezTo>
                  <a:pt x="2956818" y="1596807"/>
                  <a:pt x="2971055" y="1606222"/>
                  <a:pt x="2987040" y="1607820"/>
                </a:cubicBezTo>
                <a:cubicBezTo>
                  <a:pt x="3025994" y="1611715"/>
                  <a:pt x="3084137" y="1616896"/>
                  <a:pt x="3124200" y="1623060"/>
                </a:cubicBezTo>
                <a:cubicBezTo>
                  <a:pt x="3137001" y="1625029"/>
                  <a:pt x="3149600" y="1628140"/>
                  <a:pt x="3162300" y="1630680"/>
                </a:cubicBezTo>
                <a:cubicBezTo>
                  <a:pt x="3227814" y="1674356"/>
                  <a:pt x="3144924" y="1621992"/>
                  <a:pt x="3208020" y="1653540"/>
                </a:cubicBezTo>
                <a:cubicBezTo>
                  <a:pt x="3216211" y="1657636"/>
                  <a:pt x="3222689" y="1664684"/>
                  <a:pt x="3230880" y="1668780"/>
                </a:cubicBezTo>
                <a:cubicBezTo>
                  <a:pt x="3238064" y="1672372"/>
                  <a:pt x="3246719" y="1672499"/>
                  <a:pt x="3253740" y="1676400"/>
                </a:cubicBezTo>
                <a:cubicBezTo>
                  <a:pt x="3269751" y="1685295"/>
                  <a:pt x="3299460" y="1706880"/>
                  <a:pt x="3299460" y="1706880"/>
                </a:cubicBezTo>
                <a:cubicBezTo>
                  <a:pt x="3322320" y="1704340"/>
                  <a:pt x="3345307" y="1702757"/>
                  <a:pt x="3368040" y="1699260"/>
                </a:cubicBezTo>
                <a:cubicBezTo>
                  <a:pt x="3385809" y="1696526"/>
                  <a:pt x="3404310" y="1689710"/>
                  <a:pt x="3421380" y="1684020"/>
                </a:cubicBezTo>
                <a:cubicBezTo>
                  <a:pt x="3472113" y="1633287"/>
                  <a:pt x="3417475" y="1681109"/>
                  <a:pt x="3467100" y="1653540"/>
                </a:cubicBezTo>
                <a:cubicBezTo>
                  <a:pt x="3483111" y="1644645"/>
                  <a:pt x="3512820" y="1623060"/>
                  <a:pt x="3512820" y="1623060"/>
                </a:cubicBezTo>
                <a:cubicBezTo>
                  <a:pt x="3520525" y="1611502"/>
                  <a:pt x="3535680" y="1593114"/>
                  <a:pt x="3535680" y="1577340"/>
                </a:cubicBezTo>
                <a:cubicBezTo>
                  <a:pt x="3535680" y="1558950"/>
                  <a:pt x="3526453" y="1534419"/>
                  <a:pt x="3520440" y="1516380"/>
                </a:cubicBezTo>
                <a:cubicBezTo>
                  <a:pt x="3517900" y="1493520"/>
                  <a:pt x="3514211" y="1470759"/>
                  <a:pt x="3512820" y="1447800"/>
                </a:cubicBezTo>
                <a:cubicBezTo>
                  <a:pt x="3509129" y="1386899"/>
                  <a:pt x="3511271" y="1325630"/>
                  <a:pt x="3505200" y="1264920"/>
                </a:cubicBezTo>
                <a:cubicBezTo>
                  <a:pt x="3500285" y="1215773"/>
                  <a:pt x="3491334" y="1229567"/>
                  <a:pt x="3474720" y="1196340"/>
                </a:cubicBezTo>
                <a:cubicBezTo>
                  <a:pt x="3471128" y="1189156"/>
                  <a:pt x="3469640" y="1181100"/>
                  <a:pt x="3467100" y="1173480"/>
                </a:cubicBezTo>
                <a:cubicBezTo>
                  <a:pt x="3464560" y="1148080"/>
                  <a:pt x="3464184" y="1122369"/>
                  <a:pt x="3459480" y="1097280"/>
                </a:cubicBezTo>
                <a:cubicBezTo>
                  <a:pt x="3456520" y="1081491"/>
                  <a:pt x="3449320" y="1066800"/>
                  <a:pt x="3444240" y="1051560"/>
                </a:cubicBezTo>
                <a:lnTo>
                  <a:pt x="3436620" y="1028700"/>
                </a:lnTo>
                <a:cubicBezTo>
                  <a:pt x="3434080" y="1005840"/>
                  <a:pt x="3432781" y="982808"/>
                  <a:pt x="3429000" y="960120"/>
                </a:cubicBezTo>
                <a:cubicBezTo>
                  <a:pt x="3427680" y="952197"/>
                  <a:pt x="3423587" y="944983"/>
                  <a:pt x="3421380" y="937260"/>
                </a:cubicBezTo>
                <a:cubicBezTo>
                  <a:pt x="3418503" y="927190"/>
                  <a:pt x="3416769" y="916811"/>
                  <a:pt x="3413760" y="906780"/>
                </a:cubicBezTo>
                <a:cubicBezTo>
                  <a:pt x="3409144" y="891393"/>
                  <a:pt x="3407431" y="874426"/>
                  <a:pt x="3398520" y="861060"/>
                </a:cubicBezTo>
                <a:cubicBezTo>
                  <a:pt x="3393440" y="853440"/>
                  <a:pt x="3386999" y="846569"/>
                  <a:pt x="3383280" y="838200"/>
                </a:cubicBezTo>
                <a:cubicBezTo>
                  <a:pt x="3347008" y="756588"/>
                  <a:pt x="3387290" y="821355"/>
                  <a:pt x="3352800" y="769620"/>
                </a:cubicBezTo>
                <a:cubicBezTo>
                  <a:pt x="3350260" y="759460"/>
                  <a:pt x="3348189" y="749171"/>
                  <a:pt x="3345180" y="739140"/>
                </a:cubicBezTo>
                <a:cubicBezTo>
                  <a:pt x="3340564" y="723753"/>
                  <a:pt x="3329940" y="693420"/>
                  <a:pt x="3329940" y="693420"/>
                </a:cubicBezTo>
                <a:cubicBezTo>
                  <a:pt x="3324930" y="628294"/>
                  <a:pt x="3329273" y="612456"/>
                  <a:pt x="3314700" y="563880"/>
                </a:cubicBezTo>
                <a:cubicBezTo>
                  <a:pt x="3310084" y="548493"/>
                  <a:pt x="3304540" y="533400"/>
                  <a:pt x="3299460" y="518160"/>
                </a:cubicBezTo>
                <a:cubicBezTo>
                  <a:pt x="3296920" y="510540"/>
                  <a:pt x="3296295" y="501983"/>
                  <a:pt x="3291840" y="495300"/>
                </a:cubicBezTo>
                <a:cubicBezTo>
                  <a:pt x="3275834" y="471291"/>
                  <a:pt x="3276260" y="476275"/>
                  <a:pt x="3268980" y="449580"/>
                </a:cubicBezTo>
                <a:cubicBezTo>
                  <a:pt x="3263469" y="429373"/>
                  <a:pt x="3260364" y="408491"/>
                  <a:pt x="3253740" y="388620"/>
                </a:cubicBezTo>
                <a:cubicBezTo>
                  <a:pt x="3251200" y="381000"/>
                  <a:pt x="3250105" y="372734"/>
                  <a:pt x="3246120" y="365760"/>
                </a:cubicBezTo>
                <a:cubicBezTo>
                  <a:pt x="3220020" y="320086"/>
                  <a:pt x="3229503" y="349838"/>
                  <a:pt x="3200400" y="312420"/>
                </a:cubicBezTo>
                <a:cubicBezTo>
                  <a:pt x="3189155" y="297962"/>
                  <a:pt x="3180080" y="281940"/>
                  <a:pt x="3169920" y="266700"/>
                </a:cubicBezTo>
                <a:cubicBezTo>
                  <a:pt x="3164840" y="259080"/>
                  <a:pt x="3161156" y="250316"/>
                  <a:pt x="3154680" y="243840"/>
                </a:cubicBezTo>
                <a:cubicBezTo>
                  <a:pt x="3147060" y="236220"/>
                  <a:pt x="3138719" y="229259"/>
                  <a:pt x="3131820" y="220980"/>
                </a:cubicBezTo>
                <a:cubicBezTo>
                  <a:pt x="3125957" y="213945"/>
                  <a:pt x="3122443" y="205155"/>
                  <a:pt x="3116580" y="198120"/>
                </a:cubicBezTo>
                <a:cubicBezTo>
                  <a:pt x="3109681" y="189841"/>
                  <a:pt x="3100619" y="183539"/>
                  <a:pt x="3093720" y="175260"/>
                </a:cubicBezTo>
                <a:cubicBezTo>
                  <a:pt x="3074905" y="152682"/>
                  <a:pt x="3084595" y="149578"/>
                  <a:pt x="3055620" y="137160"/>
                </a:cubicBezTo>
                <a:cubicBezTo>
                  <a:pt x="3045994" y="133035"/>
                  <a:pt x="3035582" y="130343"/>
                  <a:pt x="3025140" y="129540"/>
                </a:cubicBezTo>
                <a:cubicBezTo>
                  <a:pt x="2969367" y="125250"/>
                  <a:pt x="2913380" y="124460"/>
                  <a:pt x="2857500" y="121920"/>
                </a:cubicBezTo>
                <a:cubicBezTo>
                  <a:pt x="2844800" y="119380"/>
                  <a:pt x="2831965" y="117441"/>
                  <a:pt x="2819400" y="114300"/>
                </a:cubicBezTo>
                <a:cubicBezTo>
                  <a:pt x="2811608" y="112352"/>
                  <a:pt x="2804366" y="108486"/>
                  <a:pt x="2796540" y="106680"/>
                </a:cubicBezTo>
                <a:cubicBezTo>
                  <a:pt x="2771300" y="100855"/>
                  <a:pt x="2745891" y="95698"/>
                  <a:pt x="2720340" y="91440"/>
                </a:cubicBezTo>
                <a:lnTo>
                  <a:pt x="2674620" y="83820"/>
                </a:lnTo>
                <a:cubicBezTo>
                  <a:pt x="2641072" y="78659"/>
                  <a:pt x="2615374" y="76629"/>
                  <a:pt x="2583180" y="68580"/>
                </a:cubicBezTo>
                <a:cubicBezTo>
                  <a:pt x="2538328" y="57367"/>
                  <a:pt x="2573645" y="55006"/>
                  <a:pt x="2499360" y="45720"/>
                </a:cubicBezTo>
                <a:lnTo>
                  <a:pt x="2438400" y="38100"/>
                </a:lnTo>
                <a:cubicBezTo>
                  <a:pt x="2410460" y="40640"/>
                  <a:pt x="2382353" y="41752"/>
                  <a:pt x="2354580" y="45720"/>
                </a:cubicBezTo>
                <a:cubicBezTo>
                  <a:pt x="2346629" y="46856"/>
                  <a:pt x="2337400" y="47660"/>
                  <a:pt x="2331720" y="53340"/>
                </a:cubicBezTo>
                <a:cubicBezTo>
                  <a:pt x="2321247" y="63813"/>
                  <a:pt x="2317746" y="79592"/>
                  <a:pt x="2308860" y="91440"/>
                </a:cubicBezTo>
                <a:cubicBezTo>
                  <a:pt x="2283581" y="125145"/>
                  <a:pt x="2288530" y="101621"/>
                  <a:pt x="2270760" y="137160"/>
                </a:cubicBezTo>
                <a:cubicBezTo>
                  <a:pt x="2258365" y="161950"/>
                  <a:pt x="2269738" y="161042"/>
                  <a:pt x="2247900" y="182880"/>
                </a:cubicBezTo>
                <a:cubicBezTo>
                  <a:pt x="2241424" y="189356"/>
                  <a:pt x="2232991" y="193576"/>
                  <a:pt x="2225040" y="198120"/>
                </a:cubicBezTo>
                <a:cubicBezTo>
                  <a:pt x="2193646" y="216059"/>
                  <a:pt x="2186309" y="216110"/>
                  <a:pt x="2148840" y="228600"/>
                </a:cubicBezTo>
                <a:lnTo>
                  <a:pt x="2125980" y="236220"/>
                </a:lnTo>
                <a:cubicBezTo>
                  <a:pt x="2042160" y="233680"/>
                  <a:pt x="1958378" y="228600"/>
                  <a:pt x="1874520" y="228600"/>
                </a:cubicBezTo>
                <a:cubicBezTo>
                  <a:pt x="1755113" y="228600"/>
                  <a:pt x="1635692" y="231448"/>
                  <a:pt x="1516380" y="236220"/>
                </a:cubicBezTo>
                <a:cubicBezTo>
                  <a:pt x="1508354" y="236541"/>
                  <a:pt x="1501361" y="242098"/>
                  <a:pt x="1493520" y="243840"/>
                </a:cubicBezTo>
                <a:cubicBezTo>
                  <a:pt x="1478438" y="247192"/>
                  <a:pt x="1462882" y="248108"/>
                  <a:pt x="1447800" y="251460"/>
                </a:cubicBezTo>
                <a:cubicBezTo>
                  <a:pt x="1439959" y="253202"/>
                  <a:pt x="1432663" y="256873"/>
                  <a:pt x="1424940" y="259080"/>
                </a:cubicBezTo>
                <a:cubicBezTo>
                  <a:pt x="1357963" y="278216"/>
                  <a:pt x="1426410" y="256050"/>
                  <a:pt x="1371600" y="274320"/>
                </a:cubicBezTo>
                <a:cubicBezTo>
                  <a:pt x="1277629" y="266489"/>
                  <a:pt x="1310746" y="266700"/>
                  <a:pt x="1272540" y="266700"/>
                </a:cubicBezTo>
                <a:lnTo>
                  <a:pt x="1272540" y="266700"/>
                </a:lnTo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7562850" y="3308350"/>
            <a:ext cx="3346450" cy="2165350"/>
          </a:xfrm>
          <a:custGeom>
            <a:avLst/>
            <a:gdLst>
              <a:gd name="connsiteX0" fmla="*/ 1625600 w 3346450"/>
              <a:gd name="connsiteY0" fmla="*/ 38100 h 2165350"/>
              <a:gd name="connsiteX1" fmla="*/ 1625600 w 3346450"/>
              <a:gd name="connsiteY1" fmla="*/ 38100 h 2165350"/>
              <a:gd name="connsiteX2" fmla="*/ 1530350 w 3346450"/>
              <a:gd name="connsiteY2" fmla="*/ 25400 h 2165350"/>
              <a:gd name="connsiteX3" fmla="*/ 1485900 w 3346450"/>
              <a:gd name="connsiteY3" fmla="*/ 19050 h 2165350"/>
              <a:gd name="connsiteX4" fmla="*/ 1428750 w 3346450"/>
              <a:gd name="connsiteY4" fmla="*/ 6350 h 2165350"/>
              <a:gd name="connsiteX5" fmla="*/ 1390650 w 3346450"/>
              <a:gd name="connsiteY5" fmla="*/ 0 h 2165350"/>
              <a:gd name="connsiteX6" fmla="*/ 1270000 w 3346450"/>
              <a:gd name="connsiteY6" fmla="*/ 6350 h 2165350"/>
              <a:gd name="connsiteX7" fmla="*/ 1250950 w 3346450"/>
              <a:gd name="connsiteY7" fmla="*/ 12700 h 2165350"/>
              <a:gd name="connsiteX8" fmla="*/ 1206500 w 3346450"/>
              <a:gd name="connsiteY8" fmla="*/ 38100 h 2165350"/>
              <a:gd name="connsiteX9" fmla="*/ 1187450 w 3346450"/>
              <a:gd name="connsiteY9" fmla="*/ 44450 h 2165350"/>
              <a:gd name="connsiteX10" fmla="*/ 1143000 w 3346450"/>
              <a:gd name="connsiteY10" fmla="*/ 76200 h 2165350"/>
              <a:gd name="connsiteX11" fmla="*/ 1085850 w 3346450"/>
              <a:gd name="connsiteY11" fmla="*/ 95250 h 2165350"/>
              <a:gd name="connsiteX12" fmla="*/ 1066800 w 3346450"/>
              <a:gd name="connsiteY12" fmla="*/ 101600 h 2165350"/>
              <a:gd name="connsiteX13" fmla="*/ 1009650 w 3346450"/>
              <a:gd name="connsiteY13" fmla="*/ 127000 h 2165350"/>
              <a:gd name="connsiteX14" fmla="*/ 990600 w 3346450"/>
              <a:gd name="connsiteY14" fmla="*/ 133350 h 2165350"/>
              <a:gd name="connsiteX15" fmla="*/ 971550 w 3346450"/>
              <a:gd name="connsiteY15" fmla="*/ 146050 h 2165350"/>
              <a:gd name="connsiteX16" fmla="*/ 933450 w 3346450"/>
              <a:gd name="connsiteY16" fmla="*/ 158750 h 2165350"/>
              <a:gd name="connsiteX17" fmla="*/ 914400 w 3346450"/>
              <a:gd name="connsiteY17" fmla="*/ 171450 h 2165350"/>
              <a:gd name="connsiteX18" fmla="*/ 857250 w 3346450"/>
              <a:gd name="connsiteY18" fmla="*/ 190500 h 2165350"/>
              <a:gd name="connsiteX19" fmla="*/ 838200 w 3346450"/>
              <a:gd name="connsiteY19" fmla="*/ 196850 h 2165350"/>
              <a:gd name="connsiteX20" fmla="*/ 781050 w 3346450"/>
              <a:gd name="connsiteY20" fmla="*/ 234950 h 2165350"/>
              <a:gd name="connsiteX21" fmla="*/ 762000 w 3346450"/>
              <a:gd name="connsiteY21" fmla="*/ 247650 h 2165350"/>
              <a:gd name="connsiteX22" fmla="*/ 742950 w 3346450"/>
              <a:gd name="connsiteY22" fmla="*/ 260350 h 2165350"/>
              <a:gd name="connsiteX23" fmla="*/ 723900 w 3346450"/>
              <a:gd name="connsiteY23" fmla="*/ 266700 h 2165350"/>
              <a:gd name="connsiteX24" fmla="*/ 698500 w 3346450"/>
              <a:gd name="connsiteY24" fmla="*/ 285750 h 2165350"/>
              <a:gd name="connsiteX25" fmla="*/ 660400 w 3346450"/>
              <a:gd name="connsiteY25" fmla="*/ 311150 h 2165350"/>
              <a:gd name="connsiteX26" fmla="*/ 647700 w 3346450"/>
              <a:gd name="connsiteY26" fmla="*/ 330200 h 2165350"/>
              <a:gd name="connsiteX27" fmla="*/ 628650 w 3346450"/>
              <a:gd name="connsiteY27" fmla="*/ 336550 h 2165350"/>
              <a:gd name="connsiteX28" fmla="*/ 609600 w 3346450"/>
              <a:gd name="connsiteY28" fmla="*/ 349250 h 2165350"/>
              <a:gd name="connsiteX29" fmla="*/ 590550 w 3346450"/>
              <a:gd name="connsiteY29" fmla="*/ 355600 h 2165350"/>
              <a:gd name="connsiteX30" fmla="*/ 552450 w 3346450"/>
              <a:gd name="connsiteY30" fmla="*/ 374650 h 2165350"/>
              <a:gd name="connsiteX31" fmla="*/ 508000 w 3346450"/>
              <a:gd name="connsiteY31" fmla="*/ 400050 h 2165350"/>
              <a:gd name="connsiteX32" fmla="*/ 482600 w 3346450"/>
              <a:gd name="connsiteY32" fmla="*/ 419100 h 2165350"/>
              <a:gd name="connsiteX33" fmla="*/ 463550 w 3346450"/>
              <a:gd name="connsiteY33" fmla="*/ 431800 h 2165350"/>
              <a:gd name="connsiteX34" fmla="*/ 444500 w 3346450"/>
              <a:gd name="connsiteY34" fmla="*/ 450850 h 2165350"/>
              <a:gd name="connsiteX35" fmla="*/ 425450 w 3346450"/>
              <a:gd name="connsiteY35" fmla="*/ 463550 h 2165350"/>
              <a:gd name="connsiteX36" fmla="*/ 368300 w 3346450"/>
              <a:gd name="connsiteY36" fmla="*/ 514350 h 2165350"/>
              <a:gd name="connsiteX37" fmla="*/ 349250 w 3346450"/>
              <a:gd name="connsiteY37" fmla="*/ 520700 h 2165350"/>
              <a:gd name="connsiteX38" fmla="*/ 292100 w 3346450"/>
              <a:gd name="connsiteY38" fmla="*/ 565150 h 2165350"/>
              <a:gd name="connsiteX39" fmla="*/ 273050 w 3346450"/>
              <a:gd name="connsiteY39" fmla="*/ 577850 h 2165350"/>
              <a:gd name="connsiteX40" fmla="*/ 254000 w 3346450"/>
              <a:gd name="connsiteY40" fmla="*/ 584200 h 2165350"/>
              <a:gd name="connsiteX41" fmla="*/ 234950 w 3346450"/>
              <a:gd name="connsiteY41" fmla="*/ 596900 h 2165350"/>
              <a:gd name="connsiteX42" fmla="*/ 190500 w 3346450"/>
              <a:gd name="connsiteY42" fmla="*/ 615950 h 2165350"/>
              <a:gd name="connsiteX43" fmla="*/ 171450 w 3346450"/>
              <a:gd name="connsiteY43" fmla="*/ 635000 h 2165350"/>
              <a:gd name="connsiteX44" fmla="*/ 152400 w 3346450"/>
              <a:gd name="connsiteY44" fmla="*/ 641350 h 2165350"/>
              <a:gd name="connsiteX45" fmla="*/ 133350 w 3346450"/>
              <a:gd name="connsiteY45" fmla="*/ 654050 h 2165350"/>
              <a:gd name="connsiteX46" fmla="*/ 114300 w 3346450"/>
              <a:gd name="connsiteY46" fmla="*/ 660400 h 2165350"/>
              <a:gd name="connsiteX47" fmla="*/ 57150 w 3346450"/>
              <a:gd name="connsiteY47" fmla="*/ 692150 h 2165350"/>
              <a:gd name="connsiteX48" fmla="*/ 25400 w 3346450"/>
              <a:gd name="connsiteY48" fmla="*/ 730250 h 2165350"/>
              <a:gd name="connsiteX49" fmla="*/ 12700 w 3346450"/>
              <a:gd name="connsiteY49" fmla="*/ 768350 h 2165350"/>
              <a:gd name="connsiteX50" fmla="*/ 0 w 3346450"/>
              <a:gd name="connsiteY50" fmla="*/ 812800 h 2165350"/>
              <a:gd name="connsiteX51" fmla="*/ 12700 w 3346450"/>
              <a:gd name="connsiteY51" fmla="*/ 927100 h 2165350"/>
              <a:gd name="connsiteX52" fmla="*/ 19050 w 3346450"/>
              <a:gd name="connsiteY52" fmla="*/ 946150 h 2165350"/>
              <a:gd name="connsiteX53" fmla="*/ 50800 w 3346450"/>
              <a:gd name="connsiteY53" fmla="*/ 984250 h 2165350"/>
              <a:gd name="connsiteX54" fmla="*/ 69850 w 3346450"/>
              <a:gd name="connsiteY54" fmla="*/ 1022350 h 2165350"/>
              <a:gd name="connsiteX55" fmla="*/ 88900 w 3346450"/>
              <a:gd name="connsiteY55" fmla="*/ 1085850 h 2165350"/>
              <a:gd name="connsiteX56" fmla="*/ 101600 w 3346450"/>
              <a:gd name="connsiteY56" fmla="*/ 1149350 h 2165350"/>
              <a:gd name="connsiteX57" fmla="*/ 114300 w 3346450"/>
              <a:gd name="connsiteY57" fmla="*/ 1168400 h 2165350"/>
              <a:gd name="connsiteX58" fmla="*/ 146050 w 3346450"/>
              <a:gd name="connsiteY58" fmla="*/ 1206500 h 2165350"/>
              <a:gd name="connsiteX59" fmla="*/ 152400 w 3346450"/>
              <a:gd name="connsiteY59" fmla="*/ 1225550 h 2165350"/>
              <a:gd name="connsiteX60" fmla="*/ 165100 w 3346450"/>
              <a:gd name="connsiteY60" fmla="*/ 1244600 h 2165350"/>
              <a:gd name="connsiteX61" fmla="*/ 171450 w 3346450"/>
              <a:gd name="connsiteY61" fmla="*/ 1263650 h 2165350"/>
              <a:gd name="connsiteX62" fmla="*/ 184150 w 3346450"/>
              <a:gd name="connsiteY62" fmla="*/ 1282700 h 2165350"/>
              <a:gd name="connsiteX63" fmla="*/ 190500 w 3346450"/>
              <a:gd name="connsiteY63" fmla="*/ 1301750 h 2165350"/>
              <a:gd name="connsiteX64" fmla="*/ 203200 w 3346450"/>
              <a:gd name="connsiteY64" fmla="*/ 1320800 h 2165350"/>
              <a:gd name="connsiteX65" fmla="*/ 209550 w 3346450"/>
              <a:gd name="connsiteY65" fmla="*/ 1339850 h 2165350"/>
              <a:gd name="connsiteX66" fmla="*/ 247650 w 3346450"/>
              <a:gd name="connsiteY66" fmla="*/ 1377950 h 2165350"/>
              <a:gd name="connsiteX67" fmla="*/ 266700 w 3346450"/>
              <a:gd name="connsiteY67" fmla="*/ 1416050 h 2165350"/>
              <a:gd name="connsiteX68" fmla="*/ 273050 w 3346450"/>
              <a:gd name="connsiteY68" fmla="*/ 1435100 h 2165350"/>
              <a:gd name="connsiteX69" fmla="*/ 304800 w 3346450"/>
              <a:gd name="connsiteY69" fmla="*/ 1473200 h 2165350"/>
              <a:gd name="connsiteX70" fmla="*/ 323850 w 3346450"/>
              <a:gd name="connsiteY70" fmla="*/ 1511300 h 2165350"/>
              <a:gd name="connsiteX71" fmla="*/ 330200 w 3346450"/>
              <a:gd name="connsiteY71" fmla="*/ 1530350 h 2165350"/>
              <a:gd name="connsiteX72" fmla="*/ 349250 w 3346450"/>
              <a:gd name="connsiteY72" fmla="*/ 1543050 h 2165350"/>
              <a:gd name="connsiteX73" fmla="*/ 387350 w 3346450"/>
              <a:gd name="connsiteY73" fmla="*/ 1581150 h 2165350"/>
              <a:gd name="connsiteX74" fmla="*/ 425450 w 3346450"/>
              <a:gd name="connsiteY74" fmla="*/ 1619250 h 2165350"/>
              <a:gd name="connsiteX75" fmla="*/ 444500 w 3346450"/>
              <a:gd name="connsiteY75" fmla="*/ 1638300 h 2165350"/>
              <a:gd name="connsiteX76" fmla="*/ 482600 w 3346450"/>
              <a:gd name="connsiteY76" fmla="*/ 1663700 h 2165350"/>
              <a:gd name="connsiteX77" fmla="*/ 539750 w 3346450"/>
              <a:gd name="connsiteY77" fmla="*/ 1720850 h 2165350"/>
              <a:gd name="connsiteX78" fmla="*/ 558800 w 3346450"/>
              <a:gd name="connsiteY78" fmla="*/ 1739900 h 2165350"/>
              <a:gd name="connsiteX79" fmla="*/ 615950 w 3346450"/>
              <a:gd name="connsiteY79" fmla="*/ 1784350 h 2165350"/>
              <a:gd name="connsiteX80" fmla="*/ 628650 w 3346450"/>
              <a:gd name="connsiteY80" fmla="*/ 1803400 h 2165350"/>
              <a:gd name="connsiteX81" fmla="*/ 666750 w 3346450"/>
              <a:gd name="connsiteY81" fmla="*/ 1841500 h 2165350"/>
              <a:gd name="connsiteX82" fmla="*/ 679450 w 3346450"/>
              <a:gd name="connsiteY82" fmla="*/ 1860550 h 2165350"/>
              <a:gd name="connsiteX83" fmla="*/ 698500 w 3346450"/>
              <a:gd name="connsiteY83" fmla="*/ 1873250 h 2165350"/>
              <a:gd name="connsiteX84" fmla="*/ 755650 w 3346450"/>
              <a:gd name="connsiteY84" fmla="*/ 1917700 h 2165350"/>
              <a:gd name="connsiteX85" fmla="*/ 774700 w 3346450"/>
              <a:gd name="connsiteY85" fmla="*/ 1930400 h 2165350"/>
              <a:gd name="connsiteX86" fmla="*/ 793750 w 3346450"/>
              <a:gd name="connsiteY86" fmla="*/ 1943100 h 2165350"/>
              <a:gd name="connsiteX87" fmla="*/ 812800 w 3346450"/>
              <a:gd name="connsiteY87" fmla="*/ 1949450 h 2165350"/>
              <a:gd name="connsiteX88" fmla="*/ 869950 w 3346450"/>
              <a:gd name="connsiteY88" fmla="*/ 1981200 h 2165350"/>
              <a:gd name="connsiteX89" fmla="*/ 889000 w 3346450"/>
              <a:gd name="connsiteY89" fmla="*/ 2000250 h 2165350"/>
              <a:gd name="connsiteX90" fmla="*/ 927100 w 3346450"/>
              <a:gd name="connsiteY90" fmla="*/ 2025650 h 2165350"/>
              <a:gd name="connsiteX91" fmla="*/ 965200 w 3346450"/>
              <a:gd name="connsiteY91" fmla="*/ 2057400 h 2165350"/>
              <a:gd name="connsiteX92" fmla="*/ 984250 w 3346450"/>
              <a:gd name="connsiteY92" fmla="*/ 2063750 h 2165350"/>
              <a:gd name="connsiteX93" fmla="*/ 1022350 w 3346450"/>
              <a:gd name="connsiteY93" fmla="*/ 2082800 h 2165350"/>
              <a:gd name="connsiteX94" fmla="*/ 1123950 w 3346450"/>
              <a:gd name="connsiteY94" fmla="*/ 2095500 h 2165350"/>
              <a:gd name="connsiteX95" fmla="*/ 1231900 w 3346450"/>
              <a:gd name="connsiteY95" fmla="*/ 2089150 h 2165350"/>
              <a:gd name="connsiteX96" fmla="*/ 1270000 w 3346450"/>
              <a:gd name="connsiteY96" fmla="*/ 2076450 h 2165350"/>
              <a:gd name="connsiteX97" fmla="*/ 1536700 w 3346450"/>
              <a:gd name="connsiteY97" fmla="*/ 2076450 h 2165350"/>
              <a:gd name="connsiteX98" fmla="*/ 1555750 w 3346450"/>
              <a:gd name="connsiteY98" fmla="*/ 2063750 h 2165350"/>
              <a:gd name="connsiteX99" fmla="*/ 1631950 w 3346450"/>
              <a:gd name="connsiteY99" fmla="*/ 2057400 h 2165350"/>
              <a:gd name="connsiteX100" fmla="*/ 1651000 w 3346450"/>
              <a:gd name="connsiteY100" fmla="*/ 2051050 h 2165350"/>
              <a:gd name="connsiteX101" fmla="*/ 1720850 w 3346450"/>
              <a:gd name="connsiteY101" fmla="*/ 2063750 h 2165350"/>
              <a:gd name="connsiteX102" fmla="*/ 1746250 w 3346450"/>
              <a:gd name="connsiteY102" fmla="*/ 2076450 h 2165350"/>
              <a:gd name="connsiteX103" fmla="*/ 1758950 w 3346450"/>
              <a:gd name="connsiteY103" fmla="*/ 2095500 h 2165350"/>
              <a:gd name="connsiteX104" fmla="*/ 1784350 w 3346450"/>
              <a:gd name="connsiteY104" fmla="*/ 2101850 h 2165350"/>
              <a:gd name="connsiteX105" fmla="*/ 1822450 w 3346450"/>
              <a:gd name="connsiteY105" fmla="*/ 2114550 h 2165350"/>
              <a:gd name="connsiteX106" fmla="*/ 1860550 w 3346450"/>
              <a:gd name="connsiteY106" fmla="*/ 2133600 h 2165350"/>
              <a:gd name="connsiteX107" fmla="*/ 1879600 w 3346450"/>
              <a:gd name="connsiteY107" fmla="*/ 2146300 h 2165350"/>
              <a:gd name="connsiteX108" fmla="*/ 1917700 w 3346450"/>
              <a:gd name="connsiteY108" fmla="*/ 2152650 h 2165350"/>
              <a:gd name="connsiteX109" fmla="*/ 1955800 w 3346450"/>
              <a:gd name="connsiteY109" fmla="*/ 2165350 h 2165350"/>
              <a:gd name="connsiteX110" fmla="*/ 2082800 w 3346450"/>
              <a:gd name="connsiteY110" fmla="*/ 2159000 h 2165350"/>
              <a:gd name="connsiteX111" fmla="*/ 2108200 w 3346450"/>
              <a:gd name="connsiteY111" fmla="*/ 2139950 h 2165350"/>
              <a:gd name="connsiteX112" fmla="*/ 2127250 w 3346450"/>
              <a:gd name="connsiteY112" fmla="*/ 2133600 h 2165350"/>
              <a:gd name="connsiteX113" fmla="*/ 2171700 w 3346450"/>
              <a:gd name="connsiteY113" fmla="*/ 2114550 h 2165350"/>
              <a:gd name="connsiteX114" fmla="*/ 2190750 w 3346450"/>
              <a:gd name="connsiteY114" fmla="*/ 2101850 h 2165350"/>
              <a:gd name="connsiteX115" fmla="*/ 2235200 w 3346450"/>
              <a:gd name="connsiteY115" fmla="*/ 2089150 h 2165350"/>
              <a:gd name="connsiteX116" fmla="*/ 2273300 w 3346450"/>
              <a:gd name="connsiteY116" fmla="*/ 2076450 h 2165350"/>
              <a:gd name="connsiteX117" fmla="*/ 2292350 w 3346450"/>
              <a:gd name="connsiteY117" fmla="*/ 2070100 h 2165350"/>
              <a:gd name="connsiteX118" fmla="*/ 2330450 w 3346450"/>
              <a:gd name="connsiteY118" fmla="*/ 2051050 h 2165350"/>
              <a:gd name="connsiteX119" fmla="*/ 2349500 w 3346450"/>
              <a:gd name="connsiteY119" fmla="*/ 2038350 h 2165350"/>
              <a:gd name="connsiteX120" fmla="*/ 2368550 w 3346450"/>
              <a:gd name="connsiteY120" fmla="*/ 2032000 h 2165350"/>
              <a:gd name="connsiteX121" fmla="*/ 2387600 w 3346450"/>
              <a:gd name="connsiteY121" fmla="*/ 2019300 h 2165350"/>
              <a:gd name="connsiteX122" fmla="*/ 2406650 w 3346450"/>
              <a:gd name="connsiteY122" fmla="*/ 2012950 h 2165350"/>
              <a:gd name="connsiteX123" fmla="*/ 2425700 w 3346450"/>
              <a:gd name="connsiteY123" fmla="*/ 2000250 h 2165350"/>
              <a:gd name="connsiteX124" fmla="*/ 2476500 w 3346450"/>
              <a:gd name="connsiteY124" fmla="*/ 1968500 h 2165350"/>
              <a:gd name="connsiteX125" fmla="*/ 2514600 w 3346450"/>
              <a:gd name="connsiteY125" fmla="*/ 1943100 h 2165350"/>
              <a:gd name="connsiteX126" fmla="*/ 2533650 w 3346450"/>
              <a:gd name="connsiteY126" fmla="*/ 1930400 h 2165350"/>
              <a:gd name="connsiteX127" fmla="*/ 2590800 w 3346450"/>
              <a:gd name="connsiteY127" fmla="*/ 1879600 h 2165350"/>
              <a:gd name="connsiteX128" fmla="*/ 2622550 w 3346450"/>
              <a:gd name="connsiteY128" fmla="*/ 1841500 h 2165350"/>
              <a:gd name="connsiteX129" fmla="*/ 2635250 w 3346450"/>
              <a:gd name="connsiteY129" fmla="*/ 1822450 h 2165350"/>
              <a:gd name="connsiteX130" fmla="*/ 2654300 w 3346450"/>
              <a:gd name="connsiteY130" fmla="*/ 1803400 h 2165350"/>
              <a:gd name="connsiteX131" fmla="*/ 2673350 w 3346450"/>
              <a:gd name="connsiteY131" fmla="*/ 1778000 h 2165350"/>
              <a:gd name="connsiteX132" fmla="*/ 2692400 w 3346450"/>
              <a:gd name="connsiteY132" fmla="*/ 1758950 h 2165350"/>
              <a:gd name="connsiteX133" fmla="*/ 2724150 w 3346450"/>
              <a:gd name="connsiteY133" fmla="*/ 1720850 h 2165350"/>
              <a:gd name="connsiteX134" fmla="*/ 2768600 w 3346450"/>
              <a:gd name="connsiteY134" fmla="*/ 1695450 h 2165350"/>
              <a:gd name="connsiteX135" fmla="*/ 2787650 w 3346450"/>
              <a:gd name="connsiteY135" fmla="*/ 1682750 h 2165350"/>
              <a:gd name="connsiteX136" fmla="*/ 2813050 w 3346450"/>
              <a:gd name="connsiteY136" fmla="*/ 1663700 h 2165350"/>
              <a:gd name="connsiteX137" fmla="*/ 2832100 w 3346450"/>
              <a:gd name="connsiteY137" fmla="*/ 1657350 h 2165350"/>
              <a:gd name="connsiteX138" fmla="*/ 2857500 w 3346450"/>
              <a:gd name="connsiteY138" fmla="*/ 1638300 h 2165350"/>
              <a:gd name="connsiteX139" fmla="*/ 2882900 w 3346450"/>
              <a:gd name="connsiteY139" fmla="*/ 1625600 h 2165350"/>
              <a:gd name="connsiteX140" fmla="*/ 2901950 w 3346450"/>
              <a:gd name="connsiteY140" fmla="*/ 1606550 h 2165350"/>
              <a:gd name="connsiteX141" fmla="*/ 2940050 w 3346450"/>
              <a:gd name="connsiteY141" fmla="*/ 1581150 h 2165350"/>
              <a:gd name="connsiteX142" fmla="*/ 2965450 w 3346450"/>
              <a:gd name="connsiteY142" fmla="*/ 1543050 h 2165350"/>
              <a:gd name="connsiteX143" fmla="*/ 2978150 w 3346450"/>
              <a:gd name="connsiteY143" fmla="*/ 1524000 h 2165350"/>
              <a:gd name="connsiteX144" fmla="*/ 3016250 w 3346450"/>
              <a:gd name="connsiteY144" fmla="*/ 1485900 h 2165350"/>
              <a:gd name="connsiteX145" fmla="*/ 3060700 w 3346450"/>
              <a:gd name="connsiteY145" fmla="*/ 1428750 h 2165350"/>
              <a:gd name="connsiteX146" fmla="*/ 3086100 w 3346450"/>
              <a:gd name="connsiteY146" fmla="*/ 1390650 h 2165350"/>
              <a:gd name="connsiteX147" fmla="*/ 3098800 w 3346450"/>
              <a:gd name="connsiteY147" fmla="*/ 1371600 h 2165350"/>
              <a:gd name="connsiteX148" fmla="*/ 3130550 w 3346450"/>
              <a:gd name="connsiteY148" fmla="*/ 1333500 h 2165350"/>
              <a:gd name="connsiteX149" fmla="*/ 3143250 w 3346450"/>
              <a:gd name="connsiteY149" fmla="*/ 1295400 h 2165350"/>
              <a:gd name="connsiteX150" fmla="*/ 3155950 w 3346450"/>
              <a:gd name="connsiteY150" fmla="*/ 1257300 h 2165350"/>
              <a:gd name="connsiteX151" fmla="*/ 3162300 w 3346450"/>
              <a:gd name="connsiteY151" fmla="*/ 1238250 h 2165350"/>
              <a:gd name="connsiteX152" fmla="*/ 3187700 w 3346450"/>
              <a:gd name="connsiteY152" fmla="*/ 1200150 h 2165350"/>
              <a:gd name="connsiteX153" fmla="*/ 3200400 w 3346450"/>
              <a:gd name="connsiteY153" fmla="*/ 1162050 h 2165350"/>
              <a:gd name="connsiteX154" fmla="*/ 3213100 w 3346450"/>
              <a:gd name="connsiteY154" fmla="*/ 1143000 h 2165350"/>
              <a:gd name="connsiteX155" fmla="*/ 3225800 w 3346450"/>
              <a:gd name="connsiteY155" fmla="*/ 1104900 h 2165350"/>
              <a:gd name="connsiteX156" fmla="*/ 3238500 w 3346450"/>
              <a:gd name="connsiteY156" fmla="*/ 1085850 h 2165350"/>
              <a:gd name="connsiteX157" fmla="*/ 3251200 w 3346450"/>
              <a:gd name="connsiteY157" fmla="*/ 1047750 h 2165350"/>
              <a:gd name="connsiteX158" fmla="*/ 3270250 w 3346450"/>
              <a:gd name="connsiteY158" fmla="*/ 1009650 h 2165350"/>
              <a:gd name="connsiteX159" fmla="*/ 3282950 w 3346450"/>
              <a:gd name="connsiteY159" fmla="*/ 990600 h 2165350"/>
              <a:gd name="connsiteX160" fmla="*/ 3295650 w 3346450"/>
              <a:gd name="connsiteY160" fmla="*/ 952500 h 2165350"/>
              <a:gd name="connsiteX161" fmla="*/ 3302000 w 3346450"/>
              <a:gd name="connsiteY161" fmla="*/ 933450 h 2165350"/>
              <a:gd name="connsiteX162" fmla="*/ 3314700 w 3346450"/>
              <a:gd name="connsiteY162" fmla="*/ 908050 h 2165350"/>
              <a:gd name="connsiteX163" fmla="*/ 3321050 w 3346450"/>
              <a:gd name="connsiteY163" fmla="*/ 889000 h 2165350"/>
              <a:gd name="connsiteX164" fmla="*/ 3333750 w 3346450"/>
              <a:gd name="connsiteY164" fmla="*/ 869950 h 2165350"/>
              <a:gd name="connsiteX165" fmla="*/ 3340100 w 3346450"/>
              <a:gd name="connsiteY165" fmla="*/ 844550 h 2165350"/>
              <a:gd name="connsiteX166" fmla="*/ 3346450 w 3346450"/>
              <a:gd name="connsiteY166" fmla="*/ 825500 h 2165350"/>
              <a:gd name="connsiteX167" fmla="*/ 3340100 w 3346450"/>
              <a:gd name="connsiteY167" fmla="*/ 723900 h 2165350"/>
              <a:gd name="connsiteX168" fmla="*/ 3238500 w 3346450"/>
              <a:gd name="connsiteY168" fmla="*/ 730250 h 2165350"/>
              <a:gd name="connsiteX169" fmla="*/ 3200400 w 3346450"/>
              <a:gd name="connsiteY169" fmla="*/ 736600 h 2165350"/>
              <a:gd name="connsiteX170" fmla="*/ 3028950 w 3346450"/>
              <a:gd name="connsiteY170" fmla="*/ 730250 h 2165350"/>
              <a:gd name="connsiteX171" fmla="*/ 2971800 w 3346450"/>
              <a:gd name="connsiteY171" fmla="*/ 717550 h 2165350"/>
              <a:gd name="connsiteX172" fmla="*/ 2933700 w 3346450"/>
              <a:gd name="connsiteY172" fmla="*/ 704850 h 2165350"/>
              <a:gd name="connsiteX173" fmla="*/ 2914650 w 3346450"/>
              <a:gd name="connsiteY173" fmla="*/ 698500 h 2165350"/>
              <a:gd name="connsiteX174" fmla="*/ 2889250 w 3346450"/>
              <a:gd name="connsiteY174" fmla="*/ 692150 h 2165350"/>
              <a:gd name="connsiteX175" fmla="*/ 2813050 w 3346450"/>
              <a:gd name="connsiteY175" fmla="*/ 685800 h 2165350"/>
              <a:gd name="connsiteX176" fmla="*/ 2755900 w 3346450"/>
              <a:gd name="connsiteY176" fmla="*/ 673100 h 2165350"/>
              <a:gd name="connsiteX177" fmla="*/ 2717800 w 3346450"/>
              <a:gd name="connsiteY177" fmla="*/ 666750 h 2165350"/>
              <a:gd name="connsiteX178" fmla="*/ 2679700 w 3346450"/>
              <a:gd name="connsiteY178" fmla="*/ 647700 h 2165350"/>
              <a:gd name="connsiteX179" fmla="*/ 2647950 w 3346450"/>
              <a:gd name="connsiteY179" fmla="*/ 641350 h 2165350"/>
              <a:gd name="connsiteX180" fmla="*/ 2628900 w 3346450"/>
              <a:gd name="connsiteY180" fmla="*/ 635000 h 2165350"/>
              <a:gd name="connsiteX181" fmla="*/ 2597150 w 3346450"/>
              <a:gd name="connsiteY181" fmla="*/ 628650 h 2165350"/>
              <a:gd name="connsiteX182" fmla="*/ 2520950 w 3346450"/>
              <a:gd name="connsiteY182" fmla="*/ 615950 h 2165350"/>
              <a:gd name="connsiteX183" fmla="*/ 2476500 w 3346450"/>
              <a:gd name="connsiteY183" fmla="*/ 603250 h 2165350"/>
              <a:gd name="connsiteX184" fmla="*/ 2419350 w 3346450"/>
              <a:gd name="connsiteY184" fmla="*/ 584200 h 2165350"/>
              <a:gd name="connsiteX185" fmla="*/ 2400300 w 3346450"/>
              <a:gd name="connsiteY185" fmla="*/ 577850 h 2165350"/>
              <a:gd name="connsiteX186" fmla="*/ 2374900 w 3346450"/>
              <a:gd name="connsiteY186" fmla="*/ 565150 h 2165350"/>
              <a:gd name="connsiteX187" fmla="*/ 2336800 w 3346450"/>
              <a:gd name="connsiteY187" fmla="*/ 552450 h 2165350"/>
              <a:gd name="connsiteX188" fmla="*/ 2298700 w 3346450"/>
              <a:gd name="connsiteY188" fmla="*/ 533400 h 2165350"/>
              <a:gd name="connsiteX189" fmla="*/ 2247900 w 3346450"/>
              <a:gd name="connsiteY189" fmla="*/ 514350 h 2165350"/>
              <a:gd name="connsiteX190" fmla="*/ 2203450 w 3346450"/>
              <a:gd name="connsiteY190" fmla="*/ 482600 h 2165350"/>
              <a:gd name="connsiteX191" fmla="*/ 2165350 w 3346450"/>
              <a:gd name="connsiteY191" fmla="*/ 469900 h 2165350"/>
              <a:gd name="connsiteX192" fmla="*/ 2127250 w 3346450"/>
              <a:gd name="connsiteY192" fmla="*/ 431800 h 2165350"/>
              <a:gd name="connsiteX193" fmla="*/ 2095500 w 3346450"/>
              <a:gd name="connsiteY193" fmla="*/ 400050 h 2165350"/>
              <a:gd name="connsiteX194" fmla="*/ 2063750 w 3346450"/>
              <a:gd name="connsiteY194" fmla="*/ 361950 h 2165350"/>
              <a:gd name="connsiteX195" fmla="*/ 2051050 w 3346450"/>
              <a:gd name="connsiteY195" fmla="*/ 342900 h 2165350"/>
              <a:gd name="connsiteX196" fmla="*/ 2032000 w 3346450"/>
              <a:gd name="connsiteY196" fmla="*/ 323850 h 2165350"/>
              <a:gd name="connsiteX197" fmla="*/ 2019300 w 3346450"/>
              <a:gd name="connsiteY197" fmla="*/ 304800 h 2165350"/>
              <a:gd name="connsiteX198" fmla="*/ 2000250 w 3346450"/>
              <a:gd name="connsiteY198" fmla="*/ 298450 h 2165350"/>
              <a:gd name="connsiteX199" fmla="*/ 1962150 w 3346450"/>
              <a:gd name="connsiteY199" fmla="*/ 260350 h 2165350"/>
              <a:gd name="connsiteX200" fmla="*/ 1943100 w 3346450"/>
              <a:gd name="connsiteY200" fmla="*/ 241300 h 2165350"/>
              <a:gd name="connsiteX201" fmla="*/ 1911350 w 3346450"/>
              <a:gd name="connsiteY201" fmla="*/ 203200 h 2165350"/>
              <a:gd name="connsiteX202" fmla="*/ 1898650 w 3346450"/>
              <a:gd name="connsiteY202" fmla="*/ 184150 h 2165350"/>
              <a:gd name="connsiteX203" fmla="*/ 1879600 w 3346450"/>
              <a:gd name="connsiteY203" fmla="*/ 171450 h 2165350"/>
              <a:gd name="connsiteX204" fmla="*/ 1841500 w 3346450"/>
              <a:gd name="connsiteY204" fmla="*/ 139700 h 2165350"/>
              <a:gd name="connsiteX205" fmla="*/ 1797050 w 3346450"/>
              <a:gd name="connsiteY205" fmla="*/ 107950 h 2165350"/>
              <a:gd name="connsiteX206" fmla="*/ 1778000 w 3346450"/>
              <a:gd name="connsiteY206" fmla="*/ 101600 h 2165350"/>
              <a:gd name="connsiteX207" fmla="*/ 1733550 w 3346450"/>
              <a:gd name="connsiteY207" fmla="*/ 63500 h 2165350"/>
              <a:gd name="connsiteX208" fmla="*/ 1714500 w 3346450"/>
              <a:gd name="connsiteY208" fmla="*/ 57150 h 2165350"/>
              <a:gd name="connsiteX209" fmla="*/ 1695450 w 3346450"/>
              <a:gd name="connsiteY209" fmla="*/ 44450 h 2165350"/>
              <a:gd name="connsiteX210" fmla="*/ 1670050 w 3346450"/>
              <a:gd name="connsiteY210" fmla="*/ 38100 h 2165350"/>
              <a:gd name="connsiteX211" fmla="*/ 1625600 w 3346450"/>
              <a:gd name="connsiteY211" fmla="*/ 38100 h 216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346450" h="2165350">
                <a:moveTo>
                  <a:pt x="1625600" y="38100"/>
                </a:moveTo>
                <a:lnTo>
                  <a:pt x="1625600" y="38100"/>
                </a:lnTo>
                <a:cubicBezTo>
                  <a:pt x="1530194" y="27499"/>
                  <a:pt x="1604458" y="36801"/>
                  <a:pt x="1530350" y="25400"/>
                </a:cubicBezTo>
                <a:cubicBezTo>
                  <a:pt x="1515557" y="23124"/>
                  <a:pt x="1500663" y="21511"/>
                  <a:pt x="1485900" y="19050"/>
                </a:cubicBezTo>
                <a:cubicBezTo>
                  <a:pt x="1419358" y="7960"/>
                  <a:pt x="1485834" y="17767"/>
                  <a:pt x="1428750" y="6350"/>
                </a:cubicBezTo>
                <a:cubicBezTo>
                  <a:pt x="1416125" y="3825"/>
                  <a:pt x="1403350" y="2117"/>
                  <a:pt x="1390650" y="0"/>
                </a:cubicBezTo>
                <a:cubicBezTo>
                  <a:pt x="1350433" y="2117"/>
                  <a:pt x="1310107" y="2704"/>
                  <a:pt x="1270000" y="6350"/>
                </a:cubicBezTo>
                <a:cubicBezTo>
                  <a:pt x="1263334" y="6956"/>
                  <a:pt x="1257102" y="10063"/>
                  <a:pt x="1250950" y="12700"/>
                </a:cubicBezTo>
                <a:cubicBezTo>
                  <a:pt x="1173022" y="46098"/>
                  <a:pt x="1270273" y="6214"/>
                  <a:pt x="1206500" y="38100"/>
                </a:cubicBezTo>
                <a:cubicBezTo>
                  <a:pt x="1200513" y="41093"/>
                  <a:pt x="1193800" y="42333"/>
                  <a:pt x="1187450" y="44450"/>
                </a:cubicBezTo>
                <a:cubicBezTo>
                  <a:pt x="1184039" y="47009"/>
                  <a:pt x="1150597" y="72824"/>
                  <a:pt x="1143000" y="76200"/>
                </a:cubicBezTo>
                <a:lnTo>
                  <a:pt x="1085850" y="95250"/>
                </a:lnTo>
                <a:cubicBezTo>
                  <a:pt x="1079500" y="97367"/>
                  <a:pt x="1072369" y="97887"/>
                  <a:pt x="1066800" y="101600"/>
                </a:cubicBezTo>
                <a:cubicBezTo>
                  <a:pt x="1036611" y="121726"/>
                  <a:pt x="1054990" y="111887"/>
                  <a:pt x="1009650" y="127000"/>
                </a:cubicBezTo>
                <a:cubicBezTo>
                  <a:pt x="1003300" y="129117"/>
                  <a:pt x="996169" y="129637"/>
                  <a:pt x="990600" y="133350"/>
                </a:cubicBezTo>
                <a:cubicBezTo>
                  <a:pt x="984250" y="137583"/>
                  <a:pt x="978524" y="142950"/>
                  <a:pt x="971550" y="146050"/>
                </a:cubicBezTo>
                <a:cubicBezTo>
                  <a:pt x="959317" y="151487"/>
                  <a:pt x="944589" y="151324"/>
                  <a:pt x="933450" y="158750"/>
                </a:cubicBezTo>
                <a:cubicBezTo>
                  <a:pt x="927100" y="162983"/>
                  <a:pt x="921374" y="168350"/>
                  <a:pt x="914400" y="171450"/>
                </a:cubicBezTo>
                <a:lnTo>
                  <a:pt x="857250" y="190500"/>
                </a:lnTo>
                <a:cubicBezTo>
                  <a:pt x="850900" y="192617"/>
                  <a:pt x="843769" y="193137"/>
                  <a:pt x="838200" y="196850"/>
                </a:cubicBezTo>
                <a:lnTo>
                  <a:pt x="781050" y="234950"/>
                </a:lnTo>
                <a:lnTo>
                  <a:pt x="762000" y="247650"/>
                </a:lnTo>
                <a:cubicBezTo>
                  <a:pt x="755650" y="251883"/>
                  <a:pt x="750190" y="257937"/>
                  <a:pt x="742950" y="260350"/>
                </a:cubicBezTo>
                <a:lnTo>
                  <a:pt x="723900" y="266700"/>
                </a:lnTo>
                <a:cubicBezTo>
                  <a:pt x="715433" y="273050"/>
                  <a:pt x="707170" y="279681"/>
                  <a:pt x="698500" y="285750"/>
                </a:cubicBezTo>
                <a:cubicBezTo>
                  <a:pt x="685996" y="294503"/>
                  <a:pt x="660400" y="311150"/>
                  <a:pt x="660400" y="311150"/>
                </a:cubicBezTo>
                <a:cubicBezTo>
                  <a:pt x="656167" y="317500"/>
                  <a:pt x="653659" y="325432"/>
                  <a:pt x="647700" y="330200"/>
                </a:cubicBezTo>
                <a:cubicBezTo>
                  <a:pt x="642473" y="334381"/>
                  <a:pt x="634637" y="333557"/>
                  <a:pt x="628650" y="336550"/>
                </a:cubicBezTo>
                <a:cubicBezTo>
                  <a:pt x="621824" y="339963"/>
                  <a:pt x="616426" y="345837"/>
                  <a:pt x="609600" y="349250"/>
                </a:cubicBezTo>
                <a:cubicBezTo>
                  <a:pt x="603613" y="352243"/>
                  <a:pt x="596537" y="352607"/>
                  <a:pt x="590550" y="355600"/>
                </a:cubicBezTo>
                <a:cubicBezTo>
                  <a:pt x="541311" y="380219"/>
                  <a:pt x="600333" y="358689"/>
                  <a:pt x="552450" y="374650"/>
                </a:cubicBezTo>
                <a:cubicBezTo>
                  <a:pt x="509678" y="417422"/>
                  <a:pt x="559168" y="374466"/>
                  <a:pt x="508000" y="400050"/>
                </a:cubicBezTo>
                <a:cubicBezTo>
                  <a:pt x="498534" y="404783"/>
                  <a:pt x="491212" y="412949"/>
                  <a:pt x="482600" y="419100"/>
                </a:cubicBezTo>
                <a:cubicBezTo>
                  <a:pt x="476390" y="423536"/>
                  <a:pt x="469413" y="426914"/>
                  <a:pt x="463550" y="431800"/>
                </a:cubicBezTo>
                <a:cubicBezTo>
                  <a:pt x="456651" y="437549"/>
                  <a:pt x="451399" y="445101"/>
                  <a:pt x="444500" y="450850"/>
                </a:cubicBezTo>
                <a:cubicBezTo>
                  <a:pt x="438637" y="455736"/>
                  <a:pt x="431154" y="458480"/>
                  <a:pt x="425450" y="463550"/>
                </a:cubicBezTo>
                <a:cubicBezTo>
                  <a:pt x="403812" y="482784"/>
                  <a:pt x="393006" y="501997"/>
                  <a:pt x="368300" y="514350"/>
                </a:cubicBezTo>
                <a:cubicBezTo>
                  <a:pt x="362313" y="517343"/>
                  <a:pt x="355600" y="518583"/>
                  <a:pt x="349250" y="520700"/>
                </a:cubicBezTo>
                <a:cubicBezTo>
                  <a:pt x="319407" y="550543"/>
                  <a:pt x="337672" y="534769"/>
                  <a:pt x="292100" y="565150"/>
                </a:cubicBezTo>
                <a:cubicBezTo>
                  <a:pt x="285750" y="569383"/>
                  <a:pt x="280290" y="575437"/>
                  <a:pt x="273050" y="577850"/>
                </a:cubicBezTo>
                <a:cubicBezTo>
                  <a:pt x="266700" y="579967"/>
                  <a:pt x="259987" y="581207"/>
                  <a:pt x="254000" y="584200"/>
                </a:cubicBezTo>
                <a:cubicBezTo>
                  <a:pt x="247174" y="587613"/>
                  <a:pt x="241576" y="593114"/>
                  <a:pt x="234950" y="596900"/>
                </a:cubicBezTo>
                <a:cubicBezTo>
                  <a:pt x="212979" y="609455"/>
                  <a:pt x="211872" y="608826"/>
                  <a:pt x="190500" y="615950"/>
                </a:cubicBezTo>
                <a:cubicBezTo>
                  <a:pt x="184150" y="622300"/>
                  <a:pt x="178922" y="630019"/>
                  <a:pt x="171450" y="635000"/>
                </a:cubicBezTo>
                <a:cubicBezTo>
                  <a:pt x="165881" y="638713"/>
                  <a:pt x="158387" y="638357"/>
                  <a:pt x="152400" y="641350"/>
                </a:cubicBezTo>
                <a:cubicBezTo>
                  <a:pt x="145574" y="644763"/>
                  <a:pt x="140176" y="650637"/>
                  <a:pt x="133350" y="654050"/>
                </a:cubicBezTo>
                <a:cubicBezTo>
                  <a:pt x="127363" y="657043"/>
                  <a:pt x="120151" y="657149"/>
                  <a:pt x="114300" y="660400"/>
                </a:cubicBezTo>
                <a:cubicBezTo>
                  <a:pt x="48796" y="696791"/>
                  <a:pt x="100255" y="677782"/>
                  <a:pt x="57150" y="692150"/>
                </a:cubicBezTo>
                <a:cubicBezTo>
                  <a:pt x="45187" y="704113"/>
                  <a:pt x="32473" y="714337"/>
                  <a:pt x="25400" y="730250"/>
                </a:cubicBezTo>
                <a:cubicBezTo>
                  <a:pt x="19963" y="742483"/>
                  <a:pt x="16933" y="755650"/>
                  <a:pt x="12700" y="768350"/>
                </a:cubicBezTo>
                <a:cubicBezTo>
                  <a:pt x="3590" y="795679"/>
                  <a:pt x="7973" y="780906"/>
                  <a:pt x="0" y="812800"/>
                </a:cubicBezTo>
                <a:cubicBezTo>
                  <a:pt x="3836" y="862667"/>
                  <a:pt x="2245" y="885278"/>
                  <a:pt x="12700" y="927100"/>
                </a:cubicBezTo>
                <a:cubicBezTo>
                  <a:pt x="14323" y="933594"/>
                  <a:pt x="16057" y="940163"/>
                  <a:pt x="19050" y="946150"/>
                </a:cubicBezTo>
                <a:cubicBezTo>
                  <a:pt x="27891" y="963831"/>
                  <a:pt x="36756" y="970206"/>
                  <a:pt x="50800" y="984250"/>
                </a:cubicBezTo>
                <a:cubicBezTo>
                  <a:pt x="73958" y="1053725"/>
                  <a:pt x="37024" y="948492"/>
                  <a:pt x="69850" y="1022350"/>
                </a:cubicBezTo>
                <a:cubicBezTo>
                  <a:pt x="76451" y="1037202"/>
                  <a:pt x="85078" y="1068016"/>
                  <a:pt x="88900" y="1085850"/>
                </a:cubicBezTo>
                <a:cubicBezTo>
                  <a:pt x="93423" y="1106957"/>
                  <a:pt x="89626" y="1131389"/>
                  <a:pt x="101600" y="1149350"/>
                </a:cubicBezTo>
                <a:cubicBezTo>
                  <a:pt x="105833" y="1155700"/>
                  <a:pt x="109414" y="1162537"/>
                  <a:pt x="114300" y="1168400"/>
                </a:cubicBezTo>
                <a:cubicBezTo>
                  <a:pt x="131855" y="1189466"/>
                  <a:pt x="134226" y="1182851"/>
                  <a:pt x="146050" y="1206500"/>
                </a:cubicBezTo>
                <a:cubicBezTo>
                  <a:pt x="149043" y="1212487"/>
                  <a:pt x="149407" y="1219563"/>
                  <a:pt x="152400" y="1225550"/>
                </a:cubicBezTo>
                <a:cubicBezTo>
                  <a:pt x="155813" y="1232376"/>
                  <a:pt x="161687" y="1237774"/>
                  <a:pt x="165100" y="1244600"/>
                </a:cubicBezTo>
                <a:cubicBezTo>
                  <a:pt x="168093" y="1250587"/>
                  <a:pt x="168457" y="1257663"/>
                  <a:pt x="171450" y="1263650"/>
                </a:cubicBezTo>
                <a:cubicBezTo>
                  <a:pt x="174863" y="1270476"/>
                  <a:pt x="180737" y="1275874"/>
                  <a:pt x="184150" y="1282700"/>
                </a:cubicBezTo>
                <a:cubicBezTo>
                  <a:pt x="187143" y="1288687"/>
                  <a:pt x="187507" y="1295763"/>
                  <a:pt x="190500" y="1301750"/>
                </a:cubicBezTo>
                <a:cubicBezTo>
                  <a:pt x="193913" y="1308576"/>
                  <a:pt x="199787" y="1313974"/>
                  <a:pt x="203200" y="1320800"/>
                </a:cubicBezTo>
                <a:cubicBezTo>
                  <a:pt x="206193" y="1326787"/>
                  <a:pt x="205441" y="1334566"/>
                  <a:pt x="209550" y="1339850"/>
                </a:cubicBezTo>
                <a:cubicBezTo>
                  <a:pt x="220577" y="1354027"/>
                  <a:pt x="247650" y="1377950"/>
                  <a:pt x="247650" y="1377950"/>
                </a:cubicBezTo>
                <a:cubicBezTo>
                  <a:pt x="263611" y="1425833"/>
                  <a:pt x="242081" y="1366811"/>
                  <a:pt x="266700" y="1416050"/>
                </a:cubicBezTo>
                <a:cubicBezTo>
                  <a:pt x="269693" y="1422037"/>
                  <a:pt x="270057" y="1429113"/>
                  <a:pt x="273050" y="1435100"/>
                </a:cubicBezTo>
                <a:cubicBezTo>
                  <a:pt x="281891" y="1452781"/>
                  <a:pt x="290756" y="1459156"/>
                  <a:pt x="304800" y="1473200"/>
                </a:cubicBezTo>
                <a:cubicBezTo>
                  <a:pt x="320761" y="1521083"/>
                  <a:pt x="299231" y="1462061"/>
                  <a:pt x="323850" y="1511300"/>
                </a:cubicBezTo>
                <a:cubicBezTo>
                  <a:pt x="326843" y="1517287"/>
                  <a:pt x="326019" y="1525123"/>
                  <a:pt x="330200" y="1530350"/>
                </a:cubicBezTo>
                <a:cubicBezTo>
                  <a:pt x="334968" y="1536309"/>
                  <a:pt x="343546" y="1537980"/>
                  <a:pt x="349250" y="1543050"/>
                </a:cubicBezTo>
                <a:cubicBezTo>
                  <a:pt x="362674" y="1554982"/>
                  <a:pt x="374650" y="1568450"/>
                  <a:pt x="387350" y="1581150"/>
                </a:cubicBezTo>
                <a:lnTo>
                  <a:pt x="425450" y="1619250"/>
                </a:lnTo>
                <a:cubicBezTo>
                  <a:pt x="431800" y="1625600"/>
                  <a:pt x="437028" y="1633319"/>
                  <a:pt x="444500" y="1638300"/>
                </a:cubicBezTo>
                <a:cubicBezTo>
                  <a:pt x="457200" y="1646767"/>
                  <a:pt x="471807" y="1652907"/>
                  <a:pt x="482600" y="1663700"/>
                </a:cubicBezTo>
                <a:lnTo>
                  <a:pt x="539750" y="1720850"/>
                </a:lnTo>
                <a:cubicBezTo>
                  <a:pt x="546100" y="1727200"/>
                  <a:pt x="551328" y="1734919"/>
                  <a:pt x="558800" y="1739900"/>
                </a:cubicBezTo>
                <a:cubicBezTo>
                  <a:pt x="585351" y="1757601"/>
                  <a:pt x="597298" y="1761968"/>
                  <a:pt x="615950" y="1784350"/>
                </a:cubicBezTo>
                <a:cubicBezTo>
                  <a:pt x="620836" y="1790213"/>
                  <a:pt x="623580" y="1797696"/>
                  <a:pt x="628650" y="1803400"/>
                </a:cubicBezTo>
                <a:cubicBezTo>
                  <a:pt x="640582" y="1816824"/>
                  <a:pt x="656787" y="1826556"/>
                  <a:pt x="666750" y="1841500"/>
                </a:cubicBezTo>
                <a:cubicBezTo>
                  <a:pt x="670983" y="1847850"/>
                  <a:pt x="674054" y="1855154"/>
                  <a:pt x="679450" y="1860550"/>
                </a:cubicBezTo>
                <a:cubicBezTo>
                  <a:pt x="684846" y="1865946"/>
                  <a:pt x="692637" y="1868364"/>
                  <a:pt x="698500" y="1873250"/>
                </a:cubicBezTo>
                <a:cubicBezTo>
                  <a:pt x="758186" y="1922988"/>
                  <a:pt x="659355" y="1853503"/>
                  <a:pt x="755650" y="1917700"/>
                </a:cubicBezTo>
                <a:lnTo>
                  <a:pt x="774700" y="1930400"/>
                </a:lnTo>
                <a:cubicBezTo>
                  <a:pt x="781050" y="1934633"/>
                  <a:pt x="786510" y="1940687"/>
                  <a:pt x="793750" y="1943100"/>
                </a:cubicBezTo>
                <a:cubicBezTo>
                  <a:pt x="800100" y="1945217"/>
                  <a:pt x="806949" y="1946199"/>
                  <a:pt x="812800" y="1949450"/>
                </a:cubicBezTo>
                <a:cubicBezTo>
                  <a:pt x="878304" y="1985841"/>
                  <a:pt x="826845" y="1966832"/>
                  <a:pt x="869950" y="1981200"/>
                </a:cubicBezTo>
                <a:cubicBezTo>
                  <a:pt x="876300" y="1987550"/>
                  <a:pt x="881911" y="1994737"/>
                  <a:pt x="889000" y="2000250"/>
                </a:cubicBezTo>
                <a:cubicBezTo>
                  <a:pt x="901048" y="2009621"/>
                  <a:pt x="916307" y="2014857"/>
                  <a:pt x="927100" y="2025650"/>
                </a:cubicBezTo>
                <a:cubicBezTo>
                  <a:pt x="941144" y="2039694"/>
                  <a:pt x="947519" y="2048559"/>
                  <a:pt x="965200" y="2057400"/>
                </a:cubicBezTo>
                <a:cubicBezTo>
                  <a:pt x="971187" y="2060393"/>
                  <a:pt x="978263" y="2060757"/>
                  <a:pt x="984250" y="2063750"/>
                </a:cubicBezTo>
                <a:cubicBezTo>
                  <a:pt x="1009224" y="2076237"/>
                  <a:pt x="995749" y="2077480"/>
                  <a:pt x="1022350" y="2082800"/>
                </a:cubicBezTo>
                <a:cubicBezTo>
                  <a:pt x="1045002" y="2087330"/>
                  <a:pt x="1104139" y="2093299"/>
                  <a:pt x="1123950" y="2095500"/>
                </a:cubicBezTo>
                <a:cubicBezTo>
                  <a:pt x="1159933" y="2093383"/>
                  <a:pt x="1196157" y="2093812"/>
                  <a:pt x="1231900" y="2089150"/>
                </a:cubicBezTo>
                <a:cubicBezTo>
                  <a:pt x="1245175" y="2087419"/>
                  <a:pt x="1270000" y="2076450"/>
                  <a:pt x="1270000" y="2076450"/>
                </a:cubicBezTo>
                <a:cubicBezTo>
                  <a:pt x="1380726" y="2086516"/>
                  <a:pt x="1385294" y="2089809"/>
                  <a:pt x="1536700" y="2076450"/>
                </a:cubicBezTo>
                <a:cubicBezTo>
                  <a:pt x="1544302" y="2075779"/>
                  <a:pt x="1548266" y="2065247"/>
                  <a:pt x="1555750" y="2063750"/>
                </a:cubicBezTo>
                <a:cubicBezTo>
                  <a:pt x="1580743" y="2058751"/>
                  <a:pt x="1606550" y="2059517"/>
                  <a:pt x="1631950" y="2057400"/>
                </a:cubicBezTo>
                <a:cubicBezTo>
                  <a:pt x="1638300" y="2055283"/>
                  <a:pt x="1644307" y="2051050"/>
                  <a:pt x="1651000" y="2051050"/>
                </a:cubicBezTo>
                <a:cubicBezTo>
                  <a:pt x="1671723" y="2051050"/>
                  <a:pt x="1700013" y="2054820"/>
                  <a:pt x="1720850" y="2063750"/>
                </a:cubicBezTo>
                <a:cubicBezTo>
                  <a:pt x="1729551" y="2067479"/>
                  <a:pt x="1737783" y="2072217"/>
                  <a:pt x="1746250" y="2076450"/>
                </a:cubicBezTo>
                <a:cubicBezTo>
                  <a:pt x="1750483" y="2082800"/>
                  <a:pt x="1752600" y="2091267"/>
                  <a:pt x="1758950" y="2095500"/>
                </a:cubicBezTo>
                <a:cubicBezTo>
                  <a:pt x="1766212" y="2100341"/>
                  <a:pt x="1775991" y="2099342"/>
                  <a:pt x="1784350" y="2101850"/>
                </a:cubicBezTo>
                <a:cubicBezTo>
                  <a:pt x="1797172" y="2105697"/>
                  <a:pt x="1811311" y="2107124"/>
                  <a:pt x="1822450" y="2114550"/>
                </a:cubicBezTo>
                <a:cubicBezTo>
                  <a:pt x="1877045" y="2150946"/>
                  <a:pt x="1807970" y="2107310"/>
                  <a:pt x="1860550" y="2133600"/>
                </a:cubicBezTo>
                <a:cubicBezTo>
                  <a:pt x="1867376" y="2137013"/>
                  <a:pt x="1872360" y="2143887"/>
                  <a:pt x="1879600" y="2146300"/>
                </a:cubicBezTo>
                <a:cubicBezTo>
                  <a:pt x="1891814" y="2150371"/>
                  <a:pt x="1905209" y="2149527"/>
                  <a:pt x="1917700" y="2152650"/>
                </a:cubicBezTo>
                <a:cubicBezTo>
                  <a:pt x="1930687" y="2155897"/>
                  <a:pt x="1955800" y="2165350"/>
                  <a:pt x="1955800" y="2165350"/>
                </a:cubicBezTo>
                <a:cubicBezTo>
                  <a:pt x="1998133" y="2163233"/>
                  <a:pt x="2040990" y="2165968"/>
                  <a:pt x="2082800" y="2159000"/>
                </a:cubicBezTo>
                <a:cubicBezTo>
                  <a:pt x="2093239" y="2157260"/>
                  <a:pt x="2099011" y="2145201"/>
                  <a:pt x="2108200" y="2139950"/>
                </a:cubicBezTo>
                <a:cubicBezTo>
                  <a:pt x="2114012" y="2136629"/>
                  <a:pt x="2121263" y="2136593"/>
                  <a:pt x="2127250" y="2133600"/>
                </a:cubicBezTo>
                <a:cubicBezTo>
                  <a:pt x="2171103" y="2111674"/>
                  <a:pt x="2118837" y="2127766"/>
                  <a:pt x="2171700" y="2114550"/>
                </a:cubicBezTo>
                <a:cubicBezTo>
                  <a:pt x="2178050" y="2110317"/>
                  <a:pt x="2183924" y="2105263"/>
                  <a:pt x="2190750" y="2101850"/>
                </a:cubicBezTo>
                <a:cubicBezTo>
                  <a:pt x="2201420" y="2096515"/>
                  <a:pt x="2225027" y="2092202"/>
                  <a:pt x="2235200" y="2089150"/>
                </a:cubicBezTo>
                <a:cubicBezTo>
                  <a:pt x="2248022" y="2085303"/>
                  <a:pt x="2260600" y="2080683"/>
                  <a:pt x="2273300" y="2076450"/>
                </a:cubicBezTo>
                <a:cubicBezTo>
                  <a:pt x="2279650" y="2074333"/>
                  <a:pt x="2286781" y="2073813"/>
                  <a:pt x="2292350" y="2070100"/>
                </a:cubicBezTo>
                <a:cubicBezTo>
                  <a:pt x="2346945" y="2033704"/>
                  <a:pt x="2277870" y="2077340"/>
                  <a:pt x="2330450" y="2051050"/>
                </a:cubicBezTo>
                <a:cubicBezTo>
                  <a:pt x="2337276" y="2047637"/>
                  <a:pt x="2342674" y="2041763"/>
                  <a:pt x="2349500" y="2038350"/>
                </a:cubicBezTo>
                <a:cubicBezTo>
                  <a:pt x="2355487" y="2035357"/>
                  <a:pt x="2362563" y="2034993"/>
                  <a:pt x="2368550" y="2032000"/>
                </a:cubicBezTo>
                <a:cubicBezTo>
                  <a:pt x="2375376" y="2028587"/>
                  <a:pt x="2380774" y="2022713"/>
                  <a:pt x="2387600" y="2019300"/>
                </a:cubicBezTo>
                <a:cubicBezTo>
                  <a:pt x="2393587" y="2016307"/>
                  <a:pt x="2400663" y="2015943"/>
                  <a:pt x="2406650" y="2012950"/>
                </a:cubicBezTo>
                <a:cubicBezTo>
                  <a:pt x="2413476" y="2009537"/>
                  <a:pt x="2419074" y="2004036"/>
                  <a:pt x="2425700" y="2000250"/>
                </a:cubicBezTo>
                <a:cubicBezTo>
                  <a:pt x="2491405" y="1962704"/>
                  <a:pt x="2409048" y="2015716"/>
                  <a:pt x="2476500" y="1968500"/>
                </a:cubicBezTo>
                <a:cubicBezTo>
                  <a:pt x="2489004" y="1959747"/>
                  <a:pt x="2501900" y="1951567"/>
                  <a:pt x="2514600" y="1943100"/>
                </a:cubicBezTo>
                <a:cubicBezTo>
                  <a:pt x="2520950" y="1938867"/>
                  <a:pt x="2528254" y="1935796"/>
                  <a:pt x="2533650" y="1930400"/>
                </a:cubicBezTo>
                <a:cubicBezTo>
                  <a:pt x="2577146" y="1886904"/>
                  <a:pt x="2556806" y="1902263"/>
                  <a:pt x="2590800" y="1879600"/>
                </a:cubicBezTo>
                <a:cubicBezTo>
                  <a:pt x="2622332" y="1832302"/>
                  <a:pt x="2581806" y="1890393"/>
                  <a:pt x="2622550" y="1841500"/>
                </a:cubicBezTo>
                <a:cubicBezTo>
                  <a:pt x="2627436" y="1835637"/>
                  <a:pt x="2630364" y="1828313"/>
                  <a:pt x="2635250" y="1822450"/>
                </a:cubicBezTo>
                <a:cubicBezTo>
                  <a:pt x="2640999" y="1815551"/>
                  <a:pt x="2648456" y="1810218"/>
                  <a:pt x="2654300" y="1803400"/>
                </a:cubicBezTo>
                <a:cubicBezTo>
                  <a:pt x="2661188" y="1795365"/>
                  <a:pt x="2666462" y="1786035"/>
                  <a:pt x="2673350" y="1778000"/>
                </a:cubicBezTo>
                <a:cubicBezTo>
                  <a:pt x="2679194" y="1771182"/>
                  <a:pt x="2686651" y="1765849"/>
                  <a:pt x="2692400" y="1758950"/>
                </a:cubicBezTo>
                <a:cubicBezTo>
                  <a:pt x="2715105" y="1731705"/>
                  <a:pt x="2693793" y="1746148"/>
                  <a:pt x="2724150" y="1720850"/>
                </a:cubicBezTo>
                <a:cubicBezTo>
                  <a:pt x="2741027" y="1706786"/>
                  <a:pt x="2748838" y="1706742"/>
                  <a:pt x="2768600" y="1695450"/>
                </a:cubicBezTo>
                <a:cubicBezTo>
                  <a:pt x="2775226" y="1691664"/>
                  <a:pt x="2781440" y="1687186"/>
                  <a:pt x="2787650" y="1682750"/>
                </a:cubicBezTo>
                <a:cubicBezTo>
                  <a:pt x="2796262" y="1676599"/>
                  <a:pt x="2803861" y="1668951"/>
                  <a:pt x="2813050" y="1663700"/>
                </a:cubicBezTo>
                <a:cubicBezTo>
                  <a:pt x="2818862" y="1660379"/>
                  <a:pt x="2825750" y="1659467"/>
                  <a:pt x="2832100" y="1657350"/>
                </a:cubicBezTo>
                <a:cubicBezTo>
                  <a:pt x="2840567" y="1651000"/>
                  <a:pt x="2848525" y="1643909"/>
                  <a:pt x="2857500" y="1638300"/>
                </a:cubicBezTo>
                <a:cubicBezTo>
                  <a:pt x="2865527" y="1633283"/>
                  <a:pt x="2875197" y="1631102"/>
                  <a:pt x="2882900" y="1625600"/>
                </a:cubicBezTo>
                <a:cubicBezTo>
                  <a:pt x="2890208" y="1620380"/>
                  <a:pt x="2894861" y="1612063"/>
                  <a:pt x="2901950" y="1606550"/>
                </a:cubicBezTo>
                <a:cubicBezTo>
                  <a:pt x="2913998" y="1597179"/>
                  <a:pt x="2940050" y="1581150"/>
                  <a:pt x="2940050" y="1581150"/>
                </a:cubicBezTo>
                <a:cubicBezTo>
                  <a:pt x="2951209" y="1547672"/>
                  <a:pt x="2939024" y="1574761"/>
                  <a:pt x="2965450" y="1543050"/>
                </a:cubicBezTo>
                <a:cubicBezTo>
                  <a:pt x="2970336" y="1537187"/>
                  <a:pt x="2973080" y="1529704"/>
                  <a:pt x="2978150" y="1524000"/>
                </a:cubicBezTo>
                <a:cubicBezTo>
                  <a:pt x="2990082" y="1510576"/>
                  <a:pt x="3006287" y="1500844"/>
                  <a:pt x="3016250" y="1485900"/>
                </a:cubicBezTo>
                <a:cubicBezTo>
                  <a:pt x="3046631" y="1440328"/>
                  <a:pt x="3030857" y="1458593"/>
                  <a:pt x="3060700" y="1428750"/>
                </a:cubicBezTo>
                <a:cubicBezTo>
                  <a:pt x="3071859" y="1395272"/>
                  <a:pt x="3059674" y="1422361"/>
                  <a:pt x="3086100" y="1390650"/>
                </a:cubicBezTo>
                <a:cubicBezTo>
                  <a:pt x="3090986" y="1384787"/>
                  <a:pt x="3093914" y="1377463"/>
                  <a:pt x="3098800" y="1371600"/>
                </a:cubicBezTo>
                <a:cubicBezTo>
                  <a:pt x="3113042" y="1354510"/>
                  <a:pt x="3121541" y="1353770"/>
                  <a:pt x="3130550" y="1333500"/>
                </a:cubicBezTo>
                <a:cubicBezTo>
                  <a:pt x="3135987" y="1321267"/>
                  <a:pt x="3139017" y="1308100"/>
                  <a:pt x="3143250" y="1295400"/>
                </a:cubicBezTo>
                <a:lnTo>
                  <a:pt x="3155950" y="1257300"/>
                </a:lnTo>
                <a:cubicBezTo>
                  <a:pt x="3158067" y="1250950"/>
                  <a:pt x="3158587" y="1243819"/>
                  <a:pt x="3162300" y="1238250"/>
                </a:cubicBezTo>
                <a:cubicBezTo>
                  <a:pt x="3170767" y="1225550"/>
                  <a:pt x="3182873" y="1214630"/>
                  <a:pt x="3187700" y="1200150"/>
                </a:cubicBezTo>
                <a:cubicBezTo>
                  <a:pt x="3191933" y="1187450"/>
                  <a:pt x="3192974" y="1173189"/>
                  <a:pt x="3200400" y="1162050"/>
                </a:cubicBezTo>
                <a:cubicBezTo>
                  <a:pt x="3204633" y="1155700"/>
                  <a:pt x="3210000" y="1149974"/>
                  <a:pt x="3213100" y="1143000"/>
                </a:cubicBezTo>
                <a:cubicBezTo>
                  <a:pt x="3218537" y="1130767"/>
                  <a:pt x="3218374" y="1116039"/>
                  <a:pt x="3225800" y="1104900"/>
                </a:cubicBezTo>
                <a:cubicBezTo>
                  <a:pt x="3230033" y="1098550"/>
                  <a:pt x="3235400" y="1092824"/>
                  <a:pt x="3238500" y="1085850"/>
                </a:cubicBezTo>
                <a:cubicBezTo>
                  <a:pt x="3243937" y="1073617"/>
                  <a:pt x="3243774" y="1058889"/>
                  <a:pt x="3251200" y="1047750"/>
                </a:cubicBezTo>
                <a:cubicBezTo>
                  <a:pt x="3287596" y="993155"/>
                  <a:pt x="3243960" y="1062230"/>
                  <a:pt x="3270250" y="1009650"/>
                </a:cubicBezTo>
                <a:cubicBezTo>
                  <a:pt x="3273663" y="1002824"/>
                  <a:pt x="3279850" y="997574"/>
                  <a:pt x="3282950" y="990600"/>
                </a:cubicBezTo>
                <a:cubicBezTo>
                  <a:pt x="3288387" y="978367"/>
                  <a:pt x="3291417" y="965200"/>
                  <a:pt x="3295650" y="952500"/>
                </a:cubicBezTo>
                <a:cubicBezTo>
                  <a:pt x="3297767" y="946150"/>
                  <a:pt x="3299007" y="939437"/>
                  <a:pt x="3302000" y="933450"/>
                </a:cubicBezTo>
                <a:cubicBezTo>
                  <a:pt x="3306233" y="924983"/>
                  <a:pt x="3310971" y="916751"/>
                  <a:pt x="3314700" y="908050"/>
                </a:cubicBezTo>
                <a:cubicBezTo>
                  <a:pt x="3317337" y="901898"/>
                  <a:pt x="3318057" y="894987"/>
                  <a:pt x="3321050" y="889000"/>
                </a:cubicBezTo>
                <a:cubicBezTo>
                  <a:pt x="3324463" y="882174"/>
                  <a:pt x="3329517" y="876300"/>
                  <a:pt x="3333750" y="869950"/>
                </a:cubicBezTo>
                <a:cubicBezTo>
                  <a:pt x="3335867" y="861483"/>
                  <a:pt x="3337702" y="852941"/>
                  <a:pt x="3340100" y="844550"/>
                </a:cubicBezTo>
                <a:cubicBezTo>
                  <a:pt x="3341939" y="838114"/>
                  <a:pt x="3346450" y="832193"/>
                  <a:pt x="3346450" y="825500"/>
                </a:cubicBezTo>
                <a:cubicBezTo>
                  <a:pt x="3346450" y="791567"/>
                  <a:pt x="3342217" y="757767"/>
                  <a:pt x="3340100" y="723900"/>
                </a:cubicBezTo>
                <a:cubicBezTo>
                  <a:pt x="3306233" y="726017"/>
                  <a:pt x="3272293" y="727178"/>
                  <a:pt x="3238500" y="730250"/>
                </a:cubicBezTo>
                <a:cubicBezTo>
                  <a:pt x="3225678" y="731416"/>
                  <a:pt x="3213275" y="736600"/>
                  <a:pt x="3200400" y="736600"/>
                </a:cubicBezTo>
                <a:cubicBezTo>
                  <a:pt x="3143211" y="736600"/>
                  <a:pt x="3086100" y="732367"/>
                  <a:pt x="3028950" y="730250"/>
                </a:cubicBezTo>
                <a:cubicBezTo>
                  <a:pt x="2974446" y="712082"/>
                  <a:pt x="3061205" y="739901"/>
                  <a:pt x="2971800" y="717550"/>
                </a:cubicBezTo>
                <a:cubicBezTo>
                  <a:pt x="2958813" y="714303"/>
                  <a:pt x="2946400" y="709083"/>
                  <a:pt x="2933700" y="704850"/>
                </a:cubicBezTo>
                <a:cubicBezTo>
                  <a:pt x="2927350" y="702733"/>
                  <a:pt x="2921144" y="700123"/>
                  <a:pt x="2914650" y="698500"/>
                </a:cubicBezTo>
                <a:cubicBezTo>
                  <a:pt x="2906183" y="696383"/>
                  <a:pt x="2897910" y="693232"/>
                  <a:pt x="2889250" y="692150"/>
                </a:cubicBezTo>
                <a:cubicBezTo>
                  <a:pt x="2863959" y="688989"/>
                  <a:pt x="2838450" y="687917"/>
                  <a:pt x="2813050" y="685800"/>
                </a:cubicBezTo>
                <a:cubicBezTo>
                  <a:pt x="2785871" y="679005"/>
                  <a:pt x="2785459" y="678474"/>
                  <a:pt x="2755900" y="673100"/>
                </a:cubicBezTo>
                <a:cubicBezTo>
                  <a:pt x="2743232" y="670797"/>
                  <a:pt x="2730369" y="669543"/>
                  <a:pt x="2717800" y="666750"/>
                </a:cubicBezTo>
                <a:cubicBezTo>
                  <a:pt x="2669408" y="655996"/>
                  <a:pt x="2729520" y="666382"/>
                  <a:pt x="2679700" y="647700"/>
                </a:cubicBezTo>
                <a:cubicBezTo>
                  <a:pt x="2669594" y="643910"/>
                  <a:pt x="2658421" y="643968"/>
                  <a:pt x="2647950" y="641350"/>
                </a:cubicBezTo>
                <a:cubicBezTo>
                  <a:pt x="2641456" y="639727"/>
                  <a:pt x="2635394" y="636623"/>
                  <a:pt x="2628900" y="635000"/>
                </a:cubicBezTo>
                <a:cubicBezTo>
                  <a:pt x="2618429" y="632382"/>
                  <a:pt x="2607779" y="630526"/>
                  <a:pt x="2597150" y="628650"/>
                </a:cubicBezTo>
                <a:cubicBezTo>
                  <a:pt x="2571791" y="624175"/>
                  <a:pt x="2545379" y="624093"/>
                  <a:pt x="2520950" y="615950"/>
                </a:cubicBezTo>
                <a:cubicBezTo>
                  <a:pt x="2456929" y="594610"/>
                  <a:pt x="2556234" y="627170"/>
                  <a:pt x="2476500" y="603250"/>
                </a:cubicBezTo>
                <a:lnTo>
                  <a:pt x="2419350" y="584200"/>
                </a:lnTo>
                <a:cubicBezTo>
                  <a:pt x="2413000" y="582083"/>
                  <a:pt x="2406287" y="580843"/>
                  <a:pt x="2400300" y="577850"/>
                </a:cubicBezTo>
                <a:cubicBezTo>
                  <a:pt x="2391833" y="573617"/>
                  <a:pt x="2383689" y="568666"/>
                  <a:pt x="2374900" y="565150"/>
                </a:cubicBezTo>
                <a:cubicBezTo>
                  <a:pt x="2362471" y="560178"/>
                  <a:pt x="2347939" y="559876"/>
                  <a:pt x="2336800" y="552450"/>
                </a:cubicBezTo>
                <a:cubicBezTo>
                  <a:pt x="2300191" y="528044"/>
                  <a:pt x="2335506" y="549174"/>
                  <a:pt x="2298700" y="533400"/>
                </a:cubicBezTo>
                <a:cubicBezTo>
                  <a:pt x="2252212" y="513476"/>
                  <a:pt x="2294729" y="526057"/>
                  <a:pt x="2247900" y="514350"/>
                </a:cubicBezTo>
                <a:cubicBezTo>
                  <a:pt x="2244489" y="511791"/>
                  <a:pt x="2211047" y="485976"/>
                  <a:pt x="2203450" y="482600"/>
                </a:cubicBezTo>
                <a:cubicBezTo>
                  <a:pt x="2191217" y="477163"/>
                  <a:pt x="2165350" y="469900"/>
                  <a:pt x="2165350" y="469900"/>
                </a:cubicBezTo>
                <a:cubicBezTo>
                  <a:pt x="2152650" y="457200"/>
                  <a:pt x="2137213" y="446744"/>
                  <a:pt x="2127250" y="431800"/>
                </a:cubicBezTo>
                <a:cubicBezTo>
                  <a:pt x="2110317" y="406400"/>
                  <a:pt x="2120900" y="416983"/>
                  <a:pt x="2095500" y="400050"/>
                </a:cubicBezTo>
                <a:cubicBezTo>
                  <a:pt x="2063968" y="352752"/>
                  <a:pt x="2104494" y="410843"/>
                  <a:pt x="2063750" y="361950"/>
                </a:cubicBezTo>
                <a:cubicBezTo>
                  <a:pt x="2058864" y="356087"/>
                  <a:pt x="2055936" y="348763"/>
                  <a:pt x="2051050" y="342900"/>
                </a:cubicBezTo>
                <a:cubicBezTo>
                  <a:pt x="2045301" y="336001"/>
                  <a:pt x="2037749" y="330749"/>
                  <a:pt x="2032000" y="323850"/>
                </a:cubicBezTo>
                <a:cubicBezTo>
                  <a:pt x="2027114" y="317987"/>
                  <a:pt x="2025259" y="309568"/>
                  <a:pt x="2019300" y="304800"/>
                </a:cubicBezTo>
                <a:cubicBezTo>
                  <a:pt x="2014073" y="300619"/>
                  <a:pt x="2006600" y="300567"/>
                  <a:pt x="2000250" y="298450"/>
                </a:cubicBezTo>
                <a:lnTo>
                  <a:pt x="1962150" y="260350"/>
                </a:lnTo>
                <a:cubicBezTo>
                  <a:pt x="1955800" y="254000"/>
                  <a:pt x="1948081" y="248772"/>
                  <a:pt x="1943100" y="241300"/>
                </a:cubicBezTo>
                <a:cubicBezTo>
                  <a:pt x="1911568" y="194002"/>
                  <a:pt x="1952094" y="252093"/>
                  <a:pt x="1911350" y="203200"/>
                </a:cubicBezTo>
                <a:cubicBezTo>
                  <a:pt x="1906464" y="197337"/>
                  <a:pt x="1904046" y="189546"/>
                  <a:pt x="1898650" y="184150"/>
                </a:cubicBezTo>
                <a:cubicBezTo>
                  <a:pt x="1893254" y="178754"/>
                  <a:pt x="1885463" y="176336"/>
                  <a:pt x="1879600" y="171450"/>
                </a:cubicBezTo>
                <a:cubicBezTo>
                  <a:pt x="1808445" y="112154"/>
                  <a:pt x="1907717" y="186998"/>
                  <a:pt x="1841500" y="139700"/>
                </a:cubicBezTo>
                <a:cubicBezTo>
                  <a:pt x="1834789" y="134906"/>
                  <a:pt x="1807027" y="112938"/>
                  <a:pt x="1797050" y="107950"/>
                </a:cubicBezTo>
                <a:cubicBezTo>
                  <a:pt x="1791063" y="104957"/>
                  <a:pt x="1784350" y="103717"/>
                  <a:pt x="1778000" y="101600"/>
                </a:cubicBezTo>
                <a:cubicBezTo>
                  <a:pt x="1762987" y="86587"/>
                  <a:pt x="1752557" y="74361"/>
                  <a:pt x="1733550" y="63500"/>
                </a:cubicBezTo>
                <a:cubicBezTo>
                  <a:pt x="1727738" y="60179"/>
                  <a:pt x="1720487" y="60143"/>
                  <a:pt x="1714500" y="57150"/>
                </a:cubicBezTo>
                <a:cubicBezTo>
                  <a:pt x="1707674" y="53737"/>
                  <a:pt x="1702465" y="47456"/>
                  <a:pt x="1695450" y="44450"/>
                </a:cubicBezTo>
                <a:cubicBezTo>
                  <a:pt x="1687428" y="41012"/>
                  <a:pt x="1678329" y="40860"/>
                  <a:pt x="1670050" y="38100"/>
                </a:cubicBezTo>
                <a:cubicBezTo>
                  <a:pt x="1648363" y="30871"/>
                  <a:pt x="1633008" y="38100"/>
                  <a:pt x="1625600" y="38100"/>
                </a:cubicBezTo>
                <a:close/>
              </a:path>
            </a:pathLst>
          </a:cu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408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1" grpId="0"/>
      <p:bldP spid="28682" grpId="0" animBg="1"/>
      <p:bldP spid="28683" grpId="0"/>
      <p:bldP spid="28684" grpId="0" animBg="1"/>
      <p:bldP spid="28685" grpId="0"/>
      <p:bldP spid="28686" grpId="0" animBg="1"/>
      <p:bldP spid="28687" grpId="0"/>
      <p:bldP spid="28688" grpId="0" animBg="1"/>
      <p:bldP spid="28689" grpId="0"/>
      <p:bldP spid="28690" grpId="0" animBg="1"/>
      <p:bldP spid="28691" grpId="0" animBg="1"/>
      <p:bldP spid="28695" grpId="0"/>
      <p:bldP spid="28696" grpId="0" animBg="1"/>
      <p:bldP spid="28698" grpId="0"/>
      <p:bldP spid="28699" grpId="0"/>
      <p:bldP spid="28700" grpId="0"/>
      <p:bldP spid="28701" grpId="0" animBg="1"/>
      <p:bldP spid="28702" grpId="0" animBg="1"/>
      <p:bldP spid="28703" grpId="0" animBg="1"/>
      <p:bldP spid="28704" grpId="0"/>
      <p:bldP spid="2870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1597025" y="2166939"/>
            <a:ext cx="265747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椎骨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骶骨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尾骨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胸骨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肋骨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1597025" y="1272724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组成：</a:t>
            </a:r>
          </a:p>
        </p:txBody>
      </p:sp>
      <p:pic>
        <p:nvPicPr>
          <p:cNvPr id="37893" name="Picture 7" descr="http://www.xmmc.com.cn/%5Flayouts/xmjpwz/000/tupian/tupian/qugangu/2/16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620713"/>
            <a:ext cx="449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24175" y="25605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二、躯干骨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79134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788989" y="476250"/>
            <a:ext cx="2232025" cy="738187"/>
          </a:xfrm>
        </p:spPr>
        <p:txBody>
          <a:bodyPr/>
          <a:lstStyle/>
          <a:p>
            <a:r>
              <a:rPr lang="zh-CN" altLang="en-US" sz="4000" dirty="0">
                <a:solidFill>
                  <a:srgbClr val="FFFF00"/>
                </a:solidFill>
              </a:rPr>
              <a:t>  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椎 骨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6492875" y="38211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zh-CN" sz="2800">
              <a:solidFill>
                <a:schemeClr val="bg1"/>
              </a:solidFill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355852" y="1214437"/>
            <a:ext cx="2982912" cy="453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颈椎    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 </a:t>
            </a:r>
          </a:p>
          <a:p>
            <a:pPr algn="just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胸椎  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</a:p>
          <a:p>
            <a:pPr algn="just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腰椎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  <a:p>
            <a:pPr algn="just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骶椎    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  <a:p>
            <a:pPr algn="just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尾椎    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3-4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zh-C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7" name="Picture 7" descr="http://www.xmmc.com.cn/%5Flayouts/xmjpwz/000/tupian/tupian/qugangu/2/4_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52" y="397841"/>
            <a:ext cx="3010747" cy="454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27801" y="5079152"/>
            <a:ext cx="76674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前面观：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颈椎到第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骶椎，自上而下逐渐加宽（原因：承重）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后面观：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颈椎棘突短、分叉；胸椎棘突细长，斜向后下，叠瓦状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侧面观：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个生理弯曲</a:t>
            </a:r>
          </a:p>
        </p:txBody>
      </p:sp>
      <p:sp>
        <p:nvSpPr>
          <p:cNvPr id="7" name="左大括号 6"/>
          <p:cNvSpPr/>
          <p:nvPr/>
        </p:nvSpPr>
        <p:spPr bwMode="auto">
          <a:xfrm>
            <a:off x="6035620" y="611187"/>
            <a:ext cx="177855" cy="550864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左大括号 7"/>
          <p:cNvSpPr/>
          <p:nvPr/>
        </p:nvSpPr>
        <p:spPr bwMode="auto">
          <a:xfrm>
            <a:off x="6035620" y="1237296"/>
            <a:ext cx="177855" cy="1909763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左大括号 8"/>
          <p:cNvSpPr/>
          <p:nvPr/>
        </p:nvSpPr>
        <p:spPr bwMode="auto">
          <a:xfrm>
            <a:off x="6035620" y="3192780"/>
            <a:ext cx="177855" cy="744221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400143" y="70195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颈椎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425790" y="339561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腰椎</a:t>
            </a:r>
          </a:p>
        </p:txBody>
      </p:sp>
      <p:sp>
        <p:nvSpPr>
          <p:cNvPr id="12" name="矩形 11"/>
          <p:cNvSpPr/>
          <p:nvPr/>
        </p:nvSpPr>
        <p:spPr>
          <a:xfrm>
            <a:off x="5389674" y="201702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胸椎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14" name="左大括号 13"/>
          <p:cNvSpPr/>
          <p:nvPr/>
        </p:nvSpPr>
        <p:spPr bwMode="auto">
          <a:xfrm rot="10800000">
            <a:off x="9082051" y="626266"/>
            <a:ext cx="177855" cy="550864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5" name="左大括号 14"/>
          <p:cNvSpPr/>
          <p:nvPr/>
        </p:nvSpPr>
        <p:spPr bwMode="auto">
          <a:xfrm rot="10800000">
            <a:off x="9064969" y="1237296"/>
            <a:ext cx="177855" cy="1909763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左大括号 15"/>
          <p:cNvSpPr/>
          <p:nvPr/>
        </p:nvSpPr>
        <p:spPr bwMode="auto">
          <a:xfrm rot="10800000">
            <a:off x="9091784" y="3248156"/>
            <a:ext cx="177855" cy="744221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302229" y="74923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颈曲</a:t>
            </a: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9343947" y="3470325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腰曲</a:t>
            </a:r>
          </a:p>
        </p:txBody>
      </p:sp>
      <p:sp>
        <p:nvSpPr>
          <p:cNvPr id="19" name="矩形 18"/>
          <p:cNvSpPr/>
          <p:nvPr/>
        </p:nvSpPr>
        <p:spPr>
          <a:xfrm>
            <a:off x="9343947" y="2050287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胸曲</a:t>
            </a:r>
          </a:p>
        </p:txBody>
      </p:sp>
      <p:sp>
        <p:nvSpPr>
          <p:cNvPr id="20" name="左大括号 19"/>
          <p:cNvSpPr/>
          <p:nvPr/>
        </p:nvSpPr>
        <p:spPr bwMode="auto">
          <a:xfrm rot="10800000">
            <a:off x="9091784" y="4045944"/>
            <a:ext cx="177855" cy="744221"/>
          </a:xfrm>
          <a:prstGeom prst="leftBrac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343948" y="4286665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骶曲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045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1431927" y="548482"/>
            <a:ext cx="3836987" cy="71913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椎骨的基本形态：</a:t>
            </a:r>
            <a:r>
              <a:rPr lang="zh-CN" altLang="en-US" b="1" dirty="0"/>
              <a:t>　</a:t>
            </a:r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2063751" y="1628775"/>
            <a:ext cx="4037013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椎体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椎弓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椎弓根</a:t>
            </a:r>
            <a:r>
              <a:rPr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2400" dirty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椎上、下切迹</a:t>
            </a:r>
            <a:r>
              <a:rPr lang="zh-CN" altLang="en-US" sz="2000" dirty="0">
                <a:latin typeface="宋体" pitchFamily="2" charset="-122"/>
                <a:ea typeface="宋体" pitchFamily="2" charset="-122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椎弓板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zh-CN" altLang="en-US" sz="2000" b="1" dirty="0">
              <a:solidFill>
                <a:srgbClr val="6600CC"/>
              </a:solidFill>
              <a:latin typeface="宋体" pitchFamily="2" charset="-122"/>
              <a:ea typeface="宋体" pitchFamily="2" charset="-122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棘   突 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(1)</a:t>
            </a:r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突起</a:t>
            </a:r>
            <a:r>
              <a:rPr lang="en-US" altLang="zh-CN" sz="2400" b="1" dirty="0">
                <a:solidFill>
                  <a:srgbClr val="CC0000"/>
                </a:solidFill>
                <a:latin typeface="Arial" charset="0"/>
              </a:rPr>
              <a:t>(</a:t>
            </a:r>
            <a:r>
              <a:rPr lang="en-US" altLang="zh-C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altLang="zh-CN" sz="2400" b="1" dirty="0">
                <a:solidFill>
                  <a:srgbClr val="CC0000"/>
                </a:solidFill>
                <a:latin typeface="Arial" charset="0"/>
              </a:rPr>
              <a:t>)</a:t>
            </a:r>
            <a:r>
              <a:rPr lang="en-US" altLang="zh-CN" sz="2000" b="1" dirty="0">
                <a:solidFill>
                  <a:srgbClr val="CC0000"/>
                </a:solidFill>
                <a:latin typeface="Arial" charset="0"/>
              </a:rPr>
              <a:t>      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横   突 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(2)</a:t>
            </a:r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上关节突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(2)</a:t>
            </a:r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下关节突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(2)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   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zh-CN" altLang="en-US" sz="1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zh-CN" alt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40" name="AutoShape 27"/>
          <p:cNvSpPr>
            <a:spLocks/>
          </p:cNvSpPr>
          <p:nvPr/>
        </p:nvSpPr>
        <p:spPr bwMode="auto">
          <a:xfrm>
            <a:off x="3899695" y="4040189"/>
            <a:ext cx="144462" cy="1296988"/>
          </a:xfrm>
          <a:prstGeom prst="leftBrace">
            <a:avLst>
              <a:gd name="adj1" fmla="val 74817"/>
              <a:gd name="adj2" fmla="val 47245"/>
            </a:avLst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9941" name="Text Box 43"/>
          <p:cNvSpPr txBox="1">
            <a:spLocks noChangeArrowheads="1"/>
          </p:cNvSpPr>
          <p:nvPr/>
        </p:nvSpPr>
        <p:spPr bwMode="auto">
          <a:xfrm>
            <a:off x="8924926" y="4113213"/>
            <a:ext cx="1527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</a:rPr>
              <a:t>横突</a:t>
            </a:r>
          </a:p>
        </p:txBody>
      </p:sp>
      <p:grpSp>
        <p:nvGrpSpPr>
          <p:cNvPr id="39942" name="组合 23"/>
          <p:cNvGrpSpPr>
            <a:grpSpLocks/>
          </p:cNvGrpSpPr>
          <p:nvPr/>
        </p:nvGrpSpPr>
        <p:grpSpPr bwMode="auto">
          <a:xfrm>
            <a:off x="5880101" y="908051"/>
            <a:ext cx="4175125" cy="5070475"/>
            <a:chOff x="4968875" y="1095375"/>
            <a:chExt cx="4175125" cy="5070475"/>
          </a:xfrm>
        </p:grpSpPr>
        <p:sp>
          <p:nvSpPr>
            <p:cNvPr id="39945" name="Text Box 4"/>
            <p:cNvSpPr txBox="1">
              <a:spLocks noChangeArrowheads="1"/>
            </p:cNvSpPr>
            <p:nvPr/>
          </p:nvSpPr>
          <p:spPr bwMode="auto">
            <a:xfrm>
              <a:off x="4968875" y="3821113"/>
              <a:ext cx="1841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zh-CN" sz="2800">
                <a:solidFill>
                  <a:schemeClr val="bg1"/>
                </a:solidFill>
              </a:endParaRPr>
            </a:p>
          </p:txBody>
        </p:sp>
        <p:pic>
          <p:nvPicPr>
            <p:cNvPr id="39946" name="Picture 29" descr="胸椎（上面）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775" y="1095375"/>
              <a:ext cx="2370138" cy="240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30" descr="胸椎（侧面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213" y="3976688"/>
              <a:ext cx="2751137" cy="218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8" name="Line 32"/>
            <p:cNvSpPr>
              <a:spLocks noChangeShapeType="1"/>
            </p:cNvSpPr>
            <p:nvPr/>
          </p:nvSpPr>
          <p:spPr bwMode="auto">
            <a:xfrm>
              <a:off x="6804025" y="1700213"/>
              <a:ext cx="10080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49" name="Line 33"/>
            <p:cNvSpPr>
              <a:spLocks noChangeShapeType="1"/>
            </p:cNvSpPr>
            <p:nvPr/>
          </p:nvSpPr>
          <p:spPr bwMode="auto">
            <a:xfrm>
              <a:off x="7050088" y="2133600"/>
              <a:ext cx="762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0" name="Line 34"/>
            <p:cNvSpPr>
              <a:spLocks noChangeShapeType="1"/>
            </p:cNvSpPr>
            <p:nvPr/>
          </p:nvSpPr>
          <p:spPr bwMode="auto">
            <a:xfrm flipV="1">
              <a:off x="6905625" y="2492375"/>
              <a:ext cx="906463" cy="15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1" name="Text Box 35"/>
            <p:cNvSpPr txBox="1">
              <a:spLocks noChangeArrowheads="1"/>
            </p:cNvSpPr>
            <p:nvPr/>
          </p:nvSpPr>
          <p:spPr bwMode="auto">
            <a:xfrm>
              <a:off x="7778750" y="1474788"/>
              <a:ext cx="1365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0000CC"/>
                  </a:solidFill>
                </a:rPr>
                <a:t>椎体</a:t>
              </a:r>
            </a:p>
          </p:txBody>
        </p:sp>
        <p:sp>
          <p:nvSpPr>
            <p:cNvPr id="39952" name="Text Box 36"/>
            <p:cNvSpPr txBox="1">
              <a:spLocks noChangeArrowheads="1"/>
            </p:cNvSpPr>
            <p:nvPr/>
          </p:nvSpPr>
          <p:spPr bwMode="auto">
            <a:xfrm>
              <a:off x="7783513" y="1919288"/>
              <a:ext cx="136048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CC"/>
                  </a:solidFill>
                </a:rPr>
                <a:t>椎弓根</a:t>
              </a:r>
            </a:p>
          </p:txBody>
        </p:sp>
        <p:sp>
          <p:nvSpPr>
            <p:cNvPr id="39953" name="Text Box 37"/>
            <p:cNvSpPr txBox="1">
              <a:spLocks noChangeArrowheads="1"/>
            </p:cNvSpPr>
            <p:nvPr/>
          </p:nvSpPr>
          <p:spPr bwMode="auto">
            <a:xfrm>
              <a:off x="7783513" y="2298700"/>
              <a:ext cx="13604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0000CC"/>
                  </a:solidFill>
                </a:rPr>
                <a:t>椎弓板</a:t>
              </a:r>
            </a:p>
          </p:txBody>
        </p:sp>
        <p:sp>
          <p:nvSpPr>
            <p:cNvPr id="39954" name="Line 38"/>
            <p:cNvSpPr>
              <a:spLocks noChangeShapeType="1"/>
            </p:cNvSpPr>
            <p:nvPr/>
          </p:nvSpPr>
          <p:spPr bwMode="auto">
            <a:xfrm>
              <a:off x="7164388" y="4076700"/>
              <a:ext cx="50323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5" name="Line 39"/>
            <p:cNvSpPr>
              <a:spLocks noChangeShapeType="1"/>
            </p:cNvSpPr>
            <p:nvPr/>
          </p:nvSpPr>
          <p:spPr bwMode="auto">
            <a:xfrm>
              <a:off x="7726363" y="4508500"/>
              <a:ext cx="374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6" name="Line 40"/>
            <p:cNvSpPr>
              <a:spLocks noChangeShapeType="1"/>
            </p:cNvSpPr>
            <p:nvPr/>
          </p:nvSpPr>
          <p:spPr bwMode="auto">
            <a:xfrm>
              <a:off x="7740650" y="5300663"/>
              <a:ext cx="374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7" name="Line 41"/>
            <p:cNvSpPr>
              <a:spLocks noChangeShapeType="1"/>
            </p:cNvSpPr>
            <p:nvPr/>
          </p:nvSpPr>
          <p:spPr bwMode="auto">
            <a:xfrm flipV="1">
              <a:off x="7019925" y="5056188"/>
              <a:ext cx="288925" cy="5762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58" name="Text Box 42"/>
            <p:cNvSpPr txBox="1">
              <a:spLocks noChangeArrowheads="1"/>
            </p:cNvSpPr>
            <p:nvPr/>
          </p:nvSpPr>
          <p:spPr bwMode="auto">
            <a:xfrm>
              <a:off x="7567613" y="3860800"/>
              <a:ext cx="15763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0000CC"/>
                  </a:solidFill>
                </a:rPr>
                <a:t>上关节突</a:t>
              </a:r>
            </a:p>
          </p:txBody>
        </p:sp>
        <p:sp>
          <p:nvSpPr>
            <p:cNvPr id="39959" name="Text Box 44"/>
            <p:cNvSpPr txBox="1">
              <a:spLocks noChangeArrowheads="1"/>
            </p:cNvSpPr>
            <p:nvPr/>
          </p:nvSpPr>
          <p:spPr bwMode="auto">
            <a:xfrm>
              <a:off x="8045450" y="5084763"/>
              <a:ext cx="1098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0000CC"/>
                  </a:solidFill>
                </a:rPr>
                <a:t>棘突</a:t>
              </a:r>
            </a:p>
          </p:txBody>
        </p:sp>
        <p:sp>
          <p:nvSpPr>
            <p:cNvPr id="39960" name="Text Box 45"/>
            <p:cNvSpPr txBox="1">
              <a:spLocks noChangeArrowheads="1"/>
            </p:cNvSpPr>
            <p:nvPr/>
          </p:nvSpPr>
          <p:spPr bwMode="auto">
            <a:xfrm>
              <a:off x="6227763" y="5603875"/>
              <a:ext cx="13684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0000CC"/>
                  </a:solidFill>
                </a:rPr>
                <a:t>下关节突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2803525" y="5600701"/>
            <a:ext cx="3181350" cy="904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   孔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椎管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椎间孔</a:t>
            </a:r>
          </a:p>
        </p:txBody>
      </p:sp>
      <p:sp>
        <p:nvSpPr>
          <p:cNvPr id="23" name="左大括号 22"/>
          <p:cNvSpPr/>
          <p:nvPr/>
        </p:nvSpPr>
        <p:spPr bwMode="auto">
          <a:xfrm>
            <a:off x="2752726" y="5849938"/>
            <a:ext cx="144463" cy="468312"/>
          </a:xfrm>
          <a:prstGeom prst="leftBrace">
            <a:avLst/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35106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95776" y="260350"/>
            <a:ext cx="4105275" cy="865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各部椎骨主要特征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24112" y="1700214"/>
            <a:ext cx="3963987" cy="352742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     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颈 椎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　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椎体小     椎孔大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横突孔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棘突末端分叉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关节突关节面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水平位</a:t>
            </a:r>
          </a:p>
        </p:txBody>
      </p:sp>
      <p:pic>
        <p:nvPicPr>
          <p:cNvPr id="40964" name="Picture 7" descr="颈椎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420938"/>
            <a:ext cx="3316288" cy="2997200"/>
          </a:xfrm>
        </p:spPr>
      </p:pic>
      <p:sp>
        <p:nvSpPr>
          <p:cNvPr id="40965" name="Line 12"/>
          <p:cNvSpPr>
            <a:spLocks noChangeShapeType="1"/>
          </p:cNvSpPr>
          <p:nvPr/>
        </p:nvSpPr>
        <p:spPr bwMode="auto">
          <a:xfrm>
            <a:off x="8688388" y="2997200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9264650" y="2781301"/>
            <a:ext cx="1576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横突孔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3D839-32FF-4E73-AC78-CD2EC8A67073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971431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骨的分类</a:t>
            </a:r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4789714" y="1138237"/>
            <a:ext cx="6096000" cy="5400675"/>
            <a:chOff x="5940152" y="1138237"/>
            <a:chExt cx="5062348" cy="5400675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9269455"/>
                </p:ext>
              </p:extLst>
            </p:nvPr>
          </p:nvGraphicFramePr>
          <p:xfrm>
            <a:off x="7379825" y="1138237"/>
            <a:ext cx="3622675" cy="540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Image" r:id="rId3" imgW="5269841" imgH="7834921" progId="">
                    <p:embed/>
                  </p:oleObj>
                </mc:Choice>
                <mc:Fallback>
                  <p:oleObj name="Image" r:id="rId3" imgW="5269841" imgH="783492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-201" b="-459"/>
                        <a:stretch>
                          <a:fillRect/>
                        </a:stretch>
                      </p:blipFill>
                      <p:spPr bwMode="auto">
                        <a:xfrm>
                          <a:off x="7379825" y="1138237"/>
                          <a:ext cx="3622675" cy="5400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矩形 4"/>
            <p:cNvSpPr>
              <a:spLocks noChangeArrowheads="1"/>
            </p:cNvSpPr>
            <p:nvPr/>
          </p:nvSpPr>
          <p:spPr bwMode="auto">
            <a:xfrm>
              <a:off x="5940152" y="2636912"/>
              <a:ext cx="1368152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9" name="矩形 8"/>
          <p:cNvSpPr/>
          <p:nvPr/>
        </p:nvSpPr>
        <p:spPr>
          <a:xfrm>
            <a:off x="1639837" y="1502286"/>
            <a:ext cx="6096000" cy="38824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长骨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bone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短骨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bone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扁骨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bone</a:t>
            </a:r>
            <a:endParaRPr kumimoji="1"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不规则骨</a:t>
            </a:r>
            <a:r>
              <a:rPr kumimoji="1" lang="en-US" altLang="zh-CN" sz="3200" b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kumimoji="1"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 bone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48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1" y="228601"/>
            <a:ext cx="671512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寰 椎 </a:t>
            </a:r>
            <a:r>
              <a:rPr lang="en-US" altLang="zh-CN" sz="2400" b="1" dirty="0"/>
              <a:t>(</a:t>
            </a:r>
            <a:r>
              <a:rPr lang="zh-CN" altLang="en-US" sz="2400" b="1" dirty="0"/>
              <a:t>第一颈椎</a:t>
            </a:r>
            <a:r>
              <a:rPr lang="en-US" altLang="zh-CN" sz="2400" b="1" dirty="0"/>
              <a:t>)</a:t>
            </a:r>
            <a:endParaRPr lang="zh-CN" altLang="en-US" sz="2400" b="1" dirty="0">
              <a:solidFill>
                <a:srgbClr val="0000CC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无椎体、棘突、关节突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组成：前弓、后弓、侧块、齿突凹</a:t>
            </a:r>
          </a:p>
        </p:txBody>
      </p:sp>
      <p:pic>
        <p:nvPicPr>
          <p:cNvPr id="56323" name="Picture 4" descr="寰椎（上面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844676"/>
            <a:ext cx="27368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寰椎（下面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743075"/>
            <a:ext cx="29257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Line 8"/>
          <p:cNvSpPr>
            <a:spLocks noChangeShapeType="1"/>
          </p:cNvSpPr>
          <p:nvPr/>
        </p:nvSpPr>
        <p:spPr bwMode="auto">
          <a:xfrm>
            <a:off x="4775200" y="3065463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6" name="Text Box 9"/>
          <p:cNvSpPr txBox="1">
            <a:spLocks noChangeArrowheads="1"/>
          </p:cNvSpPr>
          <p:nvPr/>
        </p:nvSpPr>
        <p:spPr bwMode="auto">
          <a:xfrm>
            <a:off x="5383214" y="2924176"/>
            <a:ext cx="1576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latin typeface="Goudy Old Style" panose="02020502050305020303" pitchFamily="18" charset="0"/>
              </a:rPr>
              <a:t>后弓</a:t>
            </a:r>
          </a:p>
        </p:txBody>
      </p:sp>
      <p:sp>
        <p:nvSpPr>
          <p:cNvPr id="56327" name="Line 10"/>
          <p:cNvSpPr>
            <a:spLocks noChangeShapeType="1"/>
          </p:cNvSpPr>
          <p:nvPr/>
        </p:nvSpPr>
        <p:spPr bwMode="auto">
          <a:xfrm>
            <a:off x="7858125" y="2011363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8" name="Text Box 11"/>
          <p:cNvSpPr txBox="1">
            <a:spLocks noChangeArrowheads="1"/>
          </p:cNvSpPr>
          <p:nvPr/>
        </p:nvSpPr>
        <p:spPr bwMode="auto">
          <a:xfrm>
            <a:off x="8739189" y="1908175"/>
            <a:ext cx="131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Goudy Old Style" panose="02020502050305020303" pitchFamily="18" charset="0"/>
              </a:rPr>
              <a:t>前弓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003426" y="3573464"/>
            <a:ext cx="29638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枢  椎 </a:t>
            </a:r>
            <a:r>
              <a:rPr lang="en-US" altLang="zh-CN" sz="2400" b="1" dirty="0"/>
              <a:t>(</a:t>
            </a:r>
            <a:r>
              <a:rPr lang="zh-CN" altLang="en-US" sz="2400" b="1" dirty="0"/>
              <a:t>第二颈椎</a:t>
            </a:r>
            <a:r>
              <a:rPr lang="en-US" altLang="zh-CN" sz="2400" b="1" dirty="0"/>
              <a:t>)</a:t>
            </a:r>
            <a:endParaRPr lang="zh-CN" altLang="en-US" sz="2400" b="1" dirty="0">
              <a:solidFill>
                <a:srgbClr val="0000CC"/>
              </a:solidFill>
            </a:endParaRPr>
          </a:p>
          <a:p>
            <a:pPr>
              <a:defRPr/>
            </a:pPr>
            <a:endParaRPr lang="zh-CN" altLang="en-US" sz="3200" b="1" dirty="0">
              <a:solidFill>
                <a:srgbClr val="0000CC"/>
              </a:solidFill>
            </a:endParaRPr>
          </a:p>
          <a:p>
            <a:pPr>
              <a:defRPr/>
            </a:pPr>
            <a:endParaRPr lang="zh-CN" alt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</p:txBody>
      </p:sp>
      <p:pic>
        <p:nvPicPr>
          <p:cNvPr id="56330" name="Picture 4" descr="枢椎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6" y="4322764"/>
            <a:ext cx="2703513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5" descr="枢椎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322763"/>
            <a:ext cx="29432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4489451" y="4465639"/>
            <a:ext cx="955675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5618164" y="4394200"/>
            <a:ext cx="83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latin typeface="Goudy Old Style" panose="02020502050305020303" pitchFamily="18" charset="0"/>
              </a:rPr>
              <a:t>齿   突</a:t>
            </a:r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>
            <a:off x="6362700" y="4465638"/>
            <a:ext cx="954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13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09613" y="1538289"/>
            <a:ext cx="1274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寰 椎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1288" y="4549384"/>
            <a:ext cx="1223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枢 椎   </a:t>
            </a:r>
          </a:p>
        </p:txBody>
      </p:sp>
      <p:grpSp>
        <p:nvGrpSpPr>
          <p:cNvPr id="41988" name="组合 9"/>
          <p:cNvGrpSpPr>
            <a:grpSpLocks/>
          </p:cNvGrpSpPr>
          <p:nvPr/>
        </p:nvGrpSpPr>
        <p:grpSpPr bwMode="auto">
          <a:xfrm>
            <a:off x="2005014" y="1052514"/>
            <a:ext cx="3423625" cy="4897437"/>
            <a:chOff x="684213" y="908050"/>
            <a:chExt cx="4248150" cy="5175250"/>
          </a:xfrm>
        </p:grpSpPr>
        <p:pic>
          <p:nvPicPr>
            <p:cNvPr id="41991" name="Picture 3" descr="枢椎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3357563"/>
              <a:ext cx="3240088" cy="272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6" descr="寰椎（上面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908050"/>
              <a:ext cx="3646487" cy="218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3779838" y="2997200"/>
              <a:ext cx="1152525" cy="647700"/>
            </a:xfrm>
            <a:prstGeom prst="notchedRightArrow">
              <a:avLst>
                <a:gd name="adj1" fmla="val 49509"/>
                <a:gd name="adj2" fmla="val 4681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Goudy Old Style" pitchFamily="18" charset="0"/>
              </a:endParaRPr>
            </a:p>
          </p:txBody>
        </p:sp>
      </p:grp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860551" y="3573463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Goudy Old Style" panose="02020502050305020303" pitchFamily="18" charset="0"/>
              </a:rPr>
              <a:t>齿突</a:t>
            </a:r>
          </a:p>
        </p:txBody>
      </p:sp>
      <p:sp>
        <p:nvSpPr>
          <p:cNvPr id="41990" name="Line 14"/>
          <p:cNvSpPr>
            <a:spLocks noChangeShapeType="1"/>
          </p:cNvSpPr>
          <p:nvPr/>
        </p:nvSpPr>
        <p:spPr bwMode="auto">
          <a:xfrm>
            <a:off x="2581275" y="3817938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Picture 5" descr="寰枢关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96" y="3021818"/>
            <a:ext cx="4149220" cy="30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寰椎（上面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998489"/>
            <a:ext cx="3809266" cy="22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666750" y="236538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寰枢关节</a:t>
            </a:r>
          </a:p>
        </p:txBody>
      </p:sp>
      <p:pic>
        <p:nvPicPr>
          <p:cNvPr id="15" name="Picture 3" descr="枢椎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30" y="3268952"/>
            <a:ext cx="2860005" cy="282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9717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8 -0.00486 L 0.00487 0.24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0" y="127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44551" y="671514"/>
            <a:ext cx="4968875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隆 椎  </a:t>
            </a:r>
            <a:r>
              <a:rPr lang="en-US" altLang="zh-CN" sz="2400" b="1" dirty="0">
                <a:solidFill>
                  <a:prstClr val="black"/>
                </a:solidFill>
              </a:rPr>
              <a:t>(</a:t>
            </a:r>
            <a:r>
              <a:rPr lang="zh-CN" altLang="en-US" sz="2400" b="1" dirty="0">
                <a:solidFill>
                  <a:prstClr val="black"/>
                </a:solidFill>
              </a:rPr>
              <a:t>第七颈椎</a:t>
            </a:r>
            <a:r>
              <a:rPr lang="en-US" altLang="zh-CN" sz="2400" b="1" dirty="0">
                <a:solidFill>
                  <a:prstClr val="black"/>
                </a:solidFill>
              </a:rPr>
              <a:t>)</a:t>
            </a:r>
            <a:endParaRPr lang="zh-CN" altLang="en-US" sz="2400" b="1" dirty="0">
              <a:solidFill>
                <a:srgbClr val="0000CC"/>
              </a:solidFill>
            </a:endParaRPr>
          </a:p>
          <a:p>
            <a:pPr>
              <a:defRPr/>
            </a:pPr>
            <a:endParaRPr lang="zh-CN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棘突特长，末端不分叉</a:t>
            </a:r>
          </a:p>
          <a:p>
            <a:pPr>
              <a:buFontTx/>
              <a:buChar char="•"/>
              <a:defRPr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计数标志</a:t>
            </a:r>
          </a:p>
        </p:txBody>
      </p:sp>
      <p:pic>
        <p:nvPicPr>
          <p:cNvPr id="43011" name="Picture 5" descr="第七颈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2202240"/>
            <a:ext cx="44021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http://www.jnmc.edu.cn/jpkc/zdx/22zhduanxue/IMAGES/第七颈椎棘突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324478"/>
            <a:ext cx="2867025" cy="3181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91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3044825" y="676276"/>
            <a:ext cx="12144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marL="0" eaLnBrk="1" hangingPunct="1">
              <a:buClr>
                <a:schemeClr val="bg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 椎</a:t>
            </a:r>
          </a:p>
        </p:txBody>
      </p:sp>
      <p:pic>
        <p:nvPicPr>
          <p:cNvPr id="44035" name="Picture 11" descr="胸椎（侧面）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6638" y="2274889"/>
            <a:ext cx="3313112" cy="2636837"/>
          </a:xfrm>
        </p:spPr>
      </p:pic>
      <p:sp>
        <p:nvSpPr>
          <p:cNvPr id="44036" name="Line 13"/>
          <p:cNvSpPr>
            <a:spLocks noChangeShapeType="1"/>
          </p:cNvSpPr>
          <p:nvPr/>
        </p:nvSpPr>
        <p:spPr bwMode="auto">
          <a:xfrm flipV="1">
            <a:off x="8826500" y="2346326"/>
            <a:ext cx="64770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37" name="Line 14"/>
          <p:cNvSpPr>
            <a:spLocks noChangeShapeType="1"/>
          </p:cNvSpPr>
          <p:nvPr/>
        </p:nvSpPr>
        <p:spPr bwMode="auto">
          <a:xfrm>
            <a:off x="8826501" y="3643313"/>
            <a:ext cx="142875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38" name="Line 15"/>
          <p:cNvSpPr>
            <a:spLocks noChangeShapeType="1"/>
          </p:cNvSpPr>
          <p:nvPr/>
        </p:nvSpPr>
        <p:spPr bwMode="auto">
          <a:xfrm>
            <a:off x="9761539" y="2995613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39" name="Text Box 19"/>
          <p:cNvSpPr txBox="1">
            <a:spLocks noChangeArrowheads="1"/>
          </p:cNvSpPr>
          <p:nvPr/>
        </p:nvSpPr>
        <p:spPr bwMode="auto">
          <a:xfrm>
            <a:off x="9402763" y="2130426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latin typeface="Goudy Old Style" panose="02020502050305020303" pitchFamily="18" charset="0"/>
              </a:rPr>
              <a:t>上肋凹</a:t>
            </a:r>
          </a:p>
        </p:txBody>
      </p:sp>
      <p:sp>
        <p:nvSpPr>
          <p:cNvPr id="44040" name="Text Box 20"/>
          <p:cNvSpPr txBox="1">
            <a:spLocks noChangeArrowheads="1"/>
          </p:cNvSpPr>
          <p:nvPr/>
        </p:nvSpPr>
        <p:spPr bwMode="auto">
          <a:xfrm>
            <a:off x="8551863" y="397351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latin typeface="Goudy Old Style" panose="02020502050305020303" pitchFamily="18" charset="0"/>
              </a:rPr>
              <a:t>下肋凹</a:t>
            </a:r>
          </a:p>
        </p:txBody>
      </p:sp>
      <p:sp>
        <p:nvSpPr>
          <p:cNvPr id="44041" name="Text Box 21"/>
          <p:cNvSpPr txBox="1">
            <a:spLocks noChangeArrowheads="1"/>
          </p:cNvSpPr>
          <p:nvPr/>
        </p:nvSpPr>
        <p:spPr bwMode="auto">
          <a:xfrm>
            <a:off x="10121901" y="2779713"/>
            <a:ext cx="1331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FF"/>
                </a:solidFill>
                <a:latin typeface="Goudy Old Style" panose="02020502050305020303" pitchFamily="18" charset="0"/>
              </a:rPr>
              <a:t>横突肋凹</a:t>
            </a:r>
          </a:p>
        </p:txBody>
      </p:sp>
      <p:sp>
        <p:nvSpPr>
          <p:cNvPr id="44042" name="Rectangle 50"/>
          <p:cNvSpPr>
            <a:spLocks noChangeArrowheads="1"/>
          </p:cNvSpPr>
          <p:nvPr/>
        </p:nvSpPr>
        <p:spPr bwMode="auto">
          <a:xfrm>
            <a:off x="1774826" y="1557339"/>
            <a:ext cx="49688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椎体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肋凹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与肋头相关节。   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横突肋凹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与肋结节相关节。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棘突较长，向后下方倾斜，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呈叠瓦状排列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关节突关节面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冠状位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CC59-F5B7-465D-8382-AE428EB65719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5671802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774826" y="908050"/>
            <a:ext cx="41052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0000"/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kumimoji="1"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腰 椎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0000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椎体大椎孔小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棘突水平伸向后，宽而短，间隙宽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可作腰椎穿刺术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关节突关节面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矢状位</a:t>
            </a:r>
          </a:p>
        </p:txBody>
      </p:sp>
      <p:pic>
        <p:nvPicPr>
          <p:cNvPr id="45059" name="Picture 8" descr="腰椎（上面）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260351"/>
            <a:ext cx="2665412" cy="2620963"/>
          </a:xfrm>
        </p:spPr>
      </p:pic>
      <p:pic>
        <p:nvPicPr>
          <p:cNvPr id="45060" name="Picture 9" descr="腰椎（侧面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1916114"/>
            <a:ext cx="2339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AutoShape 11"/>
          <p:cNvSpPr>
            <a:spLocks noChangeArrowheads="1"/>
          </p:cNvSpPr>
          <p:nvPr/>
        </p:nvSpPr>
        <p:spPr bwMode="auto">
          <a:xfrm>
            <a:off x="8975726" y="3644900"/>
            <a:ext cx="144463" cy="503238"/>
          </a:xfrm>
          <a:prstGeom prst="upDownArrow">
            <a:avLst>
              <a:gd name="adj1" fmla="val 50000"/>
              <a:gd name="adj2" fmla="val 69670"/>
            </a:avLst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>
              <a:latin typeface="Goudy Old Style" panose="02020502050305020303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72320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2492375" y="320677"/>
            <a:ext cx="27225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骶骨和尾骨</a:t>
            </a:r>
          </a:p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</a:p>
        </p:txBody>
      </p:sp>
      <p:grpSp>
        <p:nvGrpSpPr>
          <p:cNvPr id="46083" name="组合 35"/>
          <p:cNvGrpSpPr>
            <a:grpSpLocks/>
          </p:cNvGrpSpPr>
          <p:nvPr/>
        </p:nvGrpSpPr>
        <p:grpSpPr bwMode="auto">
          <a:xfrm>
            <a:off x="5892800" y="1027113"/>
            <a:ext cx="3962400" cy="5486400"/>
            <a:chOff x="4733925" y="1027113"/>
            <a:chExt cx="3962400" cy="5486400"/>
          </a:xfrm>
        </p:grpSpPr>
        <p:pic>
          <p:nvPicPr>
            <p:cNvPr id="46091" name="Picture 1032" descr="骶骨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725" y="1027113"/>
              <a:ext cx="2074863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1033" descr="骶骨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863" y="3846513"/>
              <a:ext cx="1973262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1034"/>
            <p:cNvSpPr txBox="1">
              <a:spLocks noChangeArrowheads="1"/>
            </p:cNvSpPr>
            <p:nvPr/>
          </p:nvSpPr>
          <p:spPr bwMode="auto">
            <a:xfrm>
              <a:off x="4733925" y="2017713"/>
              <a:ext cx="1066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骶前孔</a:t>
              </a:r>
            </a:p>
          </p:txBody>
        </p:sp>
        <p:sp>
          <p:nvSpPr>
            <p:cNvPr id="46094" name="Line 1035"/>
            <p:cNvSpPr>
              <a:spLocks noChangeShapeType="1"/>
            </p:cNvSpPr>
            <p:nvPr/>
          </p:nvSpPr>
          <p:spPr bwMode="auto">
            <a:xfrm flipV="1">
              <a:off x="5724525" y="1636713"/>
              <a:ext cx="762000" cy="6096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095" name="Line 1036"/>
            <p:cNvSpPr>
              <a:spLocks noChangeShapeType="1"/>
            </p:cNvSpPr>
            <p:nvPr/>
          </p:nvSpPr>
          <p:spPr bwMode="auto">
            <a:xfrm flipV="1">
              <a:off x="5724525" y="2093913"/>
              <a:ext cx="838200" cy="152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096" name="Line 1037"/>
            <p:cNvSpPr>
              <a:spLocks noChangeShapeType="1"/>
            </p:cNvSpPr>
            <p:nvPr/>
          </p:nvSpPr>
          <p:spPr bwMode="auto">
            <a:xfrm>
              <a:off x="5724525" y="2246313"/>
              <a:ext cx="838200" cy="152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097" name="Line 1038"/>
            <p:cNvSpPr>
              <a:spLocks noChangeShapeType="1"/>
            </p:cNvSpPr>
            <p:nvPr/>
          </p:nvSpPr>
          <p:spPr bwMode="auto">
            <a:xfrm>
              <a:off x="5724525" y="2246313"/>
              <a:ext cx="914400" cy="3810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098" name="Line 1039"/>
            <p:cNvSpPr>
              <a:spLocks noChangeShapeType="1"/>
            </p:cNvSpPr>
            <p:nvPr/>
          </p:nvSpPr>
          <p:spPr bwMode="auto">
            <a:xfrm flipH="1" flipV="1">
              <a:off x="6791325" y="1331913"/>
              <a:ext cx="11430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099" name="Text Box 1040"/>
            <p:cNvSpPr txBox="1">
              <a:spLocks noChangeArrowheads="1"/>
            </p:cNvSpPr>
            <p:nvPr/>
          </p:nvSpPr>
          <p:spPr bwMode="auto">
            <a:xfrm>
              <a:off x="7934325" y="1103313"/>
              <a:ext cx="76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岬</a:t>
              </a:r>
            </a:p>
          </p:txBody>
        </p:sp>
        <p:sp>
          <p:nvSpPr>
            <p:cNvPr id="46100" name="Line 1043"/>
            <p:cNvSpPr>
              <a:spLocks noChangeShapeType="1"/>
            </p:cNvSpPr>
            <p:nvPr/>
          </p:nvSpPr>
          <p:spPr bwMode="auto">
            <a:xfrm flipH="1" flipV="1">
              <a:off x="6867525" y="3313113"/>
              <a:ext cx="6858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1" name="Text Box 1044"/>
            <p:cNvSpPr txBox="1">
              <a:spLocks noChangeArrowheads="1"/>
            </p:cNvSpPr>
            <p:nvPr/>
          </p:nvSpPr>
          <p:spPr bwMode="auto">
            <a:xfrm>
              <a:off x="7553325" y="3084513"/>
              <a:ext cx="76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尾骨</a:t>
              </a:r>
            </a:p>
          </p:txBody>
        </p:sp>
        <p:sp>
          <p:nvSpPr>
            <p:cNvPr id="46102" name="Text Box 1045"/>
            <p:cNvSpPr txBox="1">
              <a:spLocks noChangeArrowheads="1"/>
            </p:cNvSpPr>
            <p:nvPr/>
          </p:nvSpPr>
          <p:spPr bwMode="auto">
            <a:xfrm>
              <a:off x="4733925" y="4897438"/>
              <a:ext cx="1066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骶后孔</a:t>
              </a:r>
            </a:p>
          </p:txBody>
        </p:sp>
        <p:sp>
          <p:nvSpPr>
            <p:cNvPr id="46103" name="Line 1046"/>
            <p:cNvSpPr>
              <a:spLocks noChangeShapeType="1"/>
            </p:cNvSpPr>
            <p:nvPr/>
          </p:nvSpPr>
          <p:spPr bwMode="auto">
            <a:xfrm flipV="1">
              <a:off x="5724525" y="4516438"/>
              <a:ext cx="762000" cy="6096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4" name="Line 1047"/>
            <p:cNvSpPr>
              <a:spLocks noChangeShapeType="1"/>
            </p:cNvSpPr>
            <p:nvPr/>
          </p:nvSpPr>
          <p:spPr bwMode="auto">
            <a:xfrm flipV="1">
              <a:off x="5724525" y="4989513"/>
              <a:ext cx="838200" cy="152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5" name="Line 1048"/>
            <p:cNvSpPr>
              <a:spLocks noChangeShapeType="1"/>
            </p:cNvSpPr>
            <p:nvPr/>
          </p:nvSpPr>
          <p:spPr bwMode="auto">
            <a:xfrm>
              <a:off x="5724525" y="5141913"/>
              <a:ext cx="914400" cy="152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6" name="Line 1049"/>
            <p:cNvSpPr>
              <a:spLocks noChangeShapeType="1"/>
            </p:cNvSpPr>
            <p:nvPr/>
          </p:nvSpPr>
          <p:spPr bwMode="auto">
            <a:xfrm>
              <a:off x="5724525" y="5141913"/>
              <a:ext cx="838200" cy="457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7" name="Line 1050"/>
            <p:cNvSpPr>
              <a:spLocks noChangeShapeType="1"/>
            </p:cNvSpPr>
            <p:nvPr/>
          </p:nvSpPr>
          <p:spPr bwMode="auto">
            <a:xfrm flipH="1" flipV="1">
              <a:off x="6791325" y="6132513"/>
              <a:ext cx="6858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08" name="Text Box 1051"/>
            <p:cNvSpPr txBox="1">
              <a:spLocks noChangeArrowheads="1"/>
            </p:cNvSpPr>
            <p:nvPr/>
          </p:nvSpPr>
          <p:spPr bwMode="auto">
            <a:xfrm>
              <a:off x="7477125" y="5903913"/>
              <a:ext cx="76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尾骨</a:t>
              </a:r>
            </a:p>
          </p:txBody>
        </p:sp>
        <p:sp>
          <p:nvSpPr>
            <p:cNvPr id="46109" name="Line 1052"/>
            <p:cNvSpPr>
              <a:spLocks noChangeShapeType="1"/>
            </p:cNvSpPr>
            <p:nvPr/>
          </p:nvSpPr>
          <p:spPr bwMode="auto">
            <a:xfrm flipH="1" flipV="1">
              <a:off x="6867525" y="3998913"/>
              <a:ext cx="10668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10" name="Text Box 1053"/>
            <p:cNvSpPr txBox="1">
              <a:spLocks noChangeArrowheads="1"/>
            </p:cNvSpPr>
            <p:nvPr/>
          </p:nvSpPr>
          <p:spPr bwMode="auto">
            <a:xfrm>
              <a:off x="7934325" y="3770313"/>
              <a:ext cx="76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骶管</a:t>
              </a:r>
            </a:p>
          </p:txBody>
        </p:sp>
        <p:sp>
          <p:nvSpPr>
            <p:cNvPr id="46111" name="Line 1054"/>
            <p:cNvSpPr>
              <a:spLocks noChangeShapeType="1"/>
            </p:cNvSpPr>
            <p:nvPr/>
          </p:nvSpPr>
          <p:spPr bwMode="auto">
            <a:xfrm flipH="1" flipV="1">
              <a:off x="6867525" y="3998913"/>
              <a:ext cx="0" cy="2286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12" name="Line 1055"/>
            <p:cNvSpPr>
              <a:spLocks noChangeShapeType="1"/>
            </p:cNvSpPr>
            <p:nvPr/>
          </p:nvSpPr>
          <p:spPr bwMode="auto">
            <a:xfrm flipH="1" flipV="1">
              <a:off x="6181725" y="5751513"/>
              <a:ext cx="5334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13" name="Text Box 1056"/>
            <p:cNvSpPr txBox="1">
              <a:spLocks noChangeArrowheads="1"/>
            </p:cNvSpPr>
            <p:nvPr/>
          </p:nvSpPr>
          <p:spPr bwMode="auto">
            <a:xfrm>
              <a:off x="5495925" y="5522913"/>
              <a:ext cx="76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kumimoji="1" sz="23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PMingLiU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1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骶角</a:t>
              </a:r>
            </a:p>
          </p:txBody>
        </p:sp>
        <p:sp>
          <p:nvSpPr>
            <p:cNvPr id="46114" name="Line 1057"/>
            <p:cNvSpPr>
              <a:spLocks noChangeShapeType="1"/>
            </p:cNvSpPr>
            <p:nvPr/>
          </p:nvSpPr>
          <p:spPr bwMode="auto">
            <a:xfrm flipH="1" flipV="1">
              <a:off x="7400925" y="4837113"/>
              <a:ext cx="5334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15" name="Line 1059"/>
            <p:cNvSpPr>
              <a:spLocks noChangeShapeType="1"/>
            </p:cNvSpPr>
            <p:nvPr/>
          </p:nvSpPr>
          <p:spPr bwMode="auto">
            <a:xfrm flipH="1" flipV="1">
              <a:off x="6791325" y="5599113"/>
              <a:ext cx="6858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116" name="Line 1061"/>
            <p:cNvSpPr>
              <a:spLocks noChangeShapeType="1"/>
            </p:cNvSpPr>
            <p:nvPr/>
          </p:nvSpPr>
          <p:spPr bwMode="auto">
            <a:xfrm flipH="1" flipV="1">
              <a:off x="5724525" y="3998913"/>
              <a:ext cx="7620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46084" name="Text Box 1062"/>
          <p:cNvSpPr txBox="1">
            <a:spLocks noChangeArrowheads="1"/>
          </p:cNvSpPr>
          <p:nvPr/>
        </p:nvSpPr>
        <p:spPr bwMode="auto">
          <a:xfrm>
            <a:off x="5664200" y="377031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上关节突</a:t>
            </a:r>
          </a:p>
        </p:txBody>
      </p:sp>
      <p:sp>
        <p:nvSpPr>
          <p:cNvPr id="46085" name="Rectangle 1064"/>
          <p:cNvSpPr>
            <a:spLocks noChangeArrowheads="1"/>
          </p:cNvSpPr>
          <p:nvPr/>
        </p:nvSpPr>
        <p:spPr bwMode="auto">
          <a:xfrm>
            <a:off x="1016000" y="1341349"/>
            <a:ext cx="136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骶骨</a:t>
            </a:r>
            <a:r>
              <a:rPr lang="zh-CN" altLang="en-US" sz="2800" b="1" dirty="0">
                <a:solidFill>
                  <a:srgbClr val="00B050"/>
                </a:solidFill>
              </a:rPr>
              <a:t>  </a:t>
            </a:r>
            <a:r>
              <a:rPr lang="zh-CN" altLang="en-US" sz="2800" dirty="0">
                <a:solidFill>
                  <a:srgbClr val="00B050"/>
                </a:solidFill>
              </a:rPr>
              <a:t> </a:t>
            </a:r>
            <a:r>
              <a:rPr lang="zh-CN" altLang="en-US" sz="1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    </a:t>
            </a:r>
          </a:p>
        </p:txBody>
      </p:sp>
      <p:sp>
        <p:nvSpPr>
          <p:cNvPr id="46086" name="Rectangle 1065"/>
          <p:cNvSpPr>
            <a:spLocks noChangeArrowheads="1"/>
          </p:cNvSpPr>
          <p:nvPr/>
        </p:nvSpPr>
        <p:spPr bwMode="auto">
          <a:xfrm>
            <a:off x="2139156" y="1204844"/>
            <a:ext cx="30241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岬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骶前孔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骶后孔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骶管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骶角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骶管裂孔 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6087" name="Rectangle 1066"/>
          <p:cNvSpPr>
            <a:spLocks noChangeArrowheads="1"/>
          </p:cNvSpPr>
          <p:nvPr/>
        </p:nvSpPr>
        <p:spPr bwMode="auto">
          <a:xfrm>
            <a:off x="1090610" y="5783263"/>
            <a:ext cx="1127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尾骨</a:t>
            </a:r>
            <a:r>
              <a:rPr lang="zh-CN" altLang="en-US" sz="28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6088" name="Rectangle 1067"/>
          <p:cNvSpPr>
            <a:spLocks noChangeArrowheads="1"/>
          </p:cNvSpPr>
          <p:nvPr/>
        </p:nvSpPr>
        <p:spPr bwMode="auto">
          <a:xfrm>
            <a:off x="1913730" y="5839123"/>
            <a:ext cx="4481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由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～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块退化的尾椎长合而成</a:t>
            </a:r>
            <a:endParaRPr lang="zh-CN" altLang="en-US" sz="24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6089" name="Text Box 1058"/>
          <p:cNvSpPr txBox="1">
            <a:spLocks noChangeArrowheads="1"/>
          </p:cNvSpPr>
          <p:nvPr/>
        </p:nvSpPr>
        <p:spPr bwMode="auto">
          <a:xfrm>
            <a:off x="8975725" y="4603751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耳状面</a:t>
            </a:r>
          </a:p>
        </p:txBody>
      </p:sp>
      <p:sp>
        <p:nvSpPr>
          <p:cNvPr id="46090" name="Text Box 1060"/>
          <p:cNvSpPr txBox="1">
            <a:spLocks noChangeArrowheads="1"/>
          </p:cNvSpPr>
          <p:nvPr/>
        </p:nvSpPr>
        <p:spPr bwMode="auto">
          <a:xfrm>
            <a:off x="8543925" y="5370514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骶管裂孔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CC59-F5B7-465D-8382-AE428EB65719}" type="slidenum">
              <a:rPr lang="en-US" altLang="zh-TW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9694064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>
            <a:spLocks noGrp="1" noChangeArrowheads="1"/>
          </p:cNvSpPr>
          <p:nvPr>
            <p:ph type="body" sz="half" idx="1"/>
          </p:nvPr>
        </p:nvSpPr>
        <p:spPr>
          <a:xfrm>
            <a:off x="2532063" y="2489201"/>
            <a:ext cx="4572000" cy="25241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dirty="0"/>
              <a:t>　　　　 </a:t>
            </a: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胸骨柄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0000CC"/>
                </a:solidFill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３部分</a:t>
            </a:r>
            <a:r>
              <a:rPr lang="zh-CN" altLang="en-US" b="1" dirty="0">
                <a:solidFill>
                  <a:srgbClr val="0000CC"/>
                </a:solidFill>
              </a:rPr>
              <a:t>　</a:t>
            </a: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胸骨体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0000CC"/>
                </a:solidFill>
              </a:rPr>
              <a:t>　　　　 </a:t>
            </a:r>
            <a:r>
              <a:rPr lang="zh-CN" altLang="en-US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剑　突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dirty="0"/>
              <a:t>　　　　　</a:t>
            </a:r>
          </a:p>
        </p:txBody>
      </p:sp>
      <p:pic>
        <p:nvPicPr>
          <p:cNvPr id="47107" name="Picture 8" descr="胸骨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2750" y="1697039"/>
            <a:ext cx="2857500" cy="4333875"/>
          </a:xfrm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1624013" y="542927"/>
            <a:ext cx="257651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 骨</a:t>
            </a:r>
          </a:p>
        </p:txBody>
      </p:sp>
      <p:sp>
        <p:nvSpPr>
          <p:cNvPr id="47109" name="AutoShape 7"/>
          <p:cNvSpPr>
            <a:spLocks/>
          </p:cNvSpPr>
          <p:nvPr/>
        </p:nvSpPr>
        <p:spPr bwMode="auto">
          <a:xfrm>
            <a:off x="3952876" y="2643189"/>
            <a:ext cx="142875" cy="1152525"/>
          </a:xfrm>
          <a:prstGeom prst="leftBrace">
            <a:avLst>
              <a:gd name="adj1" fmla="val 67222"/>
              <a:gd name="adj2" fmla="val 4200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7132639" y="2809875"/>
            <a:ext cx="720725" cy="217488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47111" name="Line 10"/>
          <p:cNvSpPr>
            <a:spLocks noChangeShapeType="1"/>
          </p:cNvSpPr>
          <p:nvPr/>
        </p:nvSpPr>
        <p:spPr bwMode="auto">
          <a:xfrm flipV="1">
            <a:off x="5167313" y="2420939"/>
            <a:ext cx="2297112" cy="365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112" name="Line 11"/>
          <p:cNvSpPr>
            <a:spLocks noChangeShapeType="1"/>
          </p:cNvSpPr>
          <p:nvPr/>
        </p:nvSpPr>
        <p:spPr bwMode="auto">
          <a:xfrm>
            <a:off x="5167313" y="3214688"/>
            <a:ext cx="2297112" cy="8620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113" name="Line 12"/>
          <p:cNvSpPr>
            <a:spLocks noChangeShapeType="1"/>
          </p:cNvSpPr>
          <p:nvPr/>
        </p:nvSpPr>
        <p:spPr bwMode="auto">
          <a:xfrm>
            <a:off x="5238750" y="3643313"/>
            <a:ext cx="2152650" cy="22336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98618" y="2711453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胸骨角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3D839-32FF-4E73-AC78-CD2EC8A67073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1514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47111" grpId="0" animBg="1"/>
      <p:bldP spid="47112" grpId="0" animBg="1"/>
      <p:bldP spid="47113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089027" y="360364"/>
            <a:ext cx="24606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r>
              <a:rPr kumimoji="1"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kumimoji="1"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肋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289219" y="1929329"/>
            <a:ext cx="4572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　　　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肋骨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 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　　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肋软骨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1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　　　　　</a:t>
            </a:r>
            <a:endParaRPr lang="en-US" altLang="zh-CN" sz="1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altLang="zh-CN" sz="1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zh-CN" alt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真肋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(1-7)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 假肋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(8-10)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浮肋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(11-12)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228" name="AutoShape 8"/>
          <p:cNvSpPr>
            <a:spLocks/>
          </p:cNvSpPr>
          <p:nvPr/>
        </p:nvSpPr>
        <p:spPr bwMode="auto">
          <a:xfrm>
            <a:off x="2171701" y="2106614"/>
            <a:ext cx="142875" cy="1152525"/>
          </a:xfrm>
          <a:prstGeom prst="leftBrace">
            <a:avLst>
              <a:gd name="adj1" fmla="val 67222"/>
              <a:gd name="adj2" fmla="val 42009"/>
            </a:avLst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2229" name="AutoShape 9"/>
          <p:cNvSpPr>
            <a:spLocks/>
          </p:cNvSpPr>
          <p:nvPr/>
        </p:nvSpPr>
        <p:spPr bwMode="auto">
          <a:xfrm>
            <a:off x="1528763" y="3989903"/>
            <a:ext cx="142875" cy="1152525"/>
          </a:xfrm>
          <a:prstGeom prst="leftBrace">
            <a:avLst>
              <a:gd name="adj1" fmla="val 67222"/>
              <a:gd name="adj2" fmla="val 42009"/>
            </a:avLst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48134" name="Picture 11" descr="胸廓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6" y="908051"/>
            <a:ext cx="4589463" cy="5300663"/>
          </a:xfrm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729413" y="17446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586538" y="217011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456363" y="263683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6311900" y="31416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124575" y="360203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6024563" y="40767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5880100" y="4565651"/>
            <a:ext cx="28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749925" y="494188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5621338" y="5487988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5692775" y="524351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CN" b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CC59-F5B7-465D-8382-AE428EB65719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6675152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17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333376"/>
            <a:ext cx="625951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7334251" y="5949950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第一肋骨</a:t>
            </a: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5607051" y="5949950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第二肋骨</a:t>
            </a:r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3590926" y="5949950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第七肋骨</a:t>
            </a:r>
          </a:p>
        </p:txBody>
      </p:sp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8631238" y="2565400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肋头</a:t>
            </a:r>
          </a:p>
        </p:txBody>
      </p:sp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8199438" y="2133600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肋颈</a:t>
            </a:r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7623175" y="1908175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肋结节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8199438" y="4221164"/>
            <a:ext cx="156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锁骨下静脉沟</a:t>
            </a:r>
          </a:p>
        </p:txBody>
      </p: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7766050" y="3635375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前斜角肌结节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5173664" y="2997200"/>
            <a:ext cx="1570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锁骨下动脉沟</a:t>
            </a:r>
          </a:p>
        </p:txBody>
      </p:sp>
      <p:sp>
        <p:nvSpPr>
          <p:cNvPr id="49164" name="TextBox 14"/>
          <p:cNvSpPr txBox="1">
            <a:spLocks noChangeArrowheads="1"/>
          </p:cNvSpPr>
          <p:nvPr/>
        </p:nvSpPr>
        <p:spPr bwMode="auto">
          <a:xfrm>
            <a:off x="3951288" y="20605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肋沟</a:t>
            </a:r>
          </a:p>
        </p:txBody>
      </p:sp>
      <p:sp>
        <p:nvSpPr>
          <p:cNvPr id="49165" name="TextBox 15"/>
          <p:cNvSpPr txBox="1">
            <a:spLocks noChangeArrowheads="1"/>
          </p:cNvSpPr>
          <p:nvPr/>
        </p:nvSpPr>
        <p:spPr bwMode="auto">
          <a:xfrm>
            <a:off x="2509838" y="1484314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肋体</a:t>
            </a:r>
          </a:p>
        </p:txBody>
      </p:sp>
      <p:cxnSp>
        <p:nvCxnSpPr>
          <p:cNvPr id="18" name="直接连接符 17"/>
          <p:cNvCxnSpPr/>
          <p:nvPr/>
        </p:nvCxnSpPr>
        <p:spPr bwMode="auto">
          <a:xfrm rot="16200000" flipH="1">
            <a:off x="2797970" y="1916907"/>
            <a:ext cx="504825" cy="3603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49164" idx="0"/>
          </p:cNvCxnSpPr>
          <p:nvPr/>
        </p:nvCxnSpPr>
        <p:spPr bwMode="auto">
          <a:xfrm rot="5400000">
            <a:off x="4076701" y="1682751"/>
            <a:ext cx="576262" cy="1793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49163" idx="2"/>
          </p:cNvCxnSpPr>
          <p:nvPr/>
        </p:nvCxnSpPr>
        <p:spPr bwMode="auto">
          <a:xfrm rot="16200000" flipH="1">
            <a:off x="6183313" y="3141663"/>
            <a:ext cx="711200" cy="11588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flipV="1">
            <a:off x="7334251" y="3860800"/>
            <a:ext cx="504825" cy="431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endCxn id="49161" idx="1"/>
          </p:cNvCxnSpPr>
          <p:nvPr/>
        </p:nvCxnSpPr>
        <p:spPr bwMode="auto">
          <a:xfrm flipV="1">
            <a:off x="7478714" y="4405314"/>
            <a:ext cx="720725" cy="1031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 bwMode="auto">
          <a:xfrm rot="5400000">
            <a:off x="7629526" y="2233613"/>
            <a:ext cx="323850" cy="2889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 bwMode="auto">
          <a:xfrm rot="5400000">
            <a:off x="8036719" y="2439194"/>
            <a:ext cx="323850" cy="2873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 bwMode="auto">
          <a:xfrm rot="10800000" flipV="1">
            <a:off x="8378825" y="2805113"/>
            <a:ext cx="323850" cy="1079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696482" y="33337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895543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 idx="4294967295"/>
          </p:nvPr>
        </p:nvSpPr>
        <p:spPr>
          <a:xfrm>
            <a:off x="695325" y="34925"/>
            <a:ext cx="5543550" cy="1143000"/>
          </a:xfrm>
        </p:spPr>
        <p:txBody>
          <a:bodyPr>
            <a:normAutofit/>
          </a:bodyPr>
          <a:lstStyle/>
          <a:p>
            <a:r>
              <a:rPr kumimoji="1" lang="zh-CN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胸廓的全貌</a:t>
            </a:r>
          </a:p>
        </p:txBody>
      </p:sp>
      <p:graphicFrame>
        <p:nvGraphicFramePr>
          <p:cNvPr id="205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994833"/>
              </p:ext>
            </p:extLst>
          </p:nvPr>
        </p:nvGraphicFramePr>
        <p:xfrm>
          <a:off x="5808663" y="1074058"/>
          <a:ext cx="5167330" cy="537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Image" r:id="rId4" imgW="2831358" imgH="2947422" progId="Photoshop.Image.7">
                  <p:embed/>
                </p:oleObj>
              </mc:Choice>
              <mc:Fallback>
                <p:oleObj name="Image" r:id="rId4" imgW="2831358" imgH="294742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1074058"/>
                        <a:ext cx="5167330" cy="5377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1236663" y="906601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胸廓的形态：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前后较扁，前壁短，后壁长，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两侧肋弓夹角为胸骨下角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肋间隙序数及活体判定：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心尖位置第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肋间隙，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胸骨角平第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肋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胸廓与呼吸运动：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吸气时各径均增大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47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长骨</a:t>
            </a:r>
          </a:p>
        </p:txBody>
      </p:sp>
      <p:pic>
        <p:nvPicPr>
          <p:cNvPr id="5" name="Picture 7" descr="http://course.jnu.edu.cn/jnujpx/jpzyk/ziyuan/biaoben/077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30869"/>
          <a:stretch>
            <a:fillRect/>
          </a:stretch>
        </p:blipFill>
        <p:spPr bwMode="auto">
          <a:xfrm>
            <a:off x="7391400" y="1327150"/>
            <a:ext cx="15128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ttp://course.jnu.edu.cn/jnujpx/jpzyk/ziyuan/biaoben/063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2" r="22083"/>
          <a:stretch>
            <a:fillRect/>
          </a:stretch>
        </p:blipFill>
        <p:spPr bwMode="auto">
          <a:xfrm>
            <a:off x="9551988" y="1184275"/>
            <a:ext cx="1368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/>
          <p:cNvCxnSpPr/>
          <p:nvPr/>
        </p:nvCxnSpPr>
        <p:spPr bwMode="auto">
          <a:xfrm>
            <a:off x="8170863" y="3703638"/>
            <a:ext cx="539750" cy="158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 bwMode="auto">
          <a:xfrm>
            <a:off x="9551988" y="3702050"/>
            <a:ext cx="503237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51888" y="3446463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骨体</a:t>
            </a: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8323263" y="1914525"/>
            <a:ext cx="539750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 bwMode="auto">
          <a:xfrm>
            <a:off x="9704388" y="1912938"/>
            <a:ext cx="503237" cy="158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831263" y="1657350"/>
            <a:ext cx="80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上端</a:t>
            </a: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8183563" y="5659438"/>
            <a:ext cx="539750" cy="158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 bwMode="auto">
          <a:xfrm>
            <a:off x="9566275" y="5657850"/>
            <a:ext cx="503238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8688388" y="5402263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下端</a:t>
            </a:r>
          </a:p>
        </p:txBody>
      </p:sp>
      <p:sp>
        <p:nvSpPr>
          <p:cNvPr id="17" name="矩形 16"/>
          <p:cNvSpPr/>
          <p:nvPr/>
        </p:nvSpPr>
        <p:spPr>
          <a:xfrm>
            <a:off x="1379851" y="1327150"/>
            <a:ext cx="51463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一体两端 </a:t>
            </a:r>
            <a:endParaRPr kumimoji="1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体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—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骨干，外密中空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, 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容纳骨髓</a:t>
            </a:r>
            <a:endParaRPr kumimoji="1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两端较膨大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—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骺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, 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其表面有关节软骨附着形成关节面，与相邻骨的关节面构成关节</a:t>
            </a:r>
            <a:endParaRPr kumimoji="1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kern="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呈管状，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主要分布于四肢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79851" y="5285456"/>
            <a:ext cx="506730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以运动功能为主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341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1206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22501"/>
            <a:ext cx="464343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3432176" y="1554164"/>
            <a:ext cx="2447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鸡 胸</a:t>
            </a:r>
            <a:endParaRPr lang="en-US" altLang="zh-CN" sz="32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492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1" y="2205039"/>
            <a:ext cx="378301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7464425" y="1554164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 斗 胸</a:t>
            </a:r>
            <a:endParaRPr lang="en-US" altLang="zh-CN" sz="32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1774826" y="333375"/>
            <a:ext cx="4105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相关临床病例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4724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3128963" y="730250"/>
            <a:ext cx="464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三、上肢骨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8" y="1376581"/>
            <a:ext cx="5740400" cy="5193793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0754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149977" y="1138238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锁骨</a:t>
            </a:r>
          </a:p>
        </p:txBody>
      </p:sp>
      <p:sp>
        <p:nvSpPr>
          <p:cNvPr id="86021" name="AutoShape 5"/>
          <p:cNvSpPr>
            <a:spLocks/>
          </p:cNvSpPr>
          <p:nvPr/>
        </p:nvSpPr>
        <p:spPr bwMode="auto">
          <a:xfrm>
            <a:off x="5283200" y="1509713"/>
            <a:ext cx="215900" cy="4419600"/>
          </a:xfrm>
          <a:prstGeom prst="leftBrace">
            <a:avLst>
              <a:gd name="adj1" fmla="val 170588"/>
              <a:gd name="adj2" fmla="val 5000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149977" y="2014479"/>
            <a:ext cx="1584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肩胛骨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083300" y="2914650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6069808" y="3865444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尺骨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69808" y="4549657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5938836" y="5529203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手骨</a:t>
            </a:r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 flipV="1">
            <a:off x="6816726" y="457200"/>
            <a:ext cx="2708275" cy="884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7104064" y="1219200"/>
            <a:ext cx="2497137" cy="985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 flipV="1">
            <a:off x="6743700" y="2362201"/>
            <a:ext cx="2247900" cy="779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flipV="1">
            <a:off x="6816726" y="4114801"/>
            <a:ext cx="2174875" cy="34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>
            <a:off x="6816726" y="4797426"/>
            <a:ext cx="1717675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6600826" y="5805488"/>
            <a:ext cx="1552575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063751" y="2517775"/>
            <a:ext cx="28289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u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上肢带骨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u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自由上肢骨</a:t>
            </a:r>
          </a:p>
        </p:txBody>
      </p:sp>
      <p:sp>
        <p:nvSpPr>
          <p:cNvPr id="19" name="矩形 18"/>
          <p:cNvSpPr/>
          <p:nvPr/>
        </p:nvSpPr>
        <p:spPr>
          <a:xfrm>
            <a:off x="2063751" y="1630253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上肢骨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5429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utoUpdateAnimBg="0"/>
      <p:bldP spid="86021" grpId="0" animBg="1"/>
      <p:bldP spid="86022" grpId="0" autoUpdateAnimBg="0"/>
      <p:bldP spid="86023" grpId="0" autoUpdateAnimBg="0"/>
      <p:bldP spid="86024" grpId="0" autoUpdateAnimBg="0"/>
      <p:bldP spid="86025" grpId="0" autoUpdateAnimBg="0"/>
      <p:bldP spid="86026" grpId="0" autoUpdateAnimBg="0"/>
      <p:bldP spid="86027" grpId="0" animBg="1"/>
      <p:bldP spid="86028" grpId="0" animBg="1"/>
      <p:bldP spid="86029" grpId="0" animBg="1"/>
      <p:bldP spid="86030" grpId="0" animBg="1"/>
      <p:bldP spid="86031" grpId="0" animBg="1"/>
      <p:bldP spid="86032" grpId="0" animBg="1"/>
      <p:bldP spid="860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300539" y="499049"/>
            <a:ext cx="134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锁骨</a:t>
            </a:r>
            <a:r>
              <a:rPr lang="zh-CN" altLang="en-US" sz="3200" b="1" dirty="0">
                <a:solidFill>
                  <a:srgbClr val="0000CC"/>
                </a:solidFill>
              </a:rPr>
              <a:t>  </a:t>
            </a:r>
            <a:r>
              <a:rPr lang="zh-CN" altLang="en-US" sz="32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638453" y="274637"/>
            <a:ext cx="2318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上肢带骨</a:t>
            </a:r>
          </a:p>
        </p:txBody>
      </p:sp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4409282" y="2659637"/>
            <a:ext cx="176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肩胛骨</a:t>
            </a:r>
            <a:r>
              <a:rPr lang="zh-CN" altLang="en-US" sz="3200" b="1" dirty="0">
                <a:solidFill>
                  <a:srgbClr val="0000CC"/>
                </a:solidFill>
              </a:rPr>
              <a:t>  </a:t>
            </a:r>
            <a:r>
              <a:rPr lang="zh-CN" altLang="en-US" sz="3200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51206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12000" r="40001" b="24001"/>
          <a:stretch>
            <a:fillRect/>
          </a:stretch>
        </p:blipFill>
        <p:spPr bwMode="auto">
          <a:xfrm>
            <a:off x="1347789" y="1075313"/>
            <a:ext cx="27003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接箭头连接符 18"/>
          <p:cNvCxnSpPr/>
          <p:nvPr/>
        </p:nvCxnSpPr>
        <p:spPr bwMode="auto">
          <a:xfrm flipV="1">
            <a:off x="3076576" y="859412"/>
            <a:ext cx="1368425" cy="431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箭头连接符 21"/>
          <p:cNvCxnSpPr/>
          <p:nvPr/>
        </p:nvCxnSpPr>
        <p:spPr bwMode="auto">
          <a:xfrm>
            <a:off x="3363914" y="2299274"/>
            <a:ext cx="1152525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09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1000" r="41000" b="24001"/>
          <a:stretch>
            <a:fillRect/>
          </a:stretch>
        </p:blipFill>
        <p:spPr bwMode="auto">
          <a:xfrm>
            <a:off x="6532564" y="859413"/>
            <a:ext cx="28082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接箭头连接符 25"/>
          <p:cNvCxnSpPr/>
          <p:nvPr/>
        </p:nvCxnSpPr>
        <p:spPr bwMode="auto">
          <a:xfrm rot="10800000">
            <a:off x="5237163" y="787974"/>
            <a:ext cx="2374900" cy="2873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箭头连接符 27"/>
          <p:cNvCxnSpPr/>
          <p:nvPr/>
        </p:nvCxnSpPr>
        <p:spPr bwMode="auto">
          <a:xfrm rot="10800000" flipV="1">
            <a:off x="5740400" y="2443737"/>
            <a:ext cx="1512888" cy="5762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062198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886200"/>
            <a:ext cx="74168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84314"/>
            <a:ext cx="74168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4727575" y="762000"/>
            <a:ext cx="2089150" cy="6413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上面光滑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105400" y="5726793"/>
            <a:ext cx="2160588" cy="6413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下面粗糙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9696451" y="2768600"/>
            <a:ext cx="684213" cy="17399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胸骨端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471136" y="3048000"/>
            <a:ext cx="738664" cy="1752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肩峰端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7248526" y="260350"/>
            <a:ext cx="3419475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内侧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2/3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凸向前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1524000" y="260350"/>
            <a:ext cx="358140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外侧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1/3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凸向后</a:t>
            </a:r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8328025" y="908050"/>
            <a:ext cx="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>
            <a:off x="3432175" y="836613"/>
            <a:ext cx="0" cy="825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2711450" y="3213100"/>
            <a:ext cx="346075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中外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1/3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交界处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2711450" y="3810000"/>
            <a:ext cx="346075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较细，易骨折</a:t>
            </a:r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flipV="1">
            <a:off x="4872038" y="2420939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H="1">
            <a:off x="4872038" y="4437063"/>
            <a:ext cx="1" cy="7735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2337" y="1074604"/>
            <a:ext cx="103105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锁骨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86128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nimBg="1" autoUpdateAnimBg="0"/>
      <p:bldP spid="88069" grpId="0" animBg="1" autoUpdateAnimBg="0"/>
      <p:bldP spid="88070" grpId="0" animBg="1" autoUpdateAnimBg="0"/>
      <p:bldP spid="88071" grpId="0" animBg="1" autoUpdateAnimBg="0"/>
      <p:bldP spid="88072" grpId="0"/>
      <p:bldP spid="88073" grpId="0"/>
      <p:bldP spid="88074" grpId="0" animBg="1"/>
      <p:bldP spid="88075" grpId="0" animBg="1"/>
      <p:bldP spid="88076" grpId="0"/>
      <p:bldP spid="88077" grpId="0"/>
      <p:bldP spid="88078" grpId="0" animBg="1"/>
      <p:bldP spid="8807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锁骨骨折1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0"/>
            <a:ext cx="6557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08580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623536" y="1295400"/>
            <a:ext cx="738664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位于背部外上方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385536" y="1371600"/>
            <a:ext cx="73866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贴于胸廓后面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828800" y="228601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肩胛骨</a:t>
            </a:r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3505200" y="762000"/>
            <a:ext cx="24384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071336" y="1371600"/>
            <a:ext cx="73866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平第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－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7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肋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010400" y="0"/>
            <a:ext cx="2819400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上角平第</a:t>
            </a:r>
            <a:r>
              <a:rPr lang="en-US" altLang="zh-CN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肋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8534400" y="685800"/>
            <a:ext cx="762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7010400" y="6237288"/>
            <a:ext cx="2743200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下角平第</a:t>
            </a:r>
            <a:r>
              <a:rPr lang="en-US" altLang="zh-CN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7</a:t>
            </a: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肋</a:t>
            </a:r>
          </a:p>
        </p:txBody>
      </p:sp>
      <p:sp>
        <p:nvSpPr>
          <p:cNvPr id="89100" name="Line 12"/>
          <p:cNvSpPr>
            <a:spLocks noChangeShapeType="1"/>
          </p:cNvSpPr>
          <p:nvPr/>
        </p:nvSpPr>
        <p:spPr bwMode="auto">
          <a:xfrm>
            <a:off x="8763000" y="4038600"/>
            <a:ext cx="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5910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utoUpdateAnimBg="0"/>
      <p:bldP spid="89092" grpId="0" autoUpdateAnimBg="0"/>
      <p:bldP spid="89095" grpId="0" animBg="1"/>
      <p:bldP spid="89096" grpId="0" autoUpdateAnimBg="0"/>
      <p:bldP spid="89097" grpId="0" animBg="1" autoUpdateAnimBg="0"/>
      <p:bldP spid="89098" grpId="0" animBg="1"/>
      <p:bldP spid="89099" grpId="0" animBg="1" autoUpdateAnimBg="0"/>
      <p:bldP spid="8910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"/>
          <a:stretch>
            <a:fillRect/>
          </a:stretch>
        </p:blipFill>
        <p:spPr bwMode="auto">
          <a:xfrm>
            <a:off x="1524000" y="1447801"/>
            <a:ext cx="8915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133600" y="61722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后面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858000" y="617220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前面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8915400" y="61722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外侧缘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524000" y="609600"/>
            <a:ext cx="1219200" cy="6413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上角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510840" y="5445127"/>
            <a:ext cx="1079500" cy="64135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下角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524000" y="0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三角形扁骨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8610600" y="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面</a:t>
            </a:r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H="1">
            <a:off x="2209800" y="12192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/>
          <a:lstStyle/>
          <a:p>
            <a:endParaRPr lang="zh-CN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35300" y="5788822"/>
            <a:ext cx="3736484" cy="24077"/>
            <a:chOff x="720" y="3640"/>
            <a:chExt cx="2731" cy="8"/>
          </a:xfrm>
        </p:grpSpPr>
        <p:sp>
          <p:nvSpPr>
            <p:cNvPr id="55326" name="Line 12"/>
            <p:cNvSpPr>
              <a:spLocks noChangeShapeType="1"/>
            </p:cNvSpPr>
            <p:nvPr/>
          </p:nvSpPr>
          <p:spPr bwMode="auto">
            <a:xfrm>
              <a:off x="720" y="3648"/>
              <a:ext cx="110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  <p:sp>
          <p:nvSpPr>
            <p:cNvPr id="55327" name="Line 13"/>
            <p:cNvSpPr>
              <a:spLocks noChangeShapeType="1"/>
            </p:cNvSpPr>
            <p:nvPr/>
          </p:nvSpPr>
          <p:spPr bwMode="auto">
            <a:xfrm flipH="1">
              <a:off x="2587" y="3640"/>
              <a:ext cx="86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151314" y="2708276"/>
            <a:ext cx="1868487" cy="644525"/>
            <a:chOff x="1824" y="1680"/>
            <a:chExt cx="1008" cy="432"/>
          </a:xfrm>
        </p:grpSpPr>
        <p:sp>
          <p:nvSpPr>
            <p:cNvPr id="55324" name="Line 15"/>
            <p:cNvSpPr>
              <a:spLocks noChangeShapeType="1"/>
            </p:cNvSpPr>
            <p:nvPr/>
          </p:nvSpPr>
          <p:spPr bwMode="auto">
            <a:xfrm>
              <a:off x="1824" y="1680"/>
              <a:ext cx="336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  <p:sp>
          <p:nvSpPr>
            <p:cNvPr id="55325" name="Line 16"/>
            <p:cNvSpPr>
              <a:spLocks noChangeShapeType="1"/>
            </p:cNvSpPr>
            <p:nvPr/>
          </p:nvSpPr>
          <p:spPr bwMode="auto">
            <a:xfrm flipH="1">
              <a:off x="2448" y="1680"/>
              <a:ext cx="384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</p:grp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7248525" y="549275"/>
            <a:ext cx="1066800" cy="6413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上角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7239000" y="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缘</a:t>
            </a: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</a:p>
        </p:txBody>
      </p:sp>
      <p:sp>
        <p:nvSpPr>
          <p:cNvPr id="90131" name="Line 19"/>
          <p:cNvSpPr>
            <a:spLocks noChangeShapeType="1"/>
          </p:cNvSpPr>
          <p:nvPr/>
        </p:nvSpPr>
        <p:spPr bwMode="auto">
          <a:xfrm flipH="1">
            <a:off x="7896225" y="1196975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/>
          <a:lstStyle/>
          <a:p>
            <a:endParaRPr lang="zh-CN" altLang="en-US"/>
          </a:p>
        </p:txBody>
      </p:sp>
      <p:sp>
        <p:nvSpPr>
          <p:cNvPr id="90132" name="Text Box 20"/>
          <p:cNvSpPr txBox="1">
            <a:spLocks noChangeArrowheads="1"/>
          </p:cNvSpPr>
          <p:nvPr/>
        </p:nvSpPr>
        <p:spPr bwMode="auto">
          <a:xfrm>
            <a:off x="4583113" y="549275"/>
            <a:ext cx="1143000" cy="6413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上缘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927351" y="1066801"/>
            <a:ext cx="4321175" cy="993775"/>
            <a:chOff x="960" y="672"/>
            <a:chExt cx="2784" cy="576"/>
          </a:xfrm>
        </p:grpSpPr>
        <p:sp>
          <p:nvSpPr>
            <p:cNvPr id="55322" name="Line 22"/>
            <p:cNvSpPr>
              <a:spLocks noChangeShapeType="1"/>
            </p:cNvSpPr>
            <p:nvPr/>
          </p:nvSpPr>
          <p:spPr bwMode="auto">
            <a:xfrm flipH="1">
              <a:off x="960" y="672"/>
              <a:ext cx="1056" cy="5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  <p:sp>
          <p:nvSpPr>
            <p:cNvPr id="55323" name="Line 23"/>
            <p:cNvSpPr>
              <a:spLocks noChangeShapeType="1"/>
            </p:cNvSpPr>
            <p:nvPr/>
          </p:nvSpPr>
          <p:spPr bwMode="auto">
            <a:xfrm>
              <a:off x="2688" y="672"/>
              <a:ext cx="1056" cy="5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</p:grpSp>
      <p:sp>
        <p:nvSpPr>
          <p:cNvPr id="90136" name="Text Box 24"/>
          <p:cNvSpPr txBox="1">
            <a:spLocks noChangeArrowheads="1"/>
          </p:cNvSpPr>
          <p:nvPr/>
        </p:nvSpPr>
        <p:spPr bwMode="auto">
          <a:xfrm>
            <a:off x="4267200" y="3352800"/>
            <a:ext cx="1676400" cy="64135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外侧角</a:t>
            </a:r>
          </a:p>
        </p:txBody>
      </p:sp>
      <p:sp>
        <p:nvSpPr>
          <p:cNvPr id="90137" name="Text Box 25"/>
          <p:cNvSpPr txBox="1">
            <a:spLocks noChangeArrowheads="1"/>
          </p:cNvSpPr>
          <p:nvPr/>
        </p:nvSpPr>
        <p:spPr bwMode="auto">
          <a:xfrm>
            <a:off x="4151313" y="4292600"/>
            <a:ext cx="1511300" cy="64135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外侧缘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 flipV="1">
            <a:off x="3503613" y="4724400"/>
            <a:ext cx="2806700" cy="71438"/>
            <a:chOff x="1248" y="2976"/>
            <a:chExt cx="1968" cy="0"/>
          </a:xfrm>
        </p:grpSpPr>
        <p:sp>
          <p:nvSpPr>
            <p:cNvPr id="55320" name="Line 27"/>
            <p:cNvSpPr>
              <a:spLocks noChangeShapeType="1"/>
            </p:cNvSpPr>
            <p:nvPr/>
          </p:nvSpPr>
          <p:spPr bwMode="auto">
            <a:xfrm>
              <a:off x="1248" y="2976"/>
              <a:ext cx="38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  <p:sp>
          <p:nvSpPr>
            <p:cNvPr id="55321" name="Line 28"/>
            <p:cNvSpPr>
              <a:spLocks noChangeShapeType="1"/>
            </p:cNvSpPr>
            <p:nvPr/>
          </p:nvSpPr>
          <p:spPr bwMode="auto">
            <a:xfrm flipH="1">
              <a:off x="2784" y="297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zh-CN" altLang="en-US"/>
            </a:p>
          </p:txBody>
        </p:sp>
      </p:grpSp>
      <p:sp>
        <p:nvSpPr>
          <p:cNvPr id="90141" name="Text Box 29"/>
          <p:cNvSpPr txBox="1">
            <a:spLocks noChangeArrowheads="1"/>
          </p:cNvSpPr>
          <p:nvPr/>
        </p:nvSpPr>
        <p:spPr bwMode="auto">
          <a:xfrm>
            <a:off x="8666202" y="4114800"/>
            <a:ext cx="553998" cy="1752600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内侧缘</a:t>
            </a:r>
          </a:p>
        </p:txBody>
      </p:sp>
      <p:sp>
        <p:nvSpPr>
          <p:cNvPr id="90142" name="Line 30"/>
          <p:cNvSpPr>
            <a:spLocks noChangeShapeType="1"/>
          </p:cNvSpPr>
          <p:nvPr/>
        </p:nvSpPr>
        <p:spPr bwMode="auto">
          <a:xfrm>
            <a:off x="7924800" y="44958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/>
          <a:lstStyle/>
          <a:p>
            <a:endParaRPr lang="zh-CN" altLang="en-US"/>
          </a:p>
        </p:txBody>
      </p:sp>
      <p:sp>
        <p:nvSpPr>
          <p:cNvPr id="90143" name="Text Box 31"/>
          <p:cNvSpPr txBox="1">
            <a:spLocks noChangeArrowheads="1"/>
          </p:cNvSpPr>
          <p:nvPr/>
        </p:nvSpPr>
        <p:spPr bwMode="auto">
          <a:xfrm>
            <a:off x="5486400" y="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有</a:t>
            </a:r>
            <a:r>
              <a:rPr lang="en-US" altLang="zh-CN" sz="3600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角、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7385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0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9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utoUpdateAnimBg="0"/>
      <p:bldP spid="90116" grpId="0" autoUpdateAnimBg="0"/>
      <p:bldP spid="90117" grpId="0" autoUpdateAnimBg="0"/>
      <p:bldP spid="90118" grpId="0" animBg="1" autoUpdateAnimBg="0"/>
      <p:bldP spid="90119" grpId="0"/>
      <p:bldP spid="90120" grpId="0" autoUpdateAnimBg="0"/>
      <p:bldP spid="90121" grpId="0" autoUpdateAnimBg="0"/>
      <p:bldP spid="90122" grpId="0" animBg="1"/>
      <p:bldP spid="90129" grpId="0" animBg="1" autoUpdateAnimBg="0"/>
      <p:bldP spid="90130" grpId="0" autoUpdateAnimBg="0"/>
      <p:bldP spid="90131" grpId="0" animBg="1"/>
      <p:bldP spid="90132" grpId="0" animBg="1" autoUpdateAnimBg="0"/>
      <p:bldP spid="90136" grpId="0"/>
      <p:bldP spid="90137" grpId="0"/>
      <p:bldP spid="90141" grpId="0"/>
      <p:bldP spid="90142" grpId="0" animBg="1"/>
      <p:bldP spid="9014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828800" y="61722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楷体_GB2312" pitchFamily="49" charset="-122"/>
              </a:rPr>
              <a:t>后面</a:t>
            </a:r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 flipH="1">
            <a:off x="2743200" y="990600"/>
            <a:ext cx="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629400" y="61722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楷体_GB2312" pitchFamily="49" charset="-122"/>
              </a:rPr>
              <a:t>前面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8915400" y="61722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楷体_GB2312" pitchFamily="49" charset="-122"/>
              </a:rPr>
              <a:t>外侧缘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676400" y="3048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ea typeface="楷体_GB2312" pitchFamily="49" charset="-122"/>
              </a:rPr>
              <a:t>冈上窝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4495800" y="242888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ea typeface="楷体_GB2312" pitchFamily="49" charset="-122"/>
              </a:rPr>
              <a:t>肩峰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24400" y="836614"/>
            <a:ext cx="762000" cy="611187"/>
            <a:chOff x="2016" y="480"/>
            <a:chExt cx="480" cy="288"/>
          </a:xfrm>
        </p:grpSpPr>
        <p:sp>
          <p:nvSpPr>
            <p:cNvPr id="56345" name="Line 10"/>
            <p:cNvSpPr>
              <a:spLocks noChangeShapeType="1"/>
            </p:cNvSpPr>
            <p:nvPr/>
          </p:nvSpPr>
          <p:spPr bwMode="auto">
            <a:xfrm flipH="1">
              <a:off x="2016" y="480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46" name="Line 11"/>
            <p:cNvSpPr>
              <a:spLocks noChangeShapeType="1"/>
            </p:cNvSpPr>
            <p:nvPr/>
          </p:nvSpPr>
          <p:spPr bwMode="auto">
            <a:xfrm flipH="1">
              <a:off x="2496" y="480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4123849" y="3733801"/>
            <a:ext cx="738664" cy="1724025"/>
          </a:xfrm>
          <a:prstGeom prst="rect">
            <a:avLst/>
          </a:prstGeom>
          <a:noFill/>
          <a:ln>
            <a:noFill/>
          </a:ln>
          <a:extLst/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肩胛冈</a:t>
            </a: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>
            <a:off x="3432175" y="2565400"/>
            <a:ext cx="86360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6994049" y="2819400"/>
            <a:ext cx="73866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dirty="0">
                <a:solidFill>
                  <a:srgbClr val="0000CC"/>
                </a:solidFill>
                <a:ea typeface="楷体_GB2312" pitchFamily="49" charset="-122"/>
              </a:rPr>
              <a:t>肩胛下窝</a:t>
            </a: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5735638" y="3048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ea typeface="楷体_GB2312" pitchFamily="49" charset="-122"/>
              </a:rPr>
              <a:t>喙突</a:t>
            </a:r>
          </a:p>
        </p:txBody>
      </p:sp>
      <p:sp>
        <p:nvSpPr>
          <p:cNvPr id="91152" name="Line 16"/>
          <p:cNvSpPr>
            <a:spLocks noChangeShapeType="1"/>
          </p:cNvSpPr>
          <p:nvPr/>
        </p:nvSpPr>
        <p:spPr bwMode="auto">
          <a:xfrm flipH="1">
            <a:off x="6456363" y="9906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53" name="Text Box 17"/>
          <p:cNvSpPr txBox="1">
            <a:spLocks noChangeArrowheads="1"/>
          </p:cNvSpPr>
          <p:nvPr/>
        </p:nvSpPr>
        <p:spPr bwMode="auto">
          <a:xfrm>
            <a:off x="5419249" y="3733800"/>
            <a:ext cx="738664" cy="1758950"/>
          </a:xfrm>
          <a:prstGeom prst="rect">
            <a:avLst/>
          </a:prstGeom>
          <a:noFill/>
          <a:ln>
            <a:noFill/>
          </a:ln>
          <a:extLst/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关节盂</a:t>
            </a:r>
          </a:p>
        </p:txBody>
      </p:sp>
      <p:sp>
        <p:nvSpPr>
          <p:cNvPr id="91154" name="Text Box 18"/>
          <p:cNvSpPr txBox="1">
            <a:spLocks noChangeArrowheads="1"/>
          </p:cNvSpPr>
          <p:nvPr/>
        </p:nvSpPr>
        <p:spPr bwMode="auto">
          <a:xfrm>
            <a:off x="2000807" y="3212307"/>
            <a:ext cx="1738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冈下窝</a:t>
            </a: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6888164" y="304800"/>
            <a:ext cx="2232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0000CC"/>
                </a:solidFill>
                <a:ea typeface="楷体_GB2312" pitchFamily="49" charset="-122"/>
              </a:rPr>
              <a:t>肩胛切迹</a:t>
            </a:r>
          </a:p>
        </p:txBody>
      </p:sp>
      <p:sp>
        <p:nvSpPr>
          <p:cNvPr id="91156" name="Line 20"/>
          <p:cNvSpPr>
            <a:spLocks noChangeShapeType="1"/>
          </p:cNvSpPr>
          <p:nvPr/>
        </p:nvSpPr>
        <p:spPr bwMode="auto">
          <a:xfrm flipH="1">
            <a:off x="7248526" y="908050"/>
            <a:ext cx="360363" cy="10810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57" name="Text Box 21"/>
          <p:cNvSpPr txBox="1">
            <a:spLocks noChangeArrowheads="1"/>
          </p:cNvSpPr>
          <p:nvPr/>
        </p:nvSpPr>
        <p:spPr bwMode="auto">
          <a:xfrm>
            <a:off x="8665686" y="3657600"/>
            <a:ext cx="738664" cy="2209800"/>
          </a:xfrm>
          <a:prstGeom prst="rect">
            <a:avLst/>
          </a:prstGeom>
          <a:noFill/>
          <a:ln>
            <a:noFill/>
          </a:ln>
          <a:extLst/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盂下结节</a:t>
            </a:r>
          </a:p>
        </p:txBody>
      </p:sp>
      <p:sp>
        <p:nvSpPr>
          <p:cNvPr id="91158" name="Line 22"/>
          <p:cNvSpPr>
            <a:spLocks noChangeShapeType="1"/>
          </p:cNvSpPr>
          <p:nvPr/>
        </p:nvSpPr>
        <p:spPr bwMode="auto">
          <a:xfrm flipH="1">
            <a:off x="5951539" y="2708276"/>
            <a:ext cx="73025" cy="10080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59" name="Text Box 23"/>
          <p:cNvSpPr txBox="1">
            <a:spLocks noChangeArrowheads="1"/>
          </p:cNvSpPr>
          <p:nvPr/>
        </p:nvSpPr>
        <p:spPr bwMode="auto">
          <a:xfrm>
            <a:off x="10953299" y="1739901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盂上</a:t>
            </a:r>
          </a:p>
        </p:txBody>
      </p:sp>
      <p:sp>
        <p:nvSpPr>
          <p:cNvPr id="91160" name="Text Box 24"/>
          <p:cNvSpPr txBox="1">
            <a:spLocks noChangeArrowheads="1"/>
          </p:cNvSpPr>
          <p:nvPr/>
        </p:nvSpPr>
        <p:spPr bwMode="auto">
          <a:xfrm>
            <a:off x="10942527" y="2244725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CC"/>
                </a:solidFill>
                <a:ea typeface="楷体_GB2312" pitchFamily="49" charset="-122"/>
              </a:rPr>
              <a:t>结节</a:t>
            </a:r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 flipH="1" flipV="1">
            <a:off x="9840913" y="2060576"/>
            <a:ext cx="1090841" cy="3016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62" name="Line 26"/>
          <p:cNvSpPr>
            <a:spLocks noChangeShapeType="1"/>
          </p:cNvSpPr>
          <p:nvPr/>
        </p:nvSpPr>
        <p:spPr bwMode="auto">
          <a:xfrm flipH="1">
            <a:off x="9099311" y="3212306"/>
            <a:ext cx="544560" cy="465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0950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91143" grpId="0" autoUpdateAnimBg="0"/>
      <p:bldP spid="91144" grpId="0" autoUpdateAnimBg="0"/>
      <p:bldP spid="91148" grpId="0"/>
      <p:bldP spid="91149" grpId="0" animBg="1"/>
      <p:bldP spid="91150" grpId="0"/>
      <p:bldP spid="91151" grpId="0" autoUpdateAnimBg="0"/>
      <p:bldP spid="91152" grpId="0" animBg="1"/>
      <p:bldP spid="91153" grpId="0"/>
      <p:bldP spid="91154" grpId="0"/>
      <p:bldP spid="91155" grpId="0" autoUpdateAnimBg="0"/>
      <p:bldP spid="91156" grpId="0" animBg="1"/>
      <p:bldP spid="91157" grpId="0"/>
      <p:bldP spid="91158" grpId="0" animBg="1"/>
      <p:bldP spid="91159" grpId="0" autoUpdateAnimBg="0"/>
      <p:bldP spid="91160" grpId="0" autoUpdateAnimBg="0"/>
      <p:bldP spid="91161" grpId="0" animBg="1"/>
      <p:bldP spid="9116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7"/>
          <p:cNvSpPr>
            <a:spLocks noChangeArrowheads="1"/>
          </p:cNvSpPr>
          <p:nvPr/>
        </p:nvSpPr>
        <p:spPr bwMode="auto">
          <a:xfrm>
            <a:off x="1107446" y="164812"/>
            <a:ext cx="3215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自由上肢骨</a:t>
            </a:r>
          </a:p>
        </p:txBody>
      </p:sp>
      <p:pic>
        <p:nvPicPr>
          <p:cNvPr id="57347" name="Picture 1028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844550"/>
            <a:ext cx="2519362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312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49977" y="1138238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锁骨</a:t>
            </a:r>
          </a:p>
        </p:txBody>
      </p:sp>
      <p:sp>
        <p:nvSpPr>
          <p:cNvPr id="6" name="AutoShape 5"/>
          <p:cNvSpPr>
            <a:spLocks/>
          </p:cNvSpPr>
          <p:nvPr/>
        </p:nvSpPr>
        <p:spPr bwMode="auto">
          <a:xfrm>
            <a:off x="5283200" y="1509713"/>
            <a:ext cx="215900" cy="4419600"/>
          </a:xfrm>
          <a:prstGeom prst="leftBrace">
            <a:avLst>
              <a:gd name="adj1" fmla="val 170588"/>
              <a:gd name="adj2" fmla="val 5000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49977" y="2014479"/>
            <a:ext cx="1584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肩胛骨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83300" y="2914650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69808" y="3865444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尺骨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69808" y="4549657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938836" y="5529203"/>
            <a:ext cx="1468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手骨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6816726" y="457200"/>
            <a:ext cx="2708275" cy="884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7104064" y="1219200"/>
            <a:ext cx="2497137" cy="985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743700" y="2362201"/>
            <a:ext cx="2247900" cy="779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816726" y="4114801"/>
            <a:ext cx="2174875" cy="34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6816726" y="4797426"/>
            <a:ext cx="1717675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6600826" y="5805488"/>
            <a:ext cx="1552575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358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短骨</a:t>
            </a:r>
          </a:p>
        </p:txBody>
      </p:sp>
      <p:sp>
        <p:nvSpPr>
          <p:cNvPr id="17" name="矩形 16"/>
          <p:cNvSpPr/>
          <p:nvPr/>
        </p:nvSpPr>
        <p:spPr>
          <a:xfrm>
            <a:off x="1032345" y="1888331"/>
            <a:ext cx="55749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为短柱状或立方形骨，分布于承受压力较大而运动较复杂的部位，如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手腕和足的后半部和脊柱等处</a:t>
            </a:r>
          </a:p>
          <a:p>
            <a:pPr lvl="0">
              <a:lnSpc>
                <a:spcPct val="150000"/>
              </a:lnSpc>
            </a:pPr>
            <a:endParaRPr kumimoji="1"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30093" y="4288381"/>
            <a:ext cx="506730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以支持功能为主</a:t>
            </a:r>
            <a:r>
              <a:rPr kumimoji="1"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复杂运动</a:t>
            </a:r>
          </a:p>
        </p:txBody>
      </p:sp>
      <p:pic>
        <p:nvPicPr>
          <p:cNvPr id="16" name="Picture 17" descr="http://www.xmmc.com.cn/%5Flayouts/xmjpwz/000/tupian/tupian/xiazhigu/2/7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951706"/>
            <a:ext cx="201295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7400925" y="3418681"/>
            <a:ext cx="1598613" cy="2717800"/>
            <a:chOff x="3787" y="2886"/>
            <a:chExt cx="590" cy="1043"/>
          </a:xfrm>
        </p:grpSpPr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3787" y="2886"/>
              <a:ext cx="590" cy="27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4332" y="3158"/>
              <a:ext cx="45" cy="726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787" y="2886"/>
              <a:ext cx="136" cy="86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923" y="3748"/>
              <a:ext cx="227" cy="181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4150" y="3884"/>
              <a:ext cx="182" cy="45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pic>
        <p:nvPicPr>
          <p:cNvPr id="25" name="Picture 19" descr="http://www.xmmc.com.cn/%5Flayouts/xmjpwz/000/tupian/tupian/shangzhigu/2/5_jp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88" y="1888331"/>
            <a:ext cx="22336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椭圆 25"/>
          <p:cNvSpPr>
            <a:spLocks noChangeArrowheads="1"/>
          </p:cNvSpPr>
          <p:nvPr/>
        </p:nvSpPr>
        <p:spPr bwMode="auto">
          <a:xfrm>
            <a:off x="10193338" y="4421981"/>
            <a:ext cx="1025525" cy="4921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0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7" name="Text Box 1053"/>
          <p:cNvSpPr txBox="1">
            <a:spLocks noChangeArrowheads="1"/>
          </p:cNvSpPr>
          <p:nvPr/>
        </p:nvSpPr>
        <p:spPr bwMode="auto">
          <a:xfrm>
            <a:off x="5162550" y="516572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肱骨小头</a:t>
            </a:r>
          </a:p>
        </p:txBody>
      </p:sp>
      <p:pic>
        <p:nvPicPr>
          <p:cNvPr id="58371" name="Picture 1035" descr="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917575"/>
            <a:ext cx="28527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1036"/>
          <p:cNvSpPr txBox="1">
            <a:spLocks noChangeArrowheads="1"/>
          </p:cNvSpPr>
          <p:nvPr/>
        </p:nvSpPr>
        <p:spPr bwMode="auto">
          <a:xfrm>
            <a:off x="7300913" y="8255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肱骨头</a:t>
            </a:r>
          </a:p>
        </p:txBody>
      </p:sp>
      <p:sp>
        <p:nvSpPr>
          <p:cNvPr id="58373" name="Line 1037"/>
          <p:cNvSpPr>
            <a:spLocks noChangeShapeType="1"/>
          </p:cNvSpPr>
          <p:nvPr/>
        </p:nvSpPr>
        <p:spPr bwMode="auto">
          <a:xfrm flipH="1">
            <a:off x="6919913" y="1069975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74" name="Line 1038"/>
          <p:cNvSpPr>
            <a:spLocks noChangeShapeType="1"/>
          </p:cNvSpPr>
          <p:nvPr/>
        </p:nvSpPr>
        <p:spPr bwMode="auto">
          <a:xfrm flipH="1">
            <a:off x="8215313" y="1069975"/>
            <a:ext cx="381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75" name="Line 1039"/>
          <p:cNvSpPr>
            <a:spLocks noChangeShapeType="1"/>
          </p:cNvSpPr>
          <p:nvPr/>
        </p:nvSpPr>
        <p:spPr bwMode="auto">
          <a:xfrm flipH="1" flipV="1">
            <a:off x="6996113" y="1374775"/>
            <a:ext cx="381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76" name="Line 1040"/>
          <p:cNvSpPr>
            <a:spLocks noChangeShapeType="1"/>
          </p:cNvSpPr>
          <p:nvPr/>
        </p:nvSpPr>
        <p:spPr bwMode="auto">
          <a:xfrm flipH="1" flipV="1">
            <a:off x="6386513" y="1298575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785" name="Text Box 1041"/>
          <p:cNvSpPr txBox="1">
            <a:spLocks noChangeArrowheads="1"/>
          </p:cNvSpPr>
          <p:nvPr/>
        </p:nvSpPr>
        <p:spPr bwMode="auto">
          <a:xfrm>
            <a:off x="7300913" y="1146176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小结节</a:t>
            </a:r>
          </a:p>
        </p:txBody>
      </p:sp>
      <p:sp>
        <p:nvSpPr>
          <p:cNvPr id="32786" name="Text Box 1042"/>
          <p:cNvSpPr txBox="1">
            <a:spLocks noChangeArrowheads="1"/>
          </p:cNvSpPr>
          <p:nvPr/>
        </p:nvSpPr>
        <p:spPr bwMode="auto">
          <a:xfrm>
            <a:off x="5472113" y="1069976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大结节</a:t>
            </a:r>
          </a:p>
        </p:txBody>
      </p:sp>
      <p:sp>
        <p:nvSpPr>
          <p:cNvPr id="58379" name="Line 1043"/>
          <p:cNvSpPr>
            <a:spLocks noChangeShapeType="1"/>
          </p:cNvSpPr>
          <p:nvPr/>
        </p:nvSpPr>
        <p:spPr bwMode="auto">
          <a:xfrm flipH="1" flipV="1">
            <a:off x="6996113" y="1679575"/>
            <a:ext cx="381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788" name="Text Box 1044"/>
          <p:cNvSpPr txBox="1">
            <a:spLocks noChangeArrowheads="1"/>
          </p:cNvSpPr>
          <p:nvPr/>
        </p:nvSpPr>
        <p:spPr bwMode="auto">
          <a:xfrm>
            <a:off x="7300913" y="1527176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Tahoma" panose="020B0604030504040204" pitchFamily="34" charset="0"/>
              </a:rPr>
              <a:t>外科颈</a:t>
            </a:r>
          </a:p>
        </p:txBody>
      </p:sp>
      <p:sp>
        <p:nvSpPr>
          <p:cNvPr id="58381" name="Line 1045"/>
          <p:cNvSpPr>
            <a:spLocks noChangeShapeType="1"/>
          </p:cNvSpPr>
          <p:nvPr/>
        </p:nvSpPr>
        <p:spPr bwMode="auto">
          <a:xfrm flipH="1">
            <a:off x="8215313" y="1755775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82" name="Line 1046"/>
          <p:cNvSpPr>
            <a:spLocks noChangeShapeType="1"/>
          </p:cNvSpPr>
          <p:nvPr/>
        </p:nvSpPr>
        <p:spPr bwMode="auto">
          <a:xfrm flipH="1" flipV="1">
            <a:off x="6919913" y="2898775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83" name="Line 1047"/>
          <p:cNvSpPr>
            <a:spLocks noChangeShapeType="1"/>
          </p:cNvSpPr>
          <p:nvPr/>
        </p:nvSpPr>
        <p:spPr bwMode="auto">
          <a:xfrm flipH="1" flipV="1">
            <a:off x="8367713" y="2898775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792" name="Text Box 1048"/>
          <p:cNvSpPr txBox="1">
            <a:spLocks noChangeArrowheads="1"/>
          </p:cNvSpPr>
          <p:nvPr/>
        </p:nvSpPr>
        <p:spPr bwMode="auto">
          <a:xfrm>
            <a:off x="7377113" y="26543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肱骨体</a:t>
            </a:r>
          </a:p>
        </p:txBody>
      </p:sp>
      <p:sp>
        <p:nvSpPr>
          <p:cNvPr id="58385" name="Line 1049"/>
          <p:cNvSpPr>
            <a:spLocks noChangeShapeType="1"/>
          </p:cNvSpPr>
          <p:nvPr/>
        </p:nvSpPr>
        <p:spPr bwMode="auto">
          <a:xfrm flipH="1" flipV="1">
            <a:off x="7224713" y="5032375"/>
            <a:ext cx="152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794" name="Text Box 1050"/>
          <p:cNvSpPr txBox="1">
            <a:spLocks noChangeArrowheads="1"/>
          </p:cNvSpPr>
          <p:nvPr/>
        </p:nvSpPr>
        <p:spPr bwMode="auto">
          <a:xfrm>
            <a:off x="7323138" y="480536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内上髁</a:t>
            </a:r>
          </a:p>
        </p:txBody>
      </p:sp>
      <p:sp>
        <p:nvSpPr>
          <p:cNvPr id="58387" name="Line 1051"/>
          <p:cNvSpPr>
            <a:spLocks noChangeShapeType="1"/>
          </p:cNvSpPr>
          <p:nvPr/>
        </p:nvSpPr>
        <p:spPr bwMode="auto">
          <a:xfrm flipH="1">
            <a:off x="8215313" y="5032375"/>
            <a:ext cx="228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88" name="Line 1052"/>
          <p:cNvSpPr>
            <a:spLocks noChangeShapeType="1"/>
          </p:cNvSpPr>
          <p:nvPr/>
        </p:nvSpPr>
        <p:spPr bwMode="auto">
          <a:xfrm flipV="1">
            <a:off x="6462713" y="5184775"/>
            <a:ext cx="228600" cy="152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389" name="Line 1054"/>
          <p:cNvSpPr>
            <a:spLocks noChangeShapeType="1"/>
          </p:cNvSpPr>
          <p:nvPr/>
        </p:nvSpPr>
        <p:spPr bwMode="auto">
          <a:xfrm>
            <a:off x="6234113" y="4879975"/>
            <a:ext cx="304800" cy="152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799" name="Text Box 1055"/>
          <p:cNvSpPr txBox="1">
            <a:spLocks noChangeArrowheads="1"/>
          </p:cNvSpPr>
          <p:nvPr/>
        </p:nvSpPr>
        <p:spPr bwMode="auto">
          <a:xfrm>
            <a:off x="5548313" y="4483101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外上髁</a:t>
            </a:r>
          </a:p>
        </p:txBody>
      </p:sp>
      <p:sp>
        <p:nvSpPr>
          <p:cNvPr id="58391" name="Line 1056"/>
          <p:cNvSpPr>
            <a:spLocks noChangeShapeType="1"/>
          </p:cNvSpPr>
          <p:nvPr/>
        </p:nvSpPr>
        <p:spPr bwMode="auto">
          <a:xfrm>
            <a:off x="7072313" y="5184775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01" name="Text Box 1057"/>
          <p:cNvSpPr txBox="1">
            <a:spLocks noChangeArrowheads="1"/>
          </p:cNvSpPr>
          <p:nvPr/>
        </p:nvSpPr>
        <p:spPr bwMode="auto">
          <a:xfrm>
            <a:off x="6462713" y="5413376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肱骨滑车</a:t>
            </a:r>
          </a:p>
        </p:txBody>
      </p:sp>
      <p:sp>
        <p:nvSpPr>
          <p:cNvPr id="58393" name="Line 1058"/>
          <p:cNvSpPr>
            <a:spLocks noChangeShapeType="1"/>
          </p:cNvSpPr>
          <p:nvPr/>
        </p:nvSpPr>
        <p:spPr bwMode="auto">
          <a:xfrm>
            <a:off x="8520113" y="5260975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03" name="Text Box 1059"/>
          <p:cNvSpPr txBox="1">
            <a:spLocks noChangeArrowheads="1"/>
          </p:cNvSpPr>
          <p:nvPr/>
        </p:nvSpPr>
        <p:spPr bwMode="auto">
          <a:xfrm>
            <a:off x="7681913" y="547370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尺神经沟</a:t>
            </a:r>
          </a:p>
        </p:txBody>
      </p:sp>
      <p:sp>
        <p:nvSpPr>
          <p:cNvPr id="58395" name="Line 1060"/>
          <p:cNvSpPr>
            <a:spLocks noChangeShapeType="1"/>
          </p:cNvSpPr>
          <p:nvPr/>
        </p:nvSpPr>
        <p:spPr bwMode="auto">
          <a:xfrm>
            <a:off x="8672513" y="5260975"/>
            <a:ext cx="381000" cy="304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05" name="Text Box 1061"/>
          <p:cNvSpPr txBox="1">
            <a:spLocks noChangeArrowheads="1"/>
          </p:cNvSpPr>
          <p:nvPr/>
        </p:nvSpPr>
        <p:spPr bwMode="auto">
          <a:xfrm>
            <a:off x="8901113" y="548957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肱骨滑车</a:t>
            </a:r>
          </a:p>
        </p:txBody>
      </p:sp>
      <p:sp>
        <p:nvSpPr>
          <p:cNvPr id="58397" name="Line 1062"/>
          <p:cNvSpPr>
            <a:spLocks noChangeShapeType="1"/>
          </p:cNvSpPr>
          <p:nvPr/>
        </p:nvSpPr>
        <p:spPr bwMode="auto">
          <a:xfrm flipV="1">
            <a:off x="8672513" y="4803775"/>
            <a:ext cx="152400" cy="2286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07" name="Text Box 1063"/>
          <p:cNvSpPr txBox="1">
            <a:spLocks noChangeArrowheads="1"/>
          </p:cNvSpPr>
          <p:nvPr/>
        </p:nvSpPr>
        <p:spPr bwMode="auto">
          <a:xfrm>
            <a:off x="9123363" y="451802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鹰嘴窝</a:t>
            </a:r>
          </a:p>
        </p:txBody>
      </p:sp>
      <p:sp>
        <p:nvSpPr>
          <p:cNvPr id="58399" name="Line 1064"/>
          <p:cNvSpPr>
            <a:spLocks noChangeShapeType="1"/>
          </p:cNvSpPr>
          <p:nvPr/>
        </p:nvSpPr>
        <p:spPr bwMode="auto">
          <a:xfrm flipV="1">
            <a:off x="8824913" y="4727575"/>
            <a:ext cx="381000" cy="762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09" name="Text Box 1065"/>
          <p:cNvSpPr txBox="1">
            <a:spLocks noChangeArrowheads="1"/>
          </p:cNvSpPr>
          <p:nvPr/>
        </p:nvSpPr>
        <p:spPr bwMode="auto">
          <a:xfrm>
            <a:off x="9129713" y="491331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外上髁</a:t>
            </a:r>
          </a:p>
        </p:txBody>
      </p:sp>
      <p:sp>
        <p:nvSpPr>
          <p:cNvPr id="58401" name="Line 1066"/>
          <p:cNvSpPr>
            <a:spLocks noChangeShapeType="1"/>
          </p:cNvSpPr>
          <p:nvPr/>
        </p:nvSpPr>
        <p:spPr bwMode="auto">
          <a:xfrm flipH="1" flipV="1">
            <a:off x="9053513" y="5108575"/>
            <a:ext cx="152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402" name="Line 1067"/>
          <p:cNvSpPr>
            <a:spLocks noChangeShapeType="1"/>
          </p:cNvSpPr>
          <p:nvPr/>
        </p:nvSpPr>
        <p:spPr bwMode="auto">
          <a:xfrm flipH="1">
            <a:off x="6919913" y="4651375"/>
            <a:ext cx="457200" cy="304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12" name="Text Box 1068"/>
          <p:cNvSpPr txBox="1">
            <a:spLocks noChangeArrowheads="1"/>
          </p:cNvSpPr>
          <p:nvPr/>
        </p:nvSpPr>
        <p:spPr bwMode="auto">
          <a:xfrm>
            <a:off x="7300913" y="434657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冠突窝</a:t>
            </a:r>
          </a:p>
        </p:txBody>
      </p:sp>
      <p:sp>
        <p:nvSpPr>
          <p:cNvPr id="58404" name="Line 1069"/>
          <p:cNvSpPr>
            <a:spLocks noChangeShapeType="1"/>
          </p:cNvSpPr>
          <p:nvPr/>
        </p:nvSpPr>
        <p:spPr bwMode="auto">
          <a:xfrm flipH="1">
            <a:off x="8824913" y="2974975"/>
            <a:ext cx="228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14" name="Text Box 1070"/>
          <p:cNvSpPr txBox="1">
            <a:spLocks noChangeArrowheads="1"/>
          </p:cNvSpPr>
          <p:nvPr/>
        </p:nvSpPr>
        <p:spPr bwMode="auto">
          <a:xfrm>
            <a:off x="9053513" y="2593976"/>
            <a:ext cx="933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桡神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经沟</a:t>
            </a:r>
          </a:p>
        </p:txBody>
      </p:sp>
      <p:sp>
        <p:nvSpPr>
          <p:cNvPr id="58406" name="Line 1071"/>
          <p:cNvSpPr>
            <a:spLocks noChangeShapeType="1"/>
          </p:cNvSpPr>
          <p:nvPr/>
        </p:nvSpPr>
        <p:spPr bwMode="auto">
          <a:xfrm flipH="1">
            <a:off x="8672513" y="1527175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407" name="Line 1072"/>
          <p:cNvSpPr>
            <a:spLocks noChangeShapeType="1"/>
          </p:cNvSpPr>
          <p:nvPr/>
        </p:nvSpPr>
        <p:spPr bwMode="auto">
          <a:xfrm flipH="1">
            <a:off x="8977313" y="1298575"/>
            <a:ext cx="228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817" name="Text Box 1073"/>
          <p:cNvSpPr txBox="1">
            <a:spLocks noChangeArrowheads="1"/>
          </p:cNvSpPr>
          <p:nvPr/>
        </p:nvSpPr>
        <p:spPr bwMode="auto">
          <a:xfrm>
            <a:off x="9053513" y="13589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Tahoma" panose="020B0604030504040204" pitchFamily="34" charset="0"/>
              </a:rPr>
              <a:t>解剖颈</a:t>
            </a:r>
          </a:p>
        </p:txBody>
      </p:sp>
      <p:sp>
        <p:nvSpPr>
          <p:cNvPr id="32818" name="Text Box 1074"/>
          <p:cNvSpPr txBox="1">
            <a:spLocks noChangeArrowheads="1"/>
          </p:cNvSpPr>
          <p:nvPr/>
        </p:nvSpPr>
        <p:spPr bwMode="auto">
          <a:xfrm>
            <a:off x="9123363" y="106203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大结节</a:t>
            </a:r>
          </a:p>
        </p:txBody>
      </p:sp>
      <p:sp>
        <p:nvSpPr>
          <p:cNvPr id="58410" name="Rectangle 1078"/>
          <p:cNvSpPr>
            <a:spLocks noChangeArrowheads="1"/>
          </p:cNvSpPr>
          <p:nvPr/>
        </p:nvSpPr>
        <p:spPr bwMode="auto">
          <a:xfrm>
            <a:off x="1336675" y="504737"/>
            <a:ext cx="17155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．肱骨</a:t>
            </a:r>
            <a:endParaRPr lang="en-US" altLang="zh-CN" sz="33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9139" y="1323153"/>
            <a:ext cx="49053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肱骨近端有两个收窄的位置，分别是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解剖颈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外科颈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。解剖颈是真正意义上的肱骨颈，是在肱骨头下方的一个收窄环。而外科颈，实际上是肱骨近端骨密质和骨松质交界的地方，这个地方是肱骨骨折最易发的部位，所以叫外科颈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9" y="4346576"/>
            <a:ext cx="2821781" cy="22403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5208" y="443444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外科颈骨折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151705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3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669925"/>
            <a:ext cx="2084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Line 7"/>
          <p:cNvSpPr>
            <a:spLocks noChangeShapeType="1"/>
          </p:cNvSpPr>
          <p:nvPr/>
        </p:nvSpPr>
        <p:spPr bwMode="auto">
          <a:xfrm>
            <a:off x="7105650" y="1203326"/>
            <a:ext cx="76200" cy="2444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657850" y="89852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环状关节面</a:t>
            </a:r>
          </a:p>
        </p:txBody>
      </p:sp>
      <p:sp>
        <p:nvSpPr>
          <p:cNvPr id="59397" name="Line 9"/>
          <p:cNvSpPr>
            <a:spLocks noChangeShapeType="1"/>
          </p:cNvSpPr>
          <p:nvPr/>
        </p:nvSpPr>
        <p:spPr bwMode="auto">
          <a:xfrm>
            <a:off x="6724650" y="1431926"/>
            <a:ext cx="304800" cy="158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6800850" y="1736725"/>
            <a:ext cx="381000" cy="762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810250" y="12033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桡骨头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810250" y="16446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桡骨颈</a:t>
            </a: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6800850" y="21177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664200" y="2036764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桡骨粗隆</a:t>
            </a:r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 flipV="1">
            <a:off x="6800850" y="3413125"/>
            <a:ext cx="228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5886450" y="31845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桡骨体</a:t>
            </a:r>
          </a:p>
        </p:txBody>
      </p:sp>
      <p:sp>
        <p:nvSpPr>
          <p:cNvPr id="59405" name="Line 17"/>
          <p:cNvSpPr>
            <a:spLocks noChangeShapeType="1"/>
          </p:cNvSpPr>
          <p:nvPr/>
        </p:nvSpPr>
        <p:spPr bwMode="auto">
          <a:xfrm flipV="1">
            <a:off x="6648450" y="5775325"/>
            <a:ext cx="838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5519738" y="5546726"/>
            <a:ext cx="1204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尺切迹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V="1">
            <a:off x="6724650" y="6080125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5735638" y="5911851"/>
            <a:ext cx="1065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茎突</a:t>
            </a:r>
          </a:p>
        </p:txBody>
      </p:sp>
      <p:sp>
        <p:nvSpPr>
          <p:cNvPr id="59409" name="Line 21"/>
          <p:cNvSpPr>
            <a:spLocks noChangeShapeType="1"/>
          </p:cNvSpPr>
          <p:nvPr/>
        </p:nvSpPr>
        <p:spPr bwMode="auto">
          <a:xfrm flipV="1">
            <a:off x="8401050" y="7461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8934450" y="4413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鹰嘴</a:t>
            </a:r>
          </a:p>
        </p:txBody>
      </p:sp>
      <p:sp>
        <p:nvSpPr>
          <p:cNvPr id="59411" name="Line 23"/>
          <p:cNvSpPr>
            <a:spLocks noChangeShapeType="1"/>
          </p:cNvSpPr>
          <p:nvPr/>
        </p:nvSpPr>
        <p:spPr bwMode="auto">
          <a:xfrm flipV="1">
            <a:off x="8401050" y="9747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8934450" y="7461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滑车切迹</a:t>
            </a:r>
          </a:p>
        </p:txBody>
      </p:sp>
      <p:sp>
        <p:nvSpPr>
          <p:cNvPr id="59413" name="Line 25"/>
          <p:cNvSpPr>
            <a:spLocks noChangeShapeType="1"/>
          </p:cNvSpPr>
          <p:nvPr/>
        </p:nvSpPr>
        <p:spPr bwMode="auto">
          <a:xfrm flipV="1">
            <a:off x="8324850" y="12795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8934450" y="10509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冠突</a:t>
            </a:r>
          </a:p>
        </p:txBody>
      </p:sp>
      <p:sp>
        <p:nvSpPr>
          <p:cNvPr id="59415" name="Line 27"/>
          <p:cNvSpPr>
            <a:spLocks noChangeShapeType="1"/>
          </p:cNvSpPr>
          <p:nvPr/>
        </p:nvSpPr>
        <p:spPr bwMode="auto">
          <a:xfrm flipV="1">
            <a:off x="8324850" y="18129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8934450" y="16605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尺骨粗隆</a:t>
            </a:r>
          </a:p>
        </p:txBody>
      </p:sp>
      <p:sp>
        <p:nvSpPr>
          <p:cNvPr id="59417" name="Line 29"/>
          <p:cNvSpPr>
            <a:spLocks noChangeShapeType="1"/>
          </p:cNvSpPr>
          <p:nvPr/>
        </p:nvSpPr>
        <p:spPr bwMode="auto">
          <a:xfrm flipV="1">
            <a:off x="8324850" y="33369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8934450" y="31083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尺骨体</a:t>
            </a:r>
          </a:p>
        </p:txBody>
      </p:sp>
      <p:sp>
        <p:nvSpPr>
          <p:cNvPr id="59419" name="Line 31"/>
          <p:cNvSpPr>
            <a:spLocks noChangeShapeType="1"/>
          </p:cNvSpPr>
          <p:nvPr/>
        </p:nvSpPr>
        <p:spPr bwMode="auto">
          <a:xfrm flipV="1">
            <a:off x="8324850" y="56991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8782050" y="54705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尺骨头</a:t>
            </a:r>
          </a:p>
        </p:txBody>
      </p:sp>
      <p:sp>
        <p:nvSpPr>
          <p:cNvPr id="59421" name="Line 33"/>
          <p:cNvSpPr>
            <a:spLocks noChangeShapeType="1"/>
          </p:cNvSpPr>
          <p:nvPr/>
        </p:nvSpPr>
        <p:spPr bwMode="auto">
          <a:xfrm>
            <a:off x="8472488" y="5881689"/>
            <a:ext cx="309562" cy="4603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8782050" y="5759451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茎突</a:t>
            </a:r>
          </a:p>
        </p:txBody>
      </p:sp>
      <p:sp>
        <p:nvSpPr>
          <p:cNvPr id="59423" name="Line 35"/>
          <p:cNvSpPr>
            <a:spLocks noChangeShapeType="1"/>
          </p:cNvSpPr>
          <p:nvPr/>
        </p:nvSpPr>
        <p:spPr bwMode="auto">
          <a:xfrm>
            <a:off x="8020050" y="1492251"/>
            <a:ext cx="304800" cy="920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8934450" y="13557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桡切迹</a:t>
            </a:r>
          </a:p>
        </p:txBody>
      </p:sp>
      <p:sp>
        <p:nvSpPr>
          <p:cNvPr id="59425" name="Line 37"/>
          <p:cNvSpPr>
            <a:spLocks noChangeShapeType="1"/>
          </p:cNvSpPr>
          <p:nvPr/>
        </p:nvSpPr>
        <p:spPr bwMode="auto">
          <a:xfrm>
            <a:off x="8324850" y="15843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9426" name="Rectangle 39"/>
          <p:cNvSpPr>
            <a:spLocks noChangeArrowheads="1"/>
          </p:cNvSpPr>
          <p:nvPr/>
        </p:nvSpPr>
        <p:spPr bwMode="auto">
          <a:xfrm>
            <a:off x="1530681" y="171363"/>
            <a:ext cx="196880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．桡骨  </a:t>
            </a:r>
          </a:p>
        </p:txBody>
      </p:sp>
      <p:sp>
        <p:nvSpPr>
          <p:cNvPr id="59427" name="Rectangle 40"/>
          <p:cNvSpPr>
            <a:spLocks noChangeArrowheads="1"/>
          </p:cNvSpPr>
          <p:nvPr/>
        </p:nvSpPr>
        <p:spPr bwMode="auto">
          <a:xfrm>
            <a:off x="1735139" y="3201151"/>
            <a:ext cx="16658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3.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尺骨  </a:t>
            </a:r>
          </a:p>
        </p:txBody>
      </p:sp>
      <p:sp>
        <p:nvSpPr>
          <p:cNvPr id="59428" name="Rectangle 41"/>
          <p:cNvSpPr>
            <a:spLocks noChangeArrowheads="1"/>
          </p:cNvSpPr>
          <p:nvPr/>
        </p:nvSpPr>
        <p:spPr bwMode="auto">
          <a:xfrm>
            <a:off x="1887537" y="3870147"/>
            <a:ext cx="2879725" cy="27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上端：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鹰嘴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   滑车切迹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   桡切迹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下端：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尺骨茎突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   尺骨头</a:t>
            </a:r>
          </a:p>
        </p:txBody>
      </p:sp>
      <p:sp>
        <p:nvSpPr>
          <p:cNvPr id="59429" name="Rectangle 42"/>
          <p:cNvSpPr>
            <a:spLocks noChangeArrowheads="1"/>
          </p:cNvSpPr>
          <p:nvPr/>
        </p:nvSpPr>
        <p:spPr bwMode="auto">
          <a:xfrm>
            <a:off x="2017713" y="904875"/>
            <a:ext cx="2519362" cy="222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上端：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桡骨头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 桡骨粗隆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chemeClr val="accent2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下端：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桡骨茎突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 尺切迹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374569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518275" y="5640768"/>
            <a:ext cx="3744912" cy="4905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22680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舟月三角豆  大小头状钩</a:t>
            </a: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887966" y="249193"/>
            <a:ext cx="17155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</a:t>
            </a:r>
            <a:r>
              <a:rPr lang="zh-CN" altLang="en-US" sz="3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．手骨</a:t>
            </a:r>
          </a:p>
        </p:txBody>
      </p:sp>
      <p:pic>
        <p:nvPicPr>
          <p:cNvPr id="60421" name="Picture 7" descr="3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7" y="671893"/>
            <a:ext cx="3371850" cy="4800600"/>
          </a:xfrm>
          <a:prstGeom prst="rect">
            <a:avLst/>
          </a:prstGeom>
          <a:noFill/>
          <a:ln w="22225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Line 8"/>
          <p:cNvSpPr>
            <a:spLocks noChangeShapeType="1"/>
          </p:cNvSpPr>
          <p:nvPr/>
        </p:nvSpPr>
        <p:spPr bwMode="auto">
          <a:xfrm flipV="1">
            <a:off x="6594475" y="5320093"/>
            <a:ext cx="1592262" cy="33338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900737" y="5151819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月骨</a:t>
            </a:r>
          </a:p>
        </p:txBody>
      </p:sp>
      <p:sp>
        <p:nvSpPr>
          <p:cNvPr id="60424" name="Line 10"/>
          <p:cNvSpPr>
            <a:spLocks noChangeShapeType="1"/>
          </p:cNvSpPr>
          <p:nvPr/>
        </p:nvSpPr>
        <p:spPr bwMode="auto">
          <a:xfrm>
            <a:off x="6523037" y="5064507"/>
            <a:ext cx="1282700" cy="2698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672137" y="4862894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豌豆骨</a:t>
            </a:r>
          </a:p>
        </p:txBody>
      </p:sp>
      <p:sp>
        <p:nvSpPr>
          <p:cNvPr id="60426" name="Line 12"/>
          <p:cNvSpPr>
            <a:spLocks noChangeShapeType="1"/>
          </p:cNvSpPr>
          <p:nvPr/>
        </p:nvSpPr>
        <p:spPr bwMode="auto">
          <a:xfrm>
            <a:off x="6523037" y="4848607"/>
            <a:ext cx="1358900" cy="1428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672137" y="4558094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三角骨</a:t>
            </a:r>
          </a:p>
        </p:txBody>
      </p:sp>
      <p:sp>
        <p:nvSpPr>
          <p:cNvPr id="60428" name="Line 14"/>
          <p:cNvSpPr>
            <a:spLocks noChangeShapeType="1"/>
          </p:cNvSpPr>
          <p:nvPr/>
        </p:nvSpPr>
        <p:spPr bwMode="auto">
          <a:xfrm>
            <a:off x="7348537" y="4405693"/>
            <a:ext cx="533400" cy="304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0429" name="Line 15"/>
          <p:cNvSpPr>
            <a:spLocks noChangeShapeType="1"/>
          </p:cNvSpPr>
          <p:nvPr/>
        </p:nvSpPr>
        <p:spPr bwMode="auto">
          <a:xfrm flipV="1">
            <a:off x="6451601" y="4405694"/>
            <a:ext cx="896937" cy="1111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5900737" y="4253294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钩骨</a:t>
            </a:r>
          </a:p>
        </p:txBody>
      </p:sp>
      <p:sp>
        <p:nvSpPr>
          <p:cNvPr id="60431" name="Line 17"/>
          <p:cNvSpPr>
            <a:spLocks noChangeShapeType="1"/>
          </p:cNvSpPr>
          <p:nvPr/>
        </p:nvSpPr>
        <p:spPr bwMode="auto">
          <a:xfrm>
            <a:off x="7348537" y="4177093"/>
            <a:ext cx="457200" cy="304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0432" name="Line 18"/>
          <p:cNvSpPr>
            <a:spLocks noChangeShapeType="1"/>
          </p:cNvSpPr>
          <p:nvPr/>
        </p:nvSpPr>
        <p:spPr bwMode="auto">
          <a:xfrm flipV="1">
            <a:off x="6523037" y="4177094"/>
            <a:ext cx="825500" cy="2381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5595937" y="393261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掌骨底</a:t>
            </a:r>
          </a:p>
        </p:txBody>
      </p:sp>
      <p:sp>
        <p:nvSpPr>
          <p:cNvPr id="60434" name="Line 20"/>
          <p:cNvSpPr>
            <a:spLocks noChangeShapeType="1"/>
          </p:cNvSpPr>
          <p:nvPr/>
        </p:nvSpPr>
        <p:spPr bwMode="auto">
          <a:xfrm>
            <a:off x="8491537" y="5167694"/>
            <a:ext cx="1631950" cy="412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0047287" y="4991482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手舟骨</a:t>
            </a:r>
          </a:p>
        </p:txBody>
      </p:sp>
      <p:sp>
        <p:nvSpPr>
          <p:cNvPr id="60436" name="Line 22"/>
          <p:cNvSpPr>
            <a:spLocks noChangeShapeType="1"/>
          </p:cNvSpPr>
          <p:nvPr/>
        </p:nvSpPr>
        <p:spPr bwMode="auto">
          <a:xfrm flipV="1">
            <a:off x="8339137" y="4848607"/>
            <a:ext cx="1784350" cy="1428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0118725" y="470414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头状骨</a:t>
            </a:r>
          </a:p>
        </p:txBody>
      </p:sp>
      <p:sp>
        <p:nvSpPr>
          <p:cNvPr id="60438" name="Line 24"/>
          <p:cNvSpPr>
            <a:spLocks noChangeShapeType="1"/>
          </p:cNvSpPr>
          <p:nvPr/>
        </p:nvSpPr>
        <p:spPr bwMode="auto">
          <a:xfrm flipV="1">
            <a:off x="8872537" y="4481893"/>
            <a:ext cx="609600" cy="3048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0439" name="Line 25"/>
          <p:cNvSpPr>
            <a:spLocks noChangeShapeType="1"/>
          </p:cNvSpPr>
          <p:nvPr/>
        </p:nvSpPr>
        <p:spPr bwMode="auto">
          <a:xfrm>
            <a:off x="9482137" y="4481893"/>
            <a:ext cx="641350" cy="635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10015537" y="4329494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大多角骨</a:t>
            </a:r>
          </a:p>
        </p:txBody>
      </p:sp>
      <p:sp>
        <p:nvSpPr>
          <p:cNvPr id="60441" name="Line 27"/>
          <p:cNvSpPr>
            <a:spLocks noChangeShapeType="1"/>
          </p:cNvSpPr>
          <p:nvPr/>
        </p:nvSpPr>
        <p:spPr bwMode="auto">
          <a:xfrm flipV="1">
            <a:off x="8567737" y="4177093"/>
            <a:ext cx="914400" cy="533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0442" name="Line 28"/>
          <p:cNvSpPr>
            <a:spLocks noChangeShapeType="1"/>
          </p:cNvSpPr>
          <p:nvPr/>
        </p:nvSpPr>
        <p:spPr bwMode="auto">
          <a:xfrm>
            <a:off x="9482137" y="4177094"/>
            <a:ext cx="712788" cy="2381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10052051" y="3948494"/>
            <a:ext cx="1258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小多角骨</a:t>
            </a:r>
          </a:p>
        </p:txBody>
      </p:sp>
      <p:sp>
        <p:nvSpPr>
          <p:cNvPr id="60444" name="Line 30"/>
          <p:cNvSpPr>
            <a:spLocks noChangeShapeType="1"/>
          </p:cNvSpPr>
          <p:nvPr/>
        </p:nvSpPr>
        <p:spPr bwMode="auto">
          <a:xfrm>
            <a:off x="9634537" y="2881693"/>
            <a:ext cx="488950" cy="9525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10015538" y="2789619"/>
            <a:ext cx="147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指骨底</a:t>
            </a:r>
          </a:p>
        </p:txBody>
      </p:sp>
      <p:sp>
        <p:nvSpPr>
          <p:cNvPr id="60446" name="Line 32"/>
          <p:cNvSpPr>
            <a:spLocks noChangeShapeType="1"/>
          </p:cNvSpPr>
          <p:nvPr/>
        </p:nvSpPr>
        <p:spPr bwMode="auto">
          <a:xfrm flipV="1">
            <a:off x="9710737" y="2688019"/>
            <a:ext cx="412750" cy="412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10047287" y="2472119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指骨体</a:t>
            </a:r>
          </a:p>
        </p:txBody>
      </p:sp>
      <p:sp>
        <p:nvSpPr>
          <p:cNvPr id="60448" name="Line 34"/>
          <p:cNvSpPr>
            <a:spLocks noChangeShapeType="1"/>
          </p:cNvSpPr>
          <p:nvPr/>
        </p:nvSpPr>
        <p:spPr bwMode="auto">
          <a:xfrm flipV="1">
            <a:off x="9786937" y="2400681"/>
            <a:ext cx="336550" cy="100012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10015538" y="2119694"/>
            <a:ext cx="1547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指骨粗隆</a:t>
            </a:r>
          </a:p>
        </p:txBody>
      </p:sp>
      <p:sp>
        <p:nvSpPr>
          <p:cNvPr id="60450" name="Line 36"/>
          <p:cNvSpPr>
            <a:spLocks noChangeShapeType="1"/>
          </p:cNvSpPr>
          <p:nvPr/>
        </p:nvSpPr>
        <p:spPr bwMode="auto">
          <a:xfrm flipV="1">
            <a:off x="6523037" y="3872293"/>
            <a:ext cx="1130300" cy="39688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5595937" y="364369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掌骨体</a:t>
            </a:r>
          </a:p>
        </p:txBody>
      </p:sp>
      <p:sp>
        <p:nvSpPr>
          <p:cNvPr id="60452" name="Line 38"/>
          <p:cNvSpPr>
            <a:spLocks noChangeShapeType="1"/>
          </p:cNvSpPr>
          <p:nvPr/>
        </p:nvSpPr>
        <p:spPr bwMode="auto">
          <a:xfrm>
            <a:off x="6523037" y="3408743"/>
            <a:ext cx="1054100" cy="635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595937" y="318649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掌骨头</a:t>
            </a:r>
          </a:p>
        </p:txBody>
      </p:sp>
      <p:sp>
        <p:nvSpPr>
          <p:cNvPr id="60454" name="Line 40"/>
          <p:cNvSpPr>
            <a:spLocks noChangeShapeType="1"/>
          </p:cNvSpPr>
          <p:nvPr/>
        </p:nvSpPr>
        <p:spPr bwMode="auto">
          <a:xfrm flipV="1">
            <a:off x="6523037" y="2881694"/>
            <a:ext cx="825500" cy="2222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67337" y="2653094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近节指骨</a:t>
            </a:r>
          </a:p>
        </p:txBody>
      </p:sp>
      <p:sp>
        <p:nvSpPr>
          <p:cNvPr id="60456" name="Line 42"/>
          <p:cNvSpPr>
            <a:spLocks noChangeShapeType="1"/>
          </p:cNvSpPr>
          <p:nvPr/>
        </p:nvSpPr>
        <p:spPr bwMode="auto">
          <a:xfrm>
            <a:off x="6523037" y="2327657"/>
            <a:ext cx="596900" cy="2063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5367337" y="2119694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中节指骨</a:t>
            </a:r>
          </a:p>
        </p:txBody>
      </p:sp>
      <p:sp>
        <p:nvSpPr>
          <p:cNvPr id="60458" name="Line 44"/>
          <p:cNvSpPr>
            <a:spLocks noChangeShapeType="1"/>
          </p:cNvSpPr>
          <p:nvPr/>
        </p:nvSpPr>
        <p:spPr bwMode="auto">
          <a:xfrm>
            <a:off x="6523037" y="2040319"/>
            <a:ext cx="444500" cy="3175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5367338" y="1814894"/>
            <a:ext cx="1084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远节指骨</a:t>
            </a:r>
          </a:p>
        </p:txBody>
      </p:sp>
      <p:sp>
        <p:nvSpPr>
          <p:cNvPr id="60460" name="Rectangle 47"/>
          <p:cNvSpPr>
            <a:spLocks noChangeArrowheads="1"/>
          </p:cNvSpPr>
          <p:nvPr/>
        </p:nvSpPr>
        <p:spPr bwMode="auto">
          <a:xfrm>
            <a:off x="601619" y="1080299"/>
            <a:ext cx="1657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腕骨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64" name="Rectangle 48"/>
          <p:cNvSpPr>
            <a:spLocks noChangeArrowheads="1"/>
          </p:cNvSpPr>
          <p:nvPr/>
        </p:nvSpPr>
        <p:spPr bwMode="auto">
          <a:xfrm>
            <a:off x="557168" y="2769082"/>
            <a:ext cx="48879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远侧列</a:t>
            </a:r>
            <a:r>
              <a:rPr lang="zh-CN" alt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多角骨、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多角骨、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头状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钩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</a:t>
            </a:r>
          </a:p>
        </p:txBody>
      </p:sp>
      <p:sp>
        <p:nvSpPr>
          <p:cNvPr id="11311" name="Rectangle 49"/>
          <p:cNvSpPr>
            <a:spLocks noChangeArrowheads="1"/>
          </p:cNvSpPr>
          <p:nvPr/>
        </p:nvSpPr>
        <p:spPr bwMode="auto">
          <a:xfrm>
            <a:off x="553198" y="4033998"/>
            <a:ext cx="3063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掌骨</a:t>
            </a:r>
            <a:r>
              <a:rPr lang="zh-CN" altLang="en-US" sz="20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底、体、头 </a:t>
            </a:r>
          </a:p>
        </p:txBody>
      </p:sp>
      <p:sp>
        <p:nvSpPr>
          <p:cNvPr id="60463" name="Rectangle 51"/>
          <p:cNvSpPr>
            <a:spLocks noChangeArrowheads="1"/>
          </p:cNvSpPr>
          <p:nvPr/>
        </p:nvSpPr>
        <p:spPr bwMode="auto">
          <a:xfrm>
            <a:off x="553198" y="4765656"/>
            <a:ext cx="1460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指骨    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</a:p>
        </p:txBody>
      </p:sp>
      <p:sp>
        <p:nvSpPr>
          <p:cNvPr id="60464" name="Rectangle 53"/>
          <p:cNvSpPr>
            <a:spLocks noChangeArrowheads="1"/>
          </p:cNvSpPr>
          <p:nvPr/>
        </p:nvSpPr>
        <p:spPr bwMode="auto">
          <a:xfrm>
            <a:off x="2049912" y="4821376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近、中、远节指骨</a:t>
            </a:r>
          </a:p>
        </p:txBody>
      </p:sp>
      <p:sp>
        <p:nvSpPr>
          <p:cNvPr id="60465" name="Rectangle 54"/>
          <p:cNvSpPr>
            <a:spLocks noChangeArrowheads="1"/>
          </p:cNvSpPr>
          <p:nvPr/>
        </p:nvSpPr>
        <p:spPr bwMode="auto">
          <a:xfrm>
            <a:off x="601619" y="1625057"/>
            <a:ext cx="4340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近侧列：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骨、豌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02105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全身骨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0"/>
            <a:ext cx="40878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3962400" cy="1143000"/>
          </a:xfrm>
        </p:spPr>
        <p:txBody>
          <a:bodyPr>
            <a:normAutofit/>
          </a:bodyPr>
          <a:lstStyle/>
          <a:p>
            <a:r>
              <a:rPr kumimoji="1" lang="zh-CN" altLang="en-US" sz="3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上肢骨性标志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5188" y="1916113"/>
            <a:ext cx="4114800" cy="3879850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altLang="zh-CN" dirty="0">
                <a:solidFill>
                  <a:schemeClr val="accent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锁骨、肩胛冈        </a:t>
            </a:r>
          </a:p>
          <a:p>
            <a:pPr algn="just">
              <a:buFontTx/>
              <a:buNone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肩峰</a:t>
            </a:r>
          </a:p>
          <a:p>
            <a:pPr algn="just">
              <a:buFontTx/>
              <a:buNone/>
            </a:pPr>
            <a:r>
              <a:rPr lang="zh-CN" altLang="en-US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肱骨大结节</a:t>
            </a:r>
          </a:p>
          <a:p>
            <a:pPr algn="just">
              <a:buFontTx/>
              <a:buNone/>
            </a:pP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肱骨内、外上髁</a:t>
            </a:r>
          </a:p>
          <a:p>
            <a:pPr algn="just">
              <a:buFontTx/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>
                <a:solidFill>
                  <a:srgbClr val="9900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桡、尺骨茎突</a:t>
            </a:r>
          </a:p>
          <a:p>
            <a:pPr algn="just">
              <a:buFontTx/>
              <a:buNone/>
            </a:pPr>
            <a:r>
              <a:rPr lang="zh-CN" altLang="en-US" b="1" dirty="0">
                <a:solidFill>
                  <a:srgbClr val="9900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舟骨、豌豆骨</a:t>
            </a:r>
          </a:p>
          <a:p>
            <a:pPr>
              <a:buFontTx/>
              <a:buNone/>
            </a:pPr>
            <a:r>
              <a:rPr lang="zh-CN" altLang="en-US" dirty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鹰嘴</a:t>
            </a:r>
          </a:p>
        </p:txBody>
      </p:sp>
      <p:sp>
        <p:nvSpPr>
          <p:cNvPr id="157701" name="Oval 5"/>
          <p:cNvSpPr>
            <a:spLocks noChangeArrowheads="1"/>
          </p:cNvSpPr>
          <p:nvPr/>
        </p:nvSpPr>
        <p:spPr bwMode="auto">
          <a:xfrm>
            <a:off x="7896225" y="1408113"/>
            <a:ext cx="76200" cy="762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2" name="Oval 6"/>
          <p:cNvSpPr>
            <a:spLocks noChangeArrowheads="1"/>
          </p:cNvSpPr>
          <p:nvPr/>
        </p:nvSpPr>
        <p:spPr bwMode="auto">
          <a:xfrm>
            <a:off x="9404350" y="1268413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3" name="Oval 7"/>
          <p:cNvSpPr>
            <a:spLocks noChangeArrowheads="1"/>
          </p:cNvSpPr>
          <p:nvPr/>
        </p:nvSpPr>
        <p:spPr bwMode="auto">
          <a:xfrm rot="211496">
            <a:off x="7967663" y="1268414"/>
            <a:ext cx="647700" cy="73025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4" name="Oval 8"/>
          <p:cNvSpPr>
            <a:spLocks noChangeArrowheads="1"/>
          </p:cNvSpPr>
          <p:nvPr/>
        </p:nvSpPr>
        <p:spPr bwMode="auto">
          <a:xfrm>
            <a:off x="7820025" y="2349500"/>
            <a:ext cx="76200" cy="762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5" name="Oval 9"/>
          <p:cNvSpPr>
            <a:spLocks noChangeArrowheads="1"/>
          </p:cNvSpPr>
          <p:nvPr/>
        </p:nvSpPr>
        <p:spPr bwMode="auto">
          <a:xfrm>
            <a:off x="9336088" y="2416175"/>
            <a:ext cx="76200" cy="762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6" name="Oval 10"/>
          <p:cNvSpPr>
            <a:spLocks noChangeArrowheads="1"/>
          </p:cNvSpPr>
          <p:nvPr/>
        </p:nvSpPr>
        <p:spPr bwMode="auto">
          <a:xfrm>
            <a:off x="7680325" y="3357563"/>
            <a:ext cx="76200" cy="762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7" name="Oval 11"/>
          <p:cNvSpPr>
            <a:spLocks noChangeArrowheads="1"/>
          </p:cNvSpPr>
          <p:nvPr/>
        </p:nvSpPr>
        <p:spPr bwMode="auto">
          <a:xfrm>
            <a:off x="9548813" y="3352800"/>
            <a:ext cx="76200" cy="762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8" name="Oval 12"/>
          <p:cNvSpPr>
            <a:spLocks noChangeArrowheads="1"/>
          </p:cNvSpPr>
          <p:nvPr/>
        </p:nvSpPr>
        <p:spPr bwMode="auto">
          <a:xfrm>
            <a:off x="7751763" y="3500438"/>
            <a:ext cx="76200" cy="762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57709" name="Oval 13"/>
          <p:cNvSpPr>
            <a:spLocks noChangeArrowheads="1"/>
          </p:cNvSpPr>
          <p:nvPr/>
        </p:nvSpPr>
        <p:spPr bwMode="auto">
          <a:xfrm>
            <a:off x="9691688" y="3424238"/>
            <a:ext cx="76200" cy="762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58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7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7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7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7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57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 animBg="1"/>
      <p:bldP spid="157702" grpId="0" animBg="1"/>
      <p:bldP spid="157703" grpId="0" animBg="1"/>
      <p:bldP spid="157704" grpId="0" animBg="1"/>
      <p:bldP spid="157705" grpId="0" animBg="1"/>
      <p:bldP spid="157706" grpId="0" animBg="1"/>
      <p:bldP spid="157707" grpId="0" animBg="1"/>
      <p:bldP spid="157708" grpId="0" animBg="1"/>
      <p:bldP spid="15770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6"/>
          <p:cNvSpPr>
            <a:spLocks noChangeArrowheads="1"/>
          </p:cNvSpPr>
          <p:nvPr/>
        </p:nvSpPr>
        <p:spPr bwMode="gray">
          <a:xfrm>
            <a:off x="4033838" y="-979487"/>
            <a:ext cx="4464050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00CC"/>
              </a:gs>
              <a:gs pos="100000">
                <a:srgbClr val="000000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ea typeface="黑体" panose="02010609060101010101" pitchFamily="49" charset="-122"/>
              </a:rPr>
              <a:t>二、全身各骨概述</a:t>
            </a: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3128963" y="730250"/>
            <a:ext cx="4643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三、下肢骨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/>
        </p:blipFill>
        <p:spPr>
          <a:xfrm>
            <a:off x="2633662" y="1477630"/>
            <a:ext cx="6281737" cy="516447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41958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7387" y="265114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下肢带骨 </a:t>
            </a:r>
          </a:p>
        </p:txBody>
      </p:sp>
      <p:sp>
        <p:nvSpPr>
          <p:cNvPr id="4" name="矩形 3"/>
          <p:cNvSpPr/>
          <p:nvPr/>
        </p:nvSpPr>
        <p:spPr>
          <a:xfrm>
            <a:off x="1168400" y="1535699"/>
            <a:ext cx="99441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即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髋骨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，是不规则骨，上部扁阔，中部窄厚，有朝向下外的深窝，称髋臼；下部有一大孔，称闭孔。幼年时，下肢带骨分为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髂骨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， 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坐骨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耻骨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以及软骨连接。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岁左右完全融合，成为一个整体，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骨会合于髋臼。左、右髋骨、骶骨、尾骨以及它们之间的骨连接一起构成骨盆。髋骨与股骨构成髋关节 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881713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36887" y="1092200"/>
            <a:ext cx="59039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⒈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髂骨      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坐骨       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耻骨 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45" descr="3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6" y="1684339"/>
            <a:ext cx="6200775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6"/>
          <p:cNvSpPr>
            <a:spLocks noChangeShapeType="1"/>
          </p:cNvSpPr>
          <p:nvPr/>
        </p:nvSpPr>
        <p:spPr bwMode="auto">
          <a:xfrm>
            <a:off x="2692400" y="3171825"/>
            <a:ext cx="152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1473200" y="29432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髂前上棘</a:t>
            </a: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2692400" y="2562225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2006600" y="2333626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髂窝</a:t>
            </a:r>
          </a:p>
        </p:txBody>
      </p:sp>
      <p:sp>
        <p:nvSpPr>
          <p:cNvPr id="8" name="Line 50"/>
          <p:cNvSpPr>
            <a:spLocks noChangeShapeType="1"/>
          </p:cNvSpPr>
          <p:nvPr/>
        </p:nvSpPr>
        <p:spPr bwMode="auto">
          <a:xfrm>
            <a:off x="2692400" y="3705225"/>
            <a:ext cx="1219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1701800" y="35369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弓状线</a:t>
            </a:r>
          </a:p>
        </p:txBody>
      </p:sp>
      <p:sp>
        <p:nvSpPr>
          <p:cNvPr id="10" name="Line 52"/>
          <p:cNvSpPr>
            <a:spLocks noChangeShapeType="1"/>
          </p:cNvSpPr>
          <p:nvPr/>
        </p:nvSpPr>
        <p:spPr bwMode="auto">
          <a:xfrm>
            <a:off x="2692400" y="4695825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" name="Text Box 53"/>
          <p:cNvSpPr txBox="1">
            <a:spLocks noChangeArrowheads="1"/>
          </p:cNvSpPr>
          <p:nvPr/>
        </p:nvSpPr>
        <p:spPr bwMode="auto">
          <a:xfrm>
            <a:off x="1701800" y="44513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耻骨梳</a:t>
            </a:r>
          </a:p>
        </p:txBody>
      </p:sp>
      <p:sp>
        <p:nvSpPr>
          <p:cNvPr id="12" name="Line 54"/>
          <p:cNvSpPr>
            <a:spLocks noChangeShapeType="1"/>
          </p:cNvSpPr>
          <p:nvPr/>
        </p:nvSpPr>
        <p:spPr bwMode="auto">
          <a:xfrm>
            <a:off x="2692400" y="50768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1473200" y="483235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耻骨结节</a:t>
            </a:r>
          </a:p>
        </p:txBody>
      </p:sp>
      <p:sp>
        <p:nvSpPr>
          <p:cNvPr id="14" name="Line 56"/>
          <p:cNvSpPr>
            <a:spLocks noChangeShapeType="1"/>
          </p:cNvSpPr>
          <p:nvPr/>
        </p:nvSpPr>
        <p:spPr bwMode="auto">
          <a:xfrm>
            <a:off x="2692400" y="5381625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1320800" y="515302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耻骨联合面</a:t>
            </a:r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2692400" y="1800225"/>
            <a:ext cx="1295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7" name="Text Box 59"/>
          <p:cNvSpPr txBox="1">
            <a:spLocks noChangeArrowheads="1"/>
          </p:cNvSpPr>
          <p:nvPr/>
        </p:nvSpPr>
        <p:spPr bwMode="auto">
          <a:xfrm>
            <a:off x="2006601" y="1571626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髂嵴</a:t>
            </a:r>
          </a:p>
        </p:txBody>
      </p:sp>
      <p:sp>
        <p:nvSpPr>
          <p:cNvPr id="18" name="Line 60"/>
          <p:cNvSpPr>
            <a:spLocks noChangeShapeType="1"/>
          </p:cNvSpPr>
          <p:nvPr/>
        </p:nvSpPr>
        <p:spPr bwMode="auto">
          <a:xfrm flipH="1">
            <a:off x="4597400" y="2943225"/>
            <a:ext cx="838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9" name="Text Box 61"/>
          <p:cNvSpPr txBox="1">
            <a:spLocks noChangeArrowheads="1"/>
          </p:cNvSpPr>
          <p:nvPr/>
        </p:nvSpPr>
        <p:spPr bwMode="auto">
          <a:xfrm>
            <a:off x="5337792" y="2668587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耳状面</a:t>
            </a:r>
          </a:p>
        </p:txBody>
      </p:sp>
      <p:sp>
        <p:nvSpPr>
          <p:cNvPr id="20" name="Text Box 62"/>
          <p:cNvSpPr txBox="1">
            <a:spLocks noChangeArrowheads="1"/>
          </p:cNvSpPr>
          <p:nvPr/>
        </p:nvSpPr>
        <p:spPr bwMode="auto">
          <a:xfrm>
            <a:off x="5283200" y="3232151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坐骨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大切迹</a:t>
            </a:r>
          </a:p>
        </p:txBody>
      </p:sp>
      <p:sp>
        <p:nvSpPr>
          <p:cNvPr id="21" name="Line 63"/>
          <p:cNvSpPr>
            <a:spLocks noChangeShapeType="1"/>
          </p:cNvSpPr>
          <p:nvPr/>
        </p:nvSpPr>
        <p:spPr bwMode="auto">
          <a:xfrm flipH="1">
            <a:off x="4445000" y="3552825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 flipH="1">
            <a:off x="6197600" y="3552825"/>
            <a:ext cx="1066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3" name="Text Box 65"/>
          <p:cNvSpPr txBox="1">
            <a:spLocks noChangeArrowheads="1"/>
          </p:cNvSpPr>
          <p:nvPr/>
        </p:nvSpPr>
        <p:spPr bwMode="auto">
          <a:xfrm>
            <a:off x="5359400" y="40100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9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坐骨棘</a:t>
            </a:r>
          </a:p>
        </p:txBody>
      </p:sp>
      <p:sp>
        <p:nvSpPr>
          <p:cNvPr id="24" name="Line 66"/>
          <p:cNvSpPr>
            <a:spLocks noChangeShapeType="1"/>
          </p:cNvSpPr>
          <p:nvPr/>
        </p:nvSpPr>
        <p:spPr bwMode="auto">
          <a:xfrm flipH="1">
            <a:off x="4826000" y="4238625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5" name="Line 67"/>
          <p:cNvSpPr>
            <a:spLocks noChangeShapeType="1"/>
          </p:cNvSpPr>
          <p:nvPr/>
        </p:nvSpPr>
        <p:spPr bwMode="auto">
          <a:xfrm flipH="1">
            <a:off x="6273800" y="4238625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" name="Line 68"/>
          <p:cNvSpPr>
            <a:spLocks noChangeShapeType="1"/>
          </p:cNvSpPr>
          <p:nvPr/>
        </p:nvSpPr>
        <p:spPr bwMode="auto">
          <a:xfrm flipH="1">
            <a:off x="6197600" y="4848225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7" name="Line 69"/>
          <p:cNvSpPr>
            <a:spLocks noChangeShapeType="1"/>
          </p:cNvSpPr>
          <p:nvPr/>
        </p:nvSpPr>
        <p:spPr bwMode="auto">
          <a:xfrm flipH="1">
            <a:off x="4902200" y="4848225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8" name="Text Box 70"/>
          <p:cNvSpPr txBox="1">
            <a:spLocks noChangeArrowheads="1"/>
          </p:cNvSpPr>
          <p:nvPr/>
        </p:nvSpPr>
        <p:spPr bwMode="auto">
          <a:xfrm>
            <a:off x="5511800" y="4527551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坐骨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结节</a:t>
            </a:r>
          </a:p>
        </p:txBody>
      </p:sp>
      <p:sp>
        <p:nvSpPr>
          <p:cNvPr id="29" name="Line 71"/>
          <p:cNvSpPr>
            <a:spLocks noChangeShapeType="1"/>
          </p:cNvSpPr>
          <p:nvPr/>
        </p:nvSpPr>
        <p:spPr bwMode="auto">
          <a:xfrm flipH="1">
            <a:off x="8102600" y="4924425"/>
            <a:ext cx="1066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0" name="Text Box 72"/>
          <p:cNvSpPr txBox="1">
            <a:spLocks noChangeArrowheads="1"/>
          </p:cNvSpPr>
          <p:nvPr/>
        </p:nvSpPr>
        <p:spPr bwMode="auto">
          <a:xfrm>
            <a:off x="9207501" y="4702175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闭孔</a:t>
            </a:r>
          </a:p>
        </p:txBody>
      </p:sp>
      <p:sp>
        <p:nvSpPr>
          <p:cNvPr id="31" name="Line 73"/>
          <p:cNvSpPr>
            <a:spLocks noChangeShapeType="1"/>
          </p:cNvSpPr>
          <p:nvPr/>
        </p:nvSpPr>
        <p:spPr bwMode="auto">
          <a:xfrm flipH="1">
            <a:off x="8178800" y="4010025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2" name="Text Box 74"/>
          <p:cNvSpPr txBox="1">
            <a:spLocks noChangeArrowheads="1"/>
          </p:cNvSpPr>
          <p:nvPr/>
        </p:nvSpPr>
        <p:spPr bwMode="auto">
          <a:xfrm>
            <a:off x="9201151" y="3757614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髋臼窝</a:t>
            </a:r>
          </a:p>
        </p:txBody>
      </p:sp>
      <p:sp>
        <p:nvSpPr>
          <p:cNvPr id="33" name="Line 75"/>
          <p:cNvSpPr>
            <a:spLocks noChangeShapeType="1"/>
          </p:cNvSpPr>
          <p:nvPr/>
        </p:nvSpPr>
        <p:spPr bwMode="auto">
          <a:xfrm flipH="1">
            <a:off x="8712200" y="3400425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" name="Text Box 76"/>
          <p:cNvSpPr txBox="1">
            <a:spLocks noChangeArrowheads="1"/>
          </p:cNvSpPr>
          <p:nvPr/>
        </p:nvSpPr>
        <p:spPr bwMode="auto">
          <a:xfrm>
            <a:off x="9169400" y="319722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髂前下棘</a:t>
            </a:r>
          </a:p>
        </p:txBody>
      </p:sp>
      <p:sp>
        <p:nvSpPr>
          <p:cNvPr id="35" name="Line 77"/>
          <p:cNvSpPr>
            <a:spLocks noChangeShapeType="1"/>
          </p:cNvSpPr>
          <p:nvPr/>
        </p:nvSpPr>
        <p:spPr bwMode="auto">
          <a:xfrm flipH="1">
            <a:off x="8940800" y="2714625"/>
            <a:ext cx="228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6" name="Text Box 78"/>
          <p:cNvSpPr txBox="1">
            <a:spLocks noChangeArrowheads="1"/>
          </p:cNvSpPr>
          <p:nvPr/>
        </p:nvSpPr>
        <p:spPr bwMode="auto">
          <a:xfrm>
            <a:off x="9169400" y="2476501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髂前上棘</a:t>
            </a:r>
          </a:p>
        </p:txBody>
      </p:sp>
      <p:sp>
        <p:nvSpPr>
          <p:cNvPr id="37" name="Line 79"/>
          <p:cNvSpPr>
            <a:spLocks noChangeShapeType="1"/>
          </p:cNvSpPr>
          <p:nvPr/>
        </p:nvSpPr>
        <p:spPr bwMode="auto">
          <a:xfrm flipH="1">
            <a:off x="8483600" y="2105025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" name="Text Box 83"/>
          <p:cNvSpPr txBox="1">
            <a:spLocks noChangeArrowheads="1"/>
          </p:cNvSpPr>
          <p:nvPr/>
        </p:nvSpPr>
        <p:spPr bwMode="auto">
          <a:xfrm>
            <a:off x="9201151" y="1900239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髂嵴</a:t>
            </a:r>
          </a:p>
        </p:txBody>
      </p:sp>
      <p:sp>
        <p:nvSpPr>
          <p:cNvPr id="39" name="灯片编号占位符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9966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661987" y="295275"/>
            <a:ext cx="388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自由下肢骨 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016000" y="1036350"/>
            <a:ext cx="1875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⒈</a:t>
            </a:r>
            <a:r>
              <a:rPr lang="zh-CN" altLang="en-US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股骨</a:t>
            </a:r>
            <a:r>
              <a:rPr lang="zh-CN" altLang="en-US" sz="3200" b="1" dirty="0">
                <a:solidFill>
                  <a:srgbClr val="0000CC"/>
                </a:solidFill>
              </a:rPr>
              <a:t>   </a:t>
            </a:r>
            <a:r>
              <a:rPr lang="zh-CN" altLang="en-US" sz="32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1009651" y="1706563"/>
            <a:ext cx="29527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上端</a:t>
            </a:r>
            <a:r>
              <a:rPr lang="en-US" altLang="zh-CN" sz="2400" b="1" dirty="0">
                <a:ea typeface="楷体_GB2312" pitchFamily="49" charset="-122"/>
              </a:rPr>
              <a:t>—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股骨头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股骨颈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大转子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小转子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ahoma" panose="020B0604030504040204" pitchFamily="34" charset="0"/>
              </a:rPr>
              <a:t>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转子间线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ahoma" panose="020B0604030504040204" pitchFamily="34" charset="0"/>
              </a:rPr>
              <a:t>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转子间嵴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臀肌粗隆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 b="1" dirty="0">
              <a:solidFill>
                <a:schemeClr val="accent2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下端</a:t>
            </a:r>
            <a:r>
              <a:rPr lang="en-US" altLang="zh-CN" sz="2400" b="1" dirty="0">
                <a:ea typeface="楷体_GB2312" pitchFamily="49" charset="-122"/>
              </a:rPr>
              <a:t>—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内侧髁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      外侧髁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ahoma" panose="020B0604030504040204" pitchFamily="34" charset="0"/>
              </a:rPr>
              <a:t>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外上髁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ahoma" panose="020B0604030504040204" pitchFamily="34" charset="0"/>
              </a:rPr>
              <a:t>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内上髁</a:t>
            </a:r>
          </a:p>
        </p:txBody>
      </p:sp>
      <p:pic>
        <p:nvPicPr>
          <p:cNvPr id="64517" name="Picture 9" descr="3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1066800"/>
            <a:ext cx="33813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10"/>
          <p:cNvSpPr>
            <a:spLocks noChangeShapeType="1"/>
          </p:cNvSpPr>
          <p:nvPr/>
        </p:nvSpPr>
        <p:spPr bwMode="auto">
          <a:xfrm>
            <a:off x="6858000" y="13716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7086600" y="11430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股骨头</a:t>
            </a:r>
          </a:p>
        </p:txBody>
      </p:sp>
      <p:sp>
        <p:nvSpPr>
          <p:cNvPr id="64520" name="Line 12"/>
          <p:cNvSpPr>
            <a:spLocks noChangeShapeType="1"/>
          </p:cNvSpPr>
          <p:nvPr/>
        </p:nvSpPr>
        <p:spPr bwMode="auto">
          <a:xfrm>
            <a:off x="8001000" y="13716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21" name="Line 13"/>
          <p:cNvSpPr>
            <a:spLocks noChangeShapeType="1"/>
          </p:cNvSpPr>
          <p:nvPr/>
        </p:nvSpPr>
        <p:spPr bwMode="auto">
          <a:xfrm>
            <a:off x="6629400" y="17526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22" name="Line 14"/>
          <p:cNvSpPr>
            <a:spLocks noChangeShapeType="1"/>
          </p:cNvSpPr>
          <p:nvPr/>
        </p:nvSpPr>
        <p:spPr bwMode="auto">
          <a:xfrm>
            <a:off x="8001000" y="17526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7086600" y="15081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股骨颈</a:t>
            </a:r>
          </a:p>
        </p:txBody>
      </p:sp>
      <p:sp>
        <p:nvSpPr>
          <p:cNvPr id="64524" name="Line 16"/>
          <p:cNvSpPr>
            <a:spLocks noChangeShapeType="1"/>
          </p:cNvSpPr>
          <p:nvPr/>
        </p:nvSpPr>
        <p:spPr bwMode="auto">
          <a:xfrm>
            <a:off x="6705600" y="2133600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25" name="Line 17"/>
          <p:cNvSpPr>
            <a:spLocks noChangeShapeType="1"/>
          </p:cNvSpPr>
          <p:nvPr/>
        </p:nvSpPr>
        <p:spPr bwMode="auto">
          <a:xfrm>
            <a:off x="8001000" y="20574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7086600" y="18891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小转子</a:t>
            </a:r>
          </a:p>
        </p:txBody>
      </p:sp>
      <p:sp>
        <p:nvSpPr>
          <p:cNvPr id="64527" name="Line 19"/>
          <p:cNvSpPr>
            <a:spLocks noChangeShapeType="1"/>
          </p:cNvSpPr>
          <p:nvPr/>
        </p:nvSpPr>
        <p:spPr bwMode="auto">
          <a:xfrm>
            <a:off x="6629400" y="31242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28" name="Line 20"/>
          <p:cNvSpPr>
            <a:spLocks noChangeShapeType="1"/>
          </p:cNvSpPr>
          <p:nvPr/>
        </p:nvSpPr>
        <p:spPr bwMode="auto">
          <a:xfrm>
            <a:off x="8077200" y="3124200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29" name="Text Box 21"/>
          <p:cNvSpPr txBox="1">
            <a:spLocks noChangeArrowheads="1"/>
          </p:cNvSpPr>
          <p:nvPr/>
        </p:nvSpPr>
        <p:spPr bwMode="auto">
          <a:xfrm>
            <a:off x="7086600" y="287972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股骨体</a:t>
            </a:r>
          </a:p>
        </p:txBody>
      </p:sp>
      <p:sp>
        <p:nvSpPr>
          <p:cNvPr id="64530" name="Line 22"/>
          <p:cNvSpPr>
            <a:spLocks noChangeShapeType="1"/>
          </p:cNvSpPr>
          <p:nvPr/>
        </p:nvSpPr>
        <p:spPr bwMode="auto">
          <a:xfrm>
            <a:off x="8001000" y="51816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7086600" y="49530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内侧髁</a:t>
            </a:r>
          </a:p>
        </p:txBody>
      </p:sp>
      <p:sp>
        <p:nvSpPr>
          <p:cNvPr id="64532" name="Line 24"/>
          <p:cNvSpPr>
            <a:spLocks noChangeShapeType="1"/>
          </p:cNvSpPr>
          <p:nvPr/>
        </p:nvSpPr>
        <p:spPr bwMode="auto">
          <a:xfrm>
            <a:off x="6858000" y="51816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33" name="Line 25"/>
          <p:cNvSpPr>
            <a:spLocks noChangeShapeType="1"/>
          </p:cNvSpPr>
          <p:nvPr/>
        </p:nvSpPr>
        <p:spPr bwMode="auto">
          <a:xfrm>
            <a:off x="5943600" y="16002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94" name="Text Box 26"/>
          <p:cNvSpPr txBox="1">
            <a:spLocks noChangeArrowheads="1"/>
          </p:cNvSpPr>
          <p:nvPr/>
        </p:nvSpPr>
        <p:spPr bwMode="auto">
          <a:xfrm>
            <a:off x="5029200" y="1371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大转子</a:t>
            </a:r>
          </a:p>
        </p:txBody>
      </p:sp>
      <p:sp>
        <p:nvSpPr>
          <p:cNvPr id="64535" name="Line 27"/>
          <p:cNvSpPr>
            <a:spLocks noChangeShapeType="1"/>
          </p:cNvSpPr>
          <p:nvPr/>
        </p:nvSpPr>
        <p:spPr bwMode="auto">
          <a:xfrm>
            <a:off x="8915400" y="1600200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9296400" y="137160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大转子</a:t>
            </a:r>
          </a:p>
        </p:txBody>
      </p:sp>
      <p:sp>
        <p:nvSpPr>
          <p:cNvPr id="64537" name="Line 29"/>
          <p:cNvSpPr>
            <a:spLocks noChangeShapeType="1"/>
          </p:cNvSpPr>
          <p:nvPr/>
        </p:nvSpPr>
        <p:spPr bwMode="auto">
          <a:xfrm>
            <a:off x="5943600" y="1828800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4724400" y="16605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转子间线</a:t>
            </a:r>
          </a:p>
        </p:txBody>
      </p:sp>
      <p:sp>
        <p:nvSpPr>
          <p:cNvPr id="64539" name="Line 31"/>
          <p:cNvSpPr>
            <a:spLocks noChangeShapeType="1"/>
          </p:cNvSpPr>
          <p:nvPr/>
        </p:nvSpPr>
        <p:spPr bwMode="auto">
          <a:xfrm>
            <a:off x="5943600" y="5257800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5257800" y="502920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髌面</a:t>
            </a:r>
          </a:p>
        </p:txBody>
      </p:sp>
      <p:sp>
        <p:nvSpPr>
          <p:cNvPr id="64541" name="Line 33"/>
          <p:cNvSpPr>
            <a:spLocks noChangeShapeType="1"/>
          </p:cNvSpPr>
          <p:nvPr/>
        </p:nvSpPr>
        <p:spPr bwMode="auto">
          <a:xfrm>
            <a:off x="5943600" y="50292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4953000" y="47244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外上髁</a:t>
            </a:r>
          </a:p>
        </p:txBody>
      </p:sp>
      <p:sp>
        <p:nvSpPr>
          <p:cNvPr id="64543" name="Line 35"/>
          <p:cNvSpPr>
            <a:spLocks noChangeShapeType="1"/>
          </p:cNvSpPr>
          <p:nvPr/>
        </p:nvSpPr>
        <p:spPr bwMode="auto">
          <a:xfrm>
            <a:off x="8763000" y="5181600"/>
            <a:ext cx="152400" cy="152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04" name="Text Box 36"/>
          <p:cNvSpPr txBox="1">
            <a:spLocks noChangeArrowheads="1"/>
          </p:cNvSpPr>
          <p:nvPr/>
        </p:nvSpPr>
        <p:spPr bwMode="auto">
          <a:xfrm>
            <a:off x="9296401" y="5165726"/>
            <a:ext cx="1192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髁间窝</a:t>
            </a:r>
          </a:p>
        </p:txBody>
      </p:sp>
      <p:sp>
        <p:nvSpPr>
          <p:cNvPr id="64545" name="Line 37"/>
          <p:cNvSpPr>
            <a:spLocks noChangeShapeType="1"/>
          </p:cNvSpPr>
          <p:nvPr/>
        </p:nvSpPr>
        <p:spPr bwMode="auto">
          <a:xfrm>
            <a:off x="9067800" y="5029200"/>
            <a:ext cx="304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9296400" y="4784726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外侧髁</a:t>
            </a:r>
          </a:p>
        </p:txBody>
      </p:sp>
      <p:sp>
        <p:nvSpPr>
          <p:cNvPr id="64547" name="Line 39"/>
          <p:cNvSpPr>
            <a:spLocks noChangeShapeType="1"/>
          </p:cNvSpPr>
          <p:nvPr/>
        </p:nvSpPr>
        <p:spPr bwMode="auto">
          <a:xfrm>
            <a:off x="8915400" y="5334000"/>
            <a:ext cx="4572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4548" name="Line 40"/>
          <p:cNvSpPr>
            <a:spLocks noChangeShapeType="1"/>
          </p:cNvSpPr>
          <p:nvPr/>
        </p:nvSpPr>
        <p:spPr bwMode="auto">
          <a:xfrm>
            <a:off x="8686800" y="1905000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9296401" y="1660526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转子间嵴</a:t>
            </a:r>
          </a:p>
        </p:txBody>
      </p:sp>
      <p:sp>
        <p:nvSpPr>
          <p:cNvPr id="64550" name="Line 42"/>
          <p:cNvSpPr>
            <a:spLocks noChangeShapeType="1"/>
          </p:cNvSpPr>
          <p:nvPr/>
        </p:nvSpPr>
        <p:spPr bwMode="auto">
          <a:xfrm>
            <a:off x="8839200" y="2133600"/>
            <a:ext cx="533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9296400" y="1965326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臀肌粗隆</a:t>
            </a:r>
          </a:p>
        </p:txBody>
      </p:sp>
      <p:sp>
        <p:nvSpPr>
          <p:cNvPr id="64552" name="Text Box 44"/>
          <p:cNvSpPr txBox="1">
            <a:spLocks noChangeArrowheads="1"/>
          </p:cNvSpPr>
          <p:nvPr/>
        </p:nvSpPr>
        <p:spPr bwMode="auto">
          <a:xfrm>
            <a:off x="6052457" y="5791199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前面观</a:t>
            </a:r>
          </a:p>
        </p:txBody>
      </p:sp>
      <p:sp>
        <p:nvSpPr>
          <p:cNvPr id="64553" name="Text Box 45"/>
          <p:cNvSpPr txBox="1">
            <a:spLocks noChangeArrowheads="1"/>
          </p:cNvSpPr>
          <p:nvPr/>
        </p:nvSpPr>
        <p:spPr bwMode="auto">
          <a:xfrm>
            <a:off x="8191500" y="5807075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后面观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546092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10"/>
          <p:cNvGraphicFramePr>
            <a:graphicFrameLocks noChangeAspect="1"/>
          </p:cNvGraphicFramePr>
          <p:nvPr/>
        </p:nvGraphicFramePr>
        <p:xfrm>
          <a:off x="6745288" y="836614"/>
          <a:ext cx="2100262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Image" r:id="rId4" imgW="6323810" imgH="17561905" progId="Photoshop.Image.7">
                  <p:embed/>
                </p:oleObj>
              </mc:Choice>
              <mc:Fallback>
                <p:oleObj name="Image" r:id="rId4" imgW="6323810" imgH="1756190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5288" y="836614"/>
                        <a:ext cx="2100262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1433002" y="323276"/>
            <a:ext cx="2042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髌骨   </a:t>
            </a: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1433002" y="855308"/>
            <a:ext cx="2042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胫骨   </a:t>
            </a:r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1433002" y="3795139"/>
            <a:ext cx="1835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4.</a:t>
            </a:r>
            <a:r>
              <a:rPr lang="zh-CN" altLang="en-US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腓骨  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208214" y="1557338"/>
            <a:ext cx="2879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上端</a:t>
            </a:r>
            <a:r>
              <a:rPr lang="en-US" altLang="zh-CN" sz="2800" b="1" dirty="0">
                <a:ea typeface="楷体_GB2312" pitchFamily="49" charset="-122"/>
              </a:rPr>
              <a:t>—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内侧髁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  外侧髁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  胫骨粗隆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下端</a:t>
            </a:r>
            <a:r>
              <a:rPr lang="en-US" altLang="zh-CN" sz="2800" b="1" dirty="0">
                <a:ea typeface="楷体_GB2312" pitchFamily="49" charset="-122"/>
              </a:rPr>
              <a:t>—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内踝 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351088" y="4437063"/>
            <a:ext cx="27352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上端</a:t>
            </a:r>
            <a:r>
              <a:rPr lang="en-US" altLang="zh-CN" sz="2800" b="1" dirty="0">
                <a:ea typeface="楷体_GB2312" pitchFamily="49" charset="-122"/>
              </a:rPr>
              <a:t>—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腓骨头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     腓骨颈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下端</a:t>
            </a:r>
            <a:r>
              <a:rPr lang="en-US" altLang="zh-CN" sz="2800" b="1" dirty="0">
                <a:ea typeface="楷体_GB2312" pitchFamily="49" charset="-122"/>
              </a:rPr>
              <a:t>—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外踝</a:t>
            </a:r>
          </a:p>
        </p:txBody>
      </p:sp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6816726" y="188914"/>
          <a:ext cx="20161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Image" r:id="rId6" imgW="5523810" imgH="2615873" progId="Photoshop.Image.7">
                  <p:embed/>
                </p:oleObj>
              </mc:Choice>
              <mc:Fallback>
                <p:oleObj name="Image" r:id="rId6" imgW="5523810" imgH="26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6" y="188914"/>
                        <a:ext cx="2016125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5" name="Rectangle 12"/>
          <p:cNvSpPr>
            <a:spLocks noChangeArrowheads="1"/>
          </p:cNvSpPr>
          <p:nvPr/>
        </p:nvSpPr>
        <p:spPr bwMode="auto">
          <a:xfrm>
            <a:off x="8832850" y="1341439"/>
            <a:ext cx="109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内侧髁</a:t>
            </a:r>
          </a:p>
        </p:txBody>
      </p:sp>
      <p:sp>
        <p:nvSpPr>
          <p:cNvPr id="65546" name="Rectangle 13"/>
          <p:cNvSpPr>
            <a:spLocks noChangeArrowheads="1"/>
          </p:cNvSpPr>
          <p:nvPr/>
        </p:nvSpPr>
        <p:spPr bwMode="auto">
          <a:xfrm>
            <a:off x="6097588" y="908051"/>
            <a:ext cx="109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外侧髁</a:t>
            </a:r>
          </a:p>
        </p:txBody>
      </p:sp>
      <p:sp>
        <p:nvSpPr>
          <p:cNvPr id="65547" name="Rectangle 14"/>
          <p:cNvSpPr>
            <a:spLocks noChangeArrowheads="1"/>
          </p:cNvSpPr>
          <p:nvPr/>
        </p:nvSpPr>
        <p:spPr bwMode="auto">
          <a:xfrm>
            <a:off x="8474075" y="1989139"/>
            <a:ext cx="1403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胫骨粗隆</a:t>
            </a:r>
          </a:p>
        </p:txBody>
      </p:sp>
      <p:sp>
        <p:nvSpPr>
          <p:cNvPr id="65548" name="Rectangle 15"/>
          <p:cNvSpPr>
            <a:spLocks noChangeArrowheads="1"/>
          </p:cNvSpPr>
          <p:nvPr/>
        </p:nvSpPr>
        <p:spPr bwMode="auto">
          <a:xfrm>
            <a:off x="8616950" y="5876926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内踝</a:t>
            </a:r>
          </a:p>
        </p:txBody>
      </p:sp>
      <p:sp>
        <p:nvSpPr>
          <p:cNvPr id="65549" name="Rectangle 16"/>
          <p:cNvSpPr>
            <a:spLocks noChangeArrowheads="1"/>
          </p:cNvSpPr>
          <p:nvPr/>
        </p:nvSpPr>
        <p:spPr bwMode="auto">
          <a:xfrm>
            <a:off x="6024563" y="1341439"/>
            <a:ext cx="109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腓骨头</a:t>
            </a:r>
          </a:p>
        </p:txBody>
      </p:sp>
      <p:sp>
        <p:nvSpPr>
          <p:cNvPr id="65550" name="Rectangle 17"/>
          <p:cNvSpPr>
            <a:spLocks noChangeArrowheads="1"/>
          </p:cNvSpPr>
          <p:nvPr/>
        </p:nvSpPr>
        <p:spPr bwMode="auto">
          <a:xfrm>
            <a:off x="6024563" y="1844676"/>
            <a:ext cx="109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腓骨颈</a:t>
            </a:r>
          </a:p>
        </p:txBody>
      </p:sp>
      <p:sp>
        <p:nvSpPr>
          <p:cNvPr id="65551" name="Rectangle 18"/>
          <p:cNvSpPr>
            <a:spLocks noChangeArrowheads="1"/>
          </p:cNvSpPr>
          <p:nvPr/>
        </p:nvSpPr>
        <p:spPr bwMode="auto">
          <a:xfrm>
            <a:off x="6169025" y="6021389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外踝</a:t>
            </a:r>
          </a:p>
        </p:txBody>
      </p:sp>
      <p:sp>
        <p:nvSpPr>
          <p:cNvPr id="65552" name="Rectangle 19"/>
          <p:cNvSpPr>
            <a:spLocks noChangeArrowheads="1"/>
          </p:cNvSpPr>
          <p:nvPr/>
        </p:nvSpPr>
        <p:spPr bwMode="auto">
          <a:xfrm>
            <a:off x="6097588" y="260351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髌骨</a:t>
            </a:r>
          </a:p>
        </p:txBody>
      </p:sp>
      <p:sp>
        <p:nvSpPr>
          <p:cNvPr id="65553" name="Rectangle 20"/>
          <p:cNvSpPr>
            <a:spLocks noChangeArrowheads="1"/>
          </p:cNvSpPr>
          <p:nvPr/>
        </p:nvSpPr>
        <p:spPr bwMode="auto">
          <a:xfrm>
            <a:off x="8545513" y="2781301"/>
            <a:ext cx="1223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胫骨体 </a:t>
            </a:r>
          </a:p>
        </p:txBody>
      </p:sp>
      <p:sp>
        <p:nvSpPr>
          <p:cNvPr id="65554" name="Line 21"/>
          <p:cNvSpPr>
            <a:spLocks noChangeShapeType="1"/>
          </p:cNvSpPr>
          <p:nvPr/>
        </p:nvSpPr>
        <p:spPr bwMode="auto">
          <a:xfrm>
            <a:off x="6745289" y="476250"/>
            <a:ext cx="465137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55" name="Line 22"/>
          <p:cNvSpPr>
            <a:spLocks noChangeShapeType="1"/>
          </p:cNvSpPr>
          <p:nvPr/>
        </p:nvSpPr>
        <p:spPr bwMode="auto">
          <a:xfrm>
            <a:off x="7032625" y="1196976"/>
            <a:ext cx="681038" cy="144463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56" name="Line 23"/>
          <p:cNvSpPr>
            <a:spLocks noChangeShapeType="1"/>
          </p:cNvSpPr>
          <p:nvPr/>
        </p:nvSpPr>
        <p:spPr bwMode="auto">
          <a:xfrm>
            <a:off x="8185150" y="2205038"/>
            <a:ext cx="465138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57" name="Line 24"/>
          <p:cNvSpPr>
            <a:spLocks noChangeShapeType="1"/>
          </p:cNvSpPr>
          <p:nvPr/>
        </p:nvSpPr>
        <p:spPr bwMode="auto">
          <a:xfrm flipH="1">
            <a:off x="7032626" y="1916113"/>
            <a:ext cx="288925" cy="144462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58" name="Line 25"/>
          <p:cNvSpPr>
            <a:spLocks noChangeShapeType="1"/>
          </p:cNvSpPr>
          <p:nvPr/>
        </p:nvSpPr>
        <p:spPr bwMode="auto">
          <a:xfrm>
            <a:off x="6889750" y="6308725"/>
            <a:ext cx="249238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59" name="Line 26"/>
          <p:cNvSpPr>
            <a:spLocks noChangeShapeType="1"/>
          </p:cNvSpPr>
          <p:nvPr/>
        </p:nvSpPr>
        <p:spPr bwMode="auto">
          <a:xfrm>
            <a:off x="6889751" y="1557339"/>
            <a:ext cx="392113" cy="71437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60" name="Line 27"/>
          <p:cNvSpPr>
            <a:spLocks noChangeShapeType="1"/>
          </p:cNvSpPr>
          <p:nvPr/>
        </p:nvSpPr>
        <p:spPr bwMode="auto">
          <a:xfrm>
            <a:off x="8616951" y="1557338"/>
            <a:ext cx="288925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61" name="Line 28"/>
          <p:cNvSpPr>
            <a:spLocks noChangeShapeType="1"/>
          </p:cNvSpPr>
          <p:nvPr/>
        </p:nvSpPr>
        <p:spPr bwMode="auto">
          <a:xfrm>
            <a:off x="8329613" y="6092825"/>
            <a:ext cx="360362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562" name="Line 30"/>
          <p:cNvSpPr>
            <a:spLocks noChangeShapeType="1"/>
          </p:cNvSpPr>
          <p:nvPr/>
        </p:nvSpPr>
        <p:spPr bwMode="auto">
          <a:xfrm>
            <a:off x="8113714" y="2997200"/>
            <a:ext cx="465137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163236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79</a:t>
            </a:fld>
            <a:endParaRPr lang="zh-CN" altLang="en-US"/>
          </a:p>
        </p:txBody>
      </p:sp>
      <p:pic>
        <p:nvPicPr>
          <p:cNvPr id="3" name="Picture 6" descr="http://218.56.164.3/www1/upload/2009_09/09090717533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905250"/>
            <a:ext cx="63468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noh18.com/gujye/whrtu/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93725"/>
            <a:ext cx="37433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3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扁骨</a:t>
            </a:r>
          </a:p>
        </p:txBody>
      </p:sp>
      <p:sp>
        <p:nvSpPr>
          <p:cNvPr id="17" name="矩形 16"/>
          <p:cNvSpPr/>
          <p:nvPr/>
        </p:nvSpPr>
        <p:spPr>
          <a:xfrm>
            <a:off x="1032345" y="1685131"/>
            <a:ext cx="55749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呈板状，主要构成颅腔和胸腔的壁，以保护内部的脏器。扁骨还为肌肉附着提供宽阔的骨面</a:t>
            </a:r>
            <a:endParaRPr kumimoji="1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50000"/>
              </a:lnSpc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如</a:t>
            </a: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肩胛骨和</a:t>
            </a:r>
            <a:r>
              <a:rPr kumimoji="1" lang="zh-CN" altLang="en-US" sz="2800" kern="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颅骨</a:t>
            </a:r>
            <a:endParaRPr kumimoji="1"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32345" y="4634644"/>
            <a:ext cx="506730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以保护功能为主</a:t>
            </a:r>
          </a:p>
        </p:txBody>
      </p:sp>
      <p:pic>
        <p:nvPicPr>
          <p:cNvPr id="14" name="Picture 10" descr="gu009_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8735" y="4147437"/>
            <a:ext cx="2286000" cy="208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1" descr="胸廓1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21" y="3356887"/>
            <a:ext cx="2190993" cy="2530355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xmmc.com.cn/_layouts/xmjpwz/jiepougejue/gejuetu/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60" y="1521358"/>
            <a:ext cx="1712913" cy="183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2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8025" y="888999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(1)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跗骨   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00CC"/>
                </a:solidFill>
              </a:rPr>
              <a:t>7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868621" y="4151295"/>
            <a:ext cx="1984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跖骨      </a:t>
            </a:r>
            <a:r>
              <a:rPr lang="en-US" altLang="zh-CN" sz="2400" b="1" dirty="0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68621" y="4727410"/>
            <a:ext cx="195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趾骨    </a:t>
            </a:r>
            <a:r>
              <a:rPr lang="en-US" altLang="zh-CN" sz="2400" b="1" dirty="0">
                <a:solidFill>
                  <a:srgbClr val="0000CC"/>
                </a:solidFill>
              </a:rPr>
              <a:t>14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892176" y="189923"/>
            <a:ext cx="1628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5.</a:t>
            </a:r>
            <a:r>
              <a:rPr lang="zh-CN" altLang="en-US" sz="32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足骨 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535112" y="1393824"/>
            <a:ext cx="16573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跟骨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足舟骨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骰骨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内侧楔骨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中间楔骨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外侧楔骨</a:t>
            </a:r>
          </a:p>
        </p:txBody>
      </p:sp>
      <p:pic>
        <p:nvPicPr>
          <p:cNvPr id="66567" name="Picture 9" descr="1 拷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60350"/>
            <a:ext cx="2482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Line 10"/>
          <p:cNvSpPr>
            <a:spLocks noChangeShapeType="1"/>
          </p:cNvSpPr>
          <p:nvPr/>
        </p:nvSpPr>
        <p:spPr bwMode="auto">
          <a:xfrm flipH="1">
            <a:off x="8505825" y="5822950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5229225" y="123983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近节趾骨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9191625" y="55943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跟骨</a:t>
            </a:r>
          </a:p>
        </p:txBody>
      </p:sp>
      <p:sp>
        <p:nvSpPr>
          <p:cNvPr id="66571" name="Line 13"/>
          <p:cNvSpPr>
            <a:spLocks noChangeShapeType="1"/>
          </p:cNvSpPr>
          <p:nvPr/>
        </p:nvSpPr>
        <p:spPr bwMode="auto">
          <a:xfrm flipH="1">
            <a:off x="6524625" y="5213350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5838825" y="4984751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距骨</a:t>
            </a:r>
          </a:p>
        </p:txBody>
      </p:sp>
      <p:sp>
        <p:nvSpPr>
          <p:cNvPr id="66573" name="Line 15"/>
          <p:cNvSpPr>
            <a:spLocks noChangeShapeType="1"/>
          </p:cNvSpPr>
          <p:nvPr/>
        </p:nvSpPr>
        <p:spPr bwMode="auto">
          <a:xfrm flipH="1">
            <a:off x="6448425" y="4146550"/>
            <a:ext cx="990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5534025" y="391795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足舟骨</a:t>
            </a:r>
          </a:p>
        </p:txBody>
      </p:sp>
      <p:sp>
        <p:nvSpPr>
          <p:cNvPr id="66575" name="Line 17"/>
          <p:cNvSpPr>
            <a:spLocks noChangeShapeType="1"/>
          </p:cNvSpPr>
          <p:nvPr/>
        </p:nvSpPr>
        <p:spPr bwMode="auto">
          <a:xfrm flipH="1">
            <a:off x="8277225" y="407035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9191625" y="390207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骰骨</a:t>
            </a:r>
          </a:p>
        </p:txBody>
      </p:sp>
      <p:sp>
        <p:nvSpPr>
          <p:cNvPr id="66577" name="Line 19"/>
          <p:cNvSpPr>
            <a:spLocks noChangeShapeType="1"/>
          </p:cNvSpPr>
          <p:nvPr/>
        </p:nvSpPr>
        <p:spPr bwMode="auto">
          <a:xfrm flipH="1">
            <a:off x="6448425" y="3613150"/>
            <a:ext cx="1143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40" name="Text Box 20"/>
          <p:cNvSpPr txBox="1">
            <a:spLocks noChangeArrowheads="1"/>
          </p:cNvSpPr>
          <p:nvPr/>
        </p:nvSpPr>
        <p:spPr bwMode="auto">
          <a:xfrm>
            <a:off x="5305426" y="3357564"/>
            <a:ext cx="1438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中间楔骨</a:t>
            </a:r>
          </a:p>
        </p:txBody>
      </p:sp>
      <p:sp>
        <p:nvSpPr>
          <p:cNvPr id="66579" name="Line 21"/>
          <p:cNvSpPr>
            <a:spLocks noChangeShapeType="1"/>
          </p:cNvSpPr>
          <p:nvPr/>
        </p:nvSpPr>
        <p:spPr bwMode="auto">
          <a:xfrm flipH="1">
            <a:off x="6448425" y="330835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5305425" y="3052764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内侧楔骨</a:t>
            </a:r>
          </a:p>
        </p:txBody>
      </p:sp>
      <p:sp>
        <p:nvSpPr>
          <p:cNvPr id="66581" name="Line 24"/>
          <p:cNvSpPr>
            <a:spLocks noChangeShapeType="1"/>
          </p:cNvSpPr>
          <p:nvPr/>
        </p:nvSpPr>
        <p:spPr bwMode="auto">
          <a:xfrm flipH="1">
            <a:off x="7972425" y="3155950"/>
            <a:ext cx="381000" cy="53340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6582" name="Line 25"/>
          <p:cNvSpPr>
            <a:spLocks noChangeShapeType="1"/>
          </p:cNvSpPr>
          <p:nvPr/>
        </p:nvSpPr>
        <p:spPr bwMode="auto">
          <a:xfrm flipH="1">
            <a:off x="8353425" y="315595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6583" name="Line 26"/>
          <p:cNvSpPr>
            <a:spLocks noChangeShapeType="1"/>
          </p:cNvSpPr>
          <p:nvPr/>
        </p:nvSpPr>
        <p:spPr bwMode="auto">
          <a:xfrm flipH="1">
            <a:off x="6448425" y="2622550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5534025" y="2747964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跖骨底</a:t>
            </a:r>
          </a:p>
        </p:txBody>
      </p:sp>
      <p:sp>
        <p:nvSpPr>
          <p:cNvPr id="66585" name="Line 28"/>
          <p:cNvSpPr>
            <a:spLocks noChangeShapeType="1"/>
          </p:cNvSpPr>
          <p:nvPr/>
        </p:nvSpPr>
        <p:spPr bwMode="auto">
          <a:xfrm flipH="1">
            <a:off x="6448425" y="3079750"/>
            <a:ext cx="9144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5534025" y="2382839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跖骨体</a:t>
            </a:r>
          </a:p>
        </p:txBody>
      </p:sp>
      <p:sp>
        <p:nvSpPr>
          <p:cNvPr id="66587" name="Line 30"/>
          <p:cNvSpPr>
            <a:spLocks noChangeShapeType="1"/>
          </p:cNvSpPr>
          <p:nvPr/>
        </p:nvSpPr>
        <p:spPr bwMode="auto">
          <a:xfrm flipH="1">
            <a:off x="6448425" y="2165350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51" name="Text Box 31"/>
          <p:cNvSpPr txBox="1">
            <a:spLocks noChangeArrowheads="1"/>
          </p:cNvSpPr>
          <p:nvPr/>
        </p:nvSpPr>
        <p:spPr bwMode="auto">
          <a:xfrm>
            <a:off x="5534025" y="1925639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跖骨头</a:t>
            </a:r>
          </a:p>
        </p:txBody>
      </p:sp>
      <p:sp>
        <p:nvSpPr>
          <p:cNvPr id="66589" name="Line 32"/>
          <p:cNvSpPr>
            <a:spLocks noChangeShapeType="1"/>
          </p:cNvSpPr>
          <p:nvPr/>
        </p:nvSpPr>
        <p:spPr bwMode="auto">
          <a:xfrm flipH="1">
            <a:off x="6372225" y="1479550"/>
            <a:ext cx="6858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6590" name="Line 33"/>
          <p:cNvSpPr>
            <a:spLocks noChangeShapeType="1"/>
          </p:cNvSpPr>
          <p:nvPr/>
        </p:nvSpPr>
        <p:spPr bwMode="auto">
          <a:xfrm flipH="1">
            <a:off x="8658225" y="1936750"/>
            <a:ext cx="6096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54" name="Text Box 34"/>
          <p:cNvSpPr txBox="1">
            <a:spLocks noChangeArrowheads="1"/>
          </p:cNvSpPr>
          <p:nvPr/>
        </p:nvSpPr>
        <p:spPr bwMode="auto">
          <a:xfrm>
            <a:off x="9191625" y="1708151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中节趾骨</a:t>
            </a:r>
          </a:p>
        </p:txBody>
      </p:sp>
      <p:sp>
        <p:nvSpPr>
          <p:cNvPr id="81955" name="Text Box 35"/>
          <p:cNvSpPr txBox="1">
            <a:spLocks noChangeArrowheads="1"/>
          </p:cNvSpPr>
          <p:nvPr/>
        </p:nvSpPr>
        <p:spPr bwMode="auto">
          <a:xfrm>
            <a:off x="5229225" y="706439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远节趾骨</a:t>
            </a:r>
          </a:p>
        </p:txBody>
      </p:sp>
      <p:sp>
        <p:nvSpPr>
          <p:cNvPr id="66593" name="Line 36"/>
          <p:cNvSpPr>
            <a:spLocks noChangeShapeType="1"/>
          </p:cNvSpPr>
          <p:nvPr/>
        </p:nvSpPr>
        <p:spPr bwMode="auto">
          <a:xfrm flipH="1">
            <a:off x="6372225" y="946150"/>
            <a:ext cx="762000" cy="0"/>
          </a:xfrm>
          <a:prstGeom prst="line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1958" name="Text Box 38"/>
          <p:cNvSpPr txBox="1">
            <a:spLocks noChangeArrowheads="1"/>
          </p:cNvSpPr>
          <p:nvPr/>
        </p:nvSpPr>
        <p:spPr bwMode="auto">
          <a:xfrm>
            <a:off x="9215438" y="2781301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外侧楔骨</a:t>
            </a:r>
          </a:p>
        </p:txBody>
      </p:sp>
      <p:sp>
        <p:nvSpPr>
          <p:cNvPr id="66595" name="TextBox 40"/>
          <p:cNvSpPr txBox="1">
            <a:spLocks noChangeArrowheads="1"/>
          </p:cNvSpPr>
          <p:nvPr/>
        </p:nvSpPr>
        <p:spPr bwMode="auto">
          <a:xfrm>
            <a:off x="804070" y="5262781"/>
            <a:ext cx="50768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距上跟下近侧列，舟骨一块中间列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楔子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，还有骰骨在外侧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051662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全身骨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32150" r="6857"/>
          <a:stretch>
            <a:fillRect/>
          </a:stretch>
        </p:blipFill>
        <p:spPr bwMode="auto">
          <a:xfrm>
            <a:off x="5016501" y="1196976"/>
            <a:ext cx="352742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4224338" y="260350"/>
            <a:ext cx="4356100" cy="666750"/>
          </a:xfrm>
        </p:spPr>
        <p:txBody>
          <a:bodyPr>
            <a:normAutofit/>
          </a:bodyPr>
          <a:lstStyle/>
          <a:p>
            <a:r>
              <a:rPr kumimoji="1" lang="zh-CN" altLang="en-US" sz="3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下肢骨骨性标志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40014" y="1052514"/>
            <a:ext cx="2376487" cy="518477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髂嵴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髂前上棘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髂结节     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960C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坐骨结节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960C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耻骨结节 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大转子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股骨内上髁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股骨外上髁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髌骨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腓骨头            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跟结节 </a:t>
            </a:r>
          </a:p>
        </p:txBody>
      </p:sp>
      <p:sp>
        <p:nvSpPr>
          <p:cNvPr id="243717" name="Freeform 5"/>
          <p:cNvSpPr>
            <a:spLocks/>
          </p:cNvSpPr>
          <p:nvPr/>
        </p:nvSpPr>
        <p:spPr bwMode="auto">
          <a:xfrm>
            <a:off x="6183313" y="1751013"/>
            <a:ext cx="417512" cy="163512"/>
          </a:xfrm>
          <a:custGeom>
            <a:avLst/>
            <a:gdLst>
              <a:gd name="T0" fmla="*/ 2147483647 w 263"/>
              <a:gd name="T1" fmla="*/ 2147483647 h 103"/>
              <a:gd name="T2" fmla="*/ 2147483647 w 263"/>
              <a:gd name="T3" fmla="*/ 2147483647 h 103"/>
              <a:gd name="T4" fmla="*/ 2147483647 w 263"/>
              <a:gd name="T5" fmla="*/ 2147483647 h 103"/>
              <a:gd name="T6" fmla="*/ 2147483647 w 263"/>
              <a:gd name="T7" fmla="*/ 2147483647 h 103"/>
              <a:gd name="T8" fmla="*/ 2147483647 w 263"/>
              <a:gd name="T9" fmla="*/ 2147483647 h 103"/>
              <a:gd name="T10" fmla="*/ 2147483647 w 263"/>
              <a:gd name="T11" fmla="*/ 2147483647 h 103"/>
              <a:gd name="T12" fmla="*/ 2147483647 w 263"/>
              <a:gd name="T13" fmla="*/ 2147483647 h 1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3"/>
              <a:gd name="T22" fmla="*/ 0 h 103"/>
              <a:gd name="T23" fmla="*/ 263 w 263"/>
              <a:gd name="T24" fmla="*/ 103 h 1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3" h="103">
                <a:moveTo>
                  <a:pt x="9" y="54"/>
                </a:moveTo>
                <a:cubicBezTo>
                  <a:pt x="13" y="42"/>
                  <a:pt x="0" y="103"/>
                  <a:pt x="9" y="94"/>
                </a:cubicBezTo>
                <a:cubicBezTo>
                  <a:pt x="29" y="74"/>
                  <a:pt x="120" y="20"/>
                  <a:pt x="120" y="20"/>
                </a:cubicBezTo>
                <a:cubicBezTo>
                  <a:pt x="164" y="31"/>
                  <a:pt x="230" y="36"/>
                  <a:pt x="263" y="69"/>
                </a:cubicBezTo>
                <a:cubicBezTo>
                  <a:pt x="231" y="45"/>
                  <a:pt x="211" y="22"/>
                  <a:pt x="175" y="5"/>
                </a:cubicBezTo>
                <a:cubicBezTo>
                  <a:pt x="163" y="0"/>
                  <a:pt x="120" y="8"/>
                  <a:pt x="120" y="8"/>
                </a:cubicBezTo>
                <a:cubicBezTo>
                  <a:pt x="104" y="12"/>
                  <a:pt x="49" y="14"/>
                  <a:pt x="49" y="14"/>
                </a:cubicBezTo>
              </a:path>
            </a:pathLst>
          </a:custGeom>
          <a:solidFill>
            <a:srgbClr val="660066"/>
          </a:solidFill>
          <a:ln w="38100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3718" name="Oval 6"/>
          <p:cNvSpPr>
            <a:spLocks noChangeArrowheads="1"/>
          </p:cNvSpPr>
          <p:nvPr/>
        </p:nvSpPr>
        <p:spPr bwMode="auto">
          <a:xfrm>
            <a:off x="6167438" y="1916113"/>
            <a:ext cx="76200" cy="762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19" name="Oval 7"/>
          <p:cNvSpPr>
            <a:spLocks noChangeArrowheads="1"/>
          </p:cNvSpPr>
          <p:nvPr/>
        </p:nvSpPr>
        <p:spPr bwMode="auto">
          <a:xfrm>
            <a:off x="7248525" y="1773238"/>
            <a:ext cx="76200" cy="762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0" name="Oval 8"/>
          <p:cNvSpPr>
            <a:spLocks noChangeArrowheads="1"/>
          </p:cNvSpPr>
          <p:nvPr/>
        </p:nvSpPr>
        <p:spPr bwMode="auto">
          <a:xfrm>
            <a:off x="6672263" y="2349500"/>
            <a:ext cx="76200" cy="762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1" name="Oval 9"/>
          <p:cNvSpPr>
            <a:spLocks noChangeArrowheads="1"/>
          </p:cNvSpPr>
          <p:nvPr/>
        </p:nvSpPr>
        <p:spPr bwMode="auto">
          <a:xfrm>
            <a:off x="7319963" y="2349500"/>
            <a:ext cx="76200" cy="7620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2" name="Oval 10"/>
          <p:cNvSpPr>
            <a:spLocks noChangeArrowheads="1"/>
          </p:cNvSpPr>
          <p:nvPr/>
        </p:nvSpPr>
        <p:spPr bwMode="auto">
          <a:xfrm>
            <a:off x="6883401" y="3789364"/>
            <a:ext cx="73025" cy="714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3" name="Oval 11"/>
          <p:cNvSpPr>
            <a:spLocks noChangeArrowheads="1"/>
          </p:cNvSpPr>
          <p:nvPr/>
        </p:nvSpPr>
        <p:spPr bwMode="auto">
          <a:xfrm>
            <a:off x="6383339" y="3789364"/>
            <a:ext cx="73025" cy="714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4" name="Oval 12"/>
          <p:cNvSpPr>
            <a:spLocks noChangeArrowheads="1"/>
          </p:cNvSpPr>
          <p:nvPr/>
        </p:nvSpPr>
        <p:spPr bwMode="auto">
          <a:xfrm>
            <a:off x="6527800" y="3860800"/>
            <a:ext cx="76200" cy="762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5" name="Oval 13"/>
          <p:cNvSpPr>
            <a:spLocks noChangeArrowheads="1"/>
          </p:cNvSpPr>
          <p:nvPr/>
        </p:nvSpPr>
        <p:spPr bwMode="auto">
          <a:xfrm>
            <a:off x="7104063" y="4005263"/>
            <a:ext cx="76200" cy="76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243726" name="Oval 14"/>
          <p:cNvSpPr>
            <a:spLocks noChangeArrowheads="1"/>
          </p:cNvSpPr>
          <p:nvPr/>
        </p:nvSpPr>
        <p:spPr bwMode="auto">
          <a:xfrm>
            <a:off x="6959600" y="4076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7" name="Oval 15"/>
          <p:cNvSpPr>
            <a:spLocks noChangeArrowheads="1"/>
          </p:cNvSpPr>
          <p:nvPr/>
        </p:nvSpPr>
        <p:spPr bwMode="auto">
          <a:xfrm>
            <a:off x="6527800" y="52292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8" name="Oval 16"/>
          <p:cNvSpPr>
            <a:spLocks noChangeArrowheads="1"/>
          </p:cNvSpPr>
          <p:nvPr/>
        </p:nvSpPr>
        <p:spPr bwMode="auto">
          <a:xfrm>
            <a:off x="6888163" y="52292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29" name="Oval 17"/>
          <p:cNvSpPr>
            <a:spLocks noChangeArrowheads="1"/>
          </p:cNvSpPr>
          <p:nvPr/>
        </p:nvSpPr>
        <p:spPr bwMode="auto">
          <a:xfrm>
            <a:off x="6959600" y="2560638"/>
            <a:ext cx="76200" cy="762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243730" name="Rectangle 18"/>
          <p:cNvSpPr>
            <a:spLocks noChangeArrowheads="1"/>
          </p:cNvSpPr>
          <p:nvPr/>
        </p:nvSpPr>
        <p:spPr bwMode="auto">
          <a:xfrm>
            <a:off x="8399463" y="3933826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胫骨粗隆</a:t>
            </a:r>
          </a:p>
        </p:txBody>
      </p:sp>
      <p:sp>
        <p:nvSpPr>
          <p:cNvPr id="243731" name="Rectangle 19"/>
          <p:cNvSpPr>
            <a:spLocks noChangeArrowheads="1"/>
          </p:cNvSpPr>
          <p:nvPr/>
        </p:nvSpPr>
        <p:spPr bwMode="auto">
          <a:xfrm>
            <a:off x="8399463" y="4492627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内踝</a:t>
            </a:r>
          </a:p>
        </p:txBody>
      </p:sp>
      <p:sp>
        <p:nvSpPr>
          <p:cNvPr id="243732" name="Rectangle 20"/>
          <p:cNvSpPr>
            <a:spLocks noChangeArrowheads="1"/>
          </p:cNvSpPr>
          <p:nvPr/>
        </p:nvSpPr>
        <p:spPr bwMode="auto">
          <a:xfrm>
            <a:off x="8428039" y="4994278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外踝</a:t>
            </a:r>
          </a:p>
        </p:txBody>
      </p:sp>
      <p:sp>
        <p:nvSpPr>
          <p:cNvPr id="243733" name="Oval 21"/>
          <p:cNvSpPr>
            <a:spLocks noChangeArrowheads="1"/>
          </p:cNvSpPr>
          <p:nvPr/>
        </p:nvSpPr>
        <p:spPr bwMode="auto">
          <a:xfrm>
            <a:off x="6816725" y="5445125"/>
            <a:ext cx="76200" cy="76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98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43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4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43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243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24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243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243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243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0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1000"/>
                                        <p:tgtEl>
                                          <p:spTgt spid="243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2437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0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1000"/>
                                        <p:tgtEl>
                                          <p:spTgt spid="2437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1000"/>
                                        <p:tgtEl>
                                          <p:spTgt spid="24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1000"/>
                                        <p:tgtEl>
                                          <p:spTgt spid="24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1000"/>
                                        <p:tgtEl>
                                          <p:spTgt spid="243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1000"/>
                                        <p:tgtEl>
                                          <p:spTgt spid="24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24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1000"/>
                                        <p:tgtEl>
                                          <p:spTgt spid="24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1000"/>
                                        <p:tgtEl>
                                          <p:spTgt spid="24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1000"/>
                                        <p:tgtEl>
                                          <p:spTgt spid="2437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1000"/>
                                        <p:tgtEl>
                                          <p:spTgt spid="24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7" grpId="0" animBg="1"/>
      <p:bldP spid="243718" grpId="0" animBg="1"/>
      <p:bldP spid="243719" grpId="0" animBg="1"/>
      <p:bldP spid="243720" grpId="0" animBg="1"/>
      <p:bldP spid="243721" grpId="0" animBg="1"/>
      <p:bldP spid="243722" grpId="0" animBg="1"/>
      <p:bldP spid="243723" grpId="0" animBg="1"/>
      <p:bldP spid="243724" grpId="0" animBg="1"/>
      <p:bldP spid="243725" grpId="0" animBg="1"/>
      <p:bldP spid="243726" grpId="0" animBg="1"/>
      <p:bldP spid="243727" grpId="0" animBg="1"/>
      <p:bldP spid="243728" grpId="0" animBg="1"/>
      <p:bldP spid="243729" grpId="0" animBg="1"/>
      <p:bldP spid="243730" grpId="0"/>
      <p:bldP spid="243731" grpId="0"/>
      <p:bldP spid="243732" grpId="0"/>
      <p:bldP spid="24373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7407"/>
          <a:stretch/>
        </p:blipFill>
        <p:spPr>
          <a:xfrm>
            <a:off x="0" y="0"/>
            <a:ext cx="12192000" cy="68421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0600" y="3268133"/>
            <a:ext cx="8801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骨有哪些表面标志？试着在自己四肢摸到：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b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肩胛骨下角、肩峰、锁骨、肱骨内、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外上髁、桡骨茎突、尺骨鹰嘴</a:t>
            </a:r>
          </a:p>
        </p:txBody>
      </p:sp>
      <p:sp>
        <p:nvSpPr>
          <p:cNvPr id="4" name="矩形 3"/>
          <p:cNvSpPr/>
          <p:nvPr/>
        </p:nvSpPr>
        <p:spPr>
          <a:xfrm>
            <a:off x="2260600" y="2106315"/>
            <a:ext cx="7670800" cy="60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试述骨的形态分类和基本构造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2747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9671" y="857250"/>
            <a:ext cx="6858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600" y="87662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331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1133856" y="585216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4175" y="2560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不规则骨</a:t>
            </a:r>
          </a:p>
        </p:txBody>
      </p:sp>
      <p:sp>
        <p:nvSpPr>
          <p:cNvPr id="17" name="矩形 16"/>
          <p:cNvSpPr/>
          <p:nvPr/>
        </p:nvSpPr>
        <p:spPr>
          <a:xfrm>
            <a:off x="1032345" y="1685131"/>
            <a:ext cx="5574987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t" hangingPunct="0">
              <a:lnSpc>
                <a:spcPct val="135000"/>
              </a:lnSpc>
              <a:spcBef>
                <a:spcPct val="0"/>
              </a:spcBef>
              <a:defRPr/>
            </a:pPr>
            <a:r>
              <a:rPr lang="zh-CN" altLang="en-US" sz="2800" kern="0" dirty="0">
                <a:latin typeface="微软雅黑" pitchFamily="34" charset="-122"/>
                <a:ea typeface="微软雅黑" pitchFamily="34" charset="-122"/>
              </a:rPr>
              <a:t>形状不规则且功能多样，有些骨内还生有含气的腔洞叫做</a:t>
            </a:r>
            <a:r>
              <a:rPr lang="zh-CN" altLang="en-US" sz="2800" kern="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含气骨</a:t>
            </a:r>
            <a:endParaRPr lang="en-US" altLang="zh-CN" sz="2800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fontAlgn="t" hangingPunct="0">
              <a:lnSpc>
                <a:spcPct val="135000"/>
              </a:lnSpc>
              <a:spcBef>
                <a:spcPct val="0"/>
              </a:spcBef>
              <a:defRPr/>
            </a:pPr>
            <a:r>
              <a:rPr lang="zh-CN" altLang="en-US" sz="2800" kern="0" dirty="0">
                <a:latin typeface="微软雅黑" pitchFamily="34" charset="-122"/>
                <a:ea typeface="微软雅黑" pitchFamily="34" charset="-122"/>
              </a:rPr>
              <a:t>如</a:t>
            </a:r>
            <a:r>
              <a:rPr lang="en-US" altLang="zh-CN" sz="2800" kern="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kern="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蝶骨、上颌骨等</a:t>
            </a:r>
            <a:endParaRPr lang="en-US" altLang="zh-CN" sz="2800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32345" y="4634644"/>
            <a:ext cx="506730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功能多样</a:t>
            </a:r>
          </a:p>
        </p:txBody>
      </p:sp>
      <p:pic>
        <p:nvPicPr>
          <p:cNvPr id="8" name="Picture 2" descr="D:\教学资料\解剖图片\0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20238"/>
          <a:stretch>
            <a:fillRect/>
          </a:stretch>
        </p:blipFill>
        <p:spPr bwMode="auto">
          <a:xfrm>
            <a:off x="7052939" y="622195"/>
            <a:ext cx="2452688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www.xmmc.com.cn/%5Flayouts/xmjpwz/000/tupian/tupian/lugu/2/14_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6" y="3971771"/>
            <a:ext cx="33321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http://course.jnu.edu.cn/jnujpx/jpzyk/ziyuan/biaoben/04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28094" r="11961" b="10609"/>
          <a:stretch>
            <a:fillRect/>
          </a:stretch>
        </p:blipFill>
        <p:spPr bwMode="auto">
          <a:xfrm>
            <a:off x="8935163" y="2817658"/>
            <a:ext cx="2565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952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7.2|9.3|1.5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.6|4.4|7.5|4.5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6|4|4.2|5.3|4|4.1|4.2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5084</Words>
  <Application>Microsoft Office PowerPoint</Application>
  <PresentationFormat>宽屏</PresentationFormat>
  <Paragraphs>963</Paragraphs>
  <Slides>84</Slides>
  <Notes>29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84</vt:i4>
      </vt:variant>
    </vt:vector>
  </HeadingPairs>
  <TitlesOfParts>
    <vt:vector size="105" baseType="lpstr">
      <vt:lpstr>PMingLiU</vt:lpstr>
      <vt:lpstr>PMingLiU</vt:lpstr>
      <vt:lpstr>黑体</vt:lpstr>
      <vt:lpstr>华文新魏</vt:lpstr>
      <vt:lpstr>华文中宋</vt:lpstr>
      <vt:lpstr>楷体</vt:lpstr>
      <vt:lpstr>楷体_GB2312</vt:lpstr>
      <vt:lpstr>宋体</vt:lpstr>
      <vt:lpstr>微软雅黑</vt:lpstr>
      <vt:lpstr>arial</vt:lpstr>
      <vt:lpstr>arial</vt:lpstr>
      <vt:lpstr>Calibri</vt:lpstr>
      <vt:lpstr>Calibri Light</vt:lpstr>
      <vt:lpstr>Comic Sans MS</vt:lpstr>
      <vt:lpstr>Goudy Old Style</vt:lpstr>
      <vt:lpstr>Symbol</vt:lpstr>
      <vt:lpstr>Tahoma</vt:lpstr>
      <vt:lpstr>Times New Roman</vt:lpstr>
      <vt:lpstr>Wingdings</vt:lpstr>
      <vt:lpstr>Office 主题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椎 骨</vt:lpstr>
      <vt:lpstr>PowerPoint 演示文稿</vt:lpstr>
      <vt:lpstr>各部椎骨主要特征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胸廓的全貌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上肢骨性标志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下肢骨骨性标志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135</cp:revision>
  <dcterms:created xsi:type="dcterms:W3CDTF">2015-09-17T08:49:54Z</dcterms:created>
  <dcterms:modified xsi:type="dcterms:W3CDTF">2018-09-28T23:52:51Z</dcterms:modified>
</cp:coreProperties>
</file>