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9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99" r:id="rId13"/>
    <p:sldId id="267" r:id="rId14"/>
    <p:sldId id="268" r:id="rId15"/>
    <p:sldId id="269" r:id="rId16"/>
    <p:sldId id="270" r:id="rId17"/>
    <p:sldId id="271" r:id="rId18"/>
    <p:sldId id="300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5" r:id="rId41"/>
    <p:sldId id="296" r:id="rId42"/>
    <p:sldId id="298" r:id="rId4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30.wmf"/><Relationship Id="rId4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9.wmf"/><Relationship Id="rId1" Type="http://schemas.openxmlformats.org/officeDocument/2006/relationships/image" Target="../media/image88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8.wmf"/><Relationship Id="rId4" Type="http://schemas.openxmlformats.org/officeDocument/2006/relationships/image" Target="../media/image97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image" Target="../media/image98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AEAF4B8-06F1-4632-B250-36E27B768812}" type="datetimeFigureOut">
              <a:rPr lang="zh-CN" altLang="en-US" smtClean="0"/>
              <a:pPr/>
              <a:t>2017/12/20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C3242E8-E50A-4A11-9B9D-A3EA94435287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 descr="ppt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20071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标题和两项内容在文本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00" y="200025"/>
            <a:ext cx="8709025" cy="685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53988" y="1057275"/>
            <a:ext cx="4418012" cy="25574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724400" y="1057275"/>
            <a:ext cx="4419600" cy="25574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half" idx="3"/>
          </p:nvPr>
        </p:nvSpPr>
        <p:spPr>
          <a:xfrm>
            <a:off x="153988" y="3767138"/>
            <a:ext cx="8990012" cy="25574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534400" y="65532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fld id="{ED3A63B1-4043-4054-A6D4-2FDCBD073F9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标题和内容在文本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500" y="200025"/>
            <a:ext cx="8709025" cy="685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3988" y="1057275"/>
            <a:ext cx="8990012" cy="25574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3988" y="3767138"/>
            <a:ext cx="8990012" cy="25574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8534400" y="6553200"/>
            <a:ext cx="609600" cy="304800"/>
          </a:xfrm>
        </p:spPr>
        <p:txBody>
          <a:bodyPr/>
          <a:lstStyle>
            <a:lvl1pPr>
              <a:defRPr/>
            </a:lvl1pPr>
          </a:lstStyle>
          <a:p>
            <a:fld id="{76FEC7EB-DF98-4F26-AC89-F17AD8F7853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02749A-29A1-462D-893D-EE068C0A361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1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4C8ED9BD-F20C-495C-88F6-79293EE09A09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ppt1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05C80FFC-A9F4-45D8-9EFD-816AD48ACF8A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ppt1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8288" cy="6858000"/>
          </a:xfrm>
          <a:prstGeom prst="rect">
            <a:avLst/>
          </a:prstGeom>
        </p:spPr>
      </p:pic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C087E7B2-34E7-4102-8373-4BE89FF29BA5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ppt1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A7F4421D-63B6-4722-A715-E5686047CD5E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ppt1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8288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8629973D-4F2B-40CD-B084-DE32BF1EC2BB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1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8288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2A772884-B539-44BD-8925-71F96FF7ED6B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ppt13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58288" cy="685800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>
          <a:xfrm>
            <a:off x="723888" y="6492899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63512383-8089-4E74-995C-ED9594C7012A}" type="datetime1">
              <a:rPr lang="zh-CN" altLang="en-US" smtClean="0"/>
              <a:pPr/>
              <a:t>2017/12/20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248036" y="6492899"/>
            <a:ext cx="2895600" cy="365125"/>
          </a:xfrm>
        </p:spPr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653242" y="6492899"/>
            <a:ext cx="2133600" cy="365125"/>
          </a:xfrm>
        </p:spPr>
        <p:txBody>
          <a:bodyPr/>
          <a:lstStyle/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22DD4EB-E771-49D4-A190-AE1F2F46464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E7B56502-BECE-4FB7-B8AE-C3E323DBED65}" type="datetime1">
              <a:rPr lang="zh-CN" altLang="en-US" smtClean="0"/>
              <a:pPr/>
              <a:t>2017/12/20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27BF149-66F3-45FE-BDA6-541029988870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2.bin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5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6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2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76.bin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7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7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8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86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8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9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oleObject9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99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6.v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571620" y="3000372"/>
            <a:ext cx="61436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4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第二章</a:t>
            </a:r>
          </a:p>
          <a:p>
            <a:pPr algn="ctr">
              <a:spcBef>
                <a:spcPct val="0"/>
              </a:spcBef>
            </a:pPr>
            <a:r>
              <a:rPr lang="zh-CN" altLang="en-US" sz="48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拉普拉斯变换</a:t>
            </a:r>
            <a:endParaRPr lang="zh-CN" altLang="en-US" sz="4800" b="1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/>
          </p:cNvSpPr>
          <p:nvPr/>
        </p:nvSpPr>
        <p:spPr bwMode="auto">
          <a:xfrm>
            <a:off x="47625" y="314304"/>
            <a:ext cx="8883650" cy="71006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§2  Laplace</a:t>
            </a:r>
            <a:r>
              <a:rPr lang="zh-CN" altLang="en-US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变换的性质与计算 </a:t>
            </a:r>
          </a:p>
        </p:txBody>
      </p:sp>
      <p:sp>
        <p:nvSpPr>
          <p:cNvPr id="264196" name="Rectangle 4"/>
          <p:cNvSpPr>
            <a:spLocks noChangeArrowheads="1"/>
          </p:cNvSpPr>
          <p:nvPr/>
        </p:nvSpPr>
        <p:spPr bwMode="auto">
          <a:xfrm>
            <a:off x="3295650" y="3071813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graphicFrame>
        <p:nvGraphicFramePr>
          <p:cNvPr id="264195" name="Object 3"/>
          <p:cNvGraphicFramePr>
            <a:graphicFrameLocks noChangeAspect="1"/>
          </p:cNvGraphicFramePr>
          <p:nvPr/>
        </p:nvGraphicFramePr>
        <p:xfrm>
          <a:off x="214282" y="4214818"/>
          <a:ext cx="6197600" cy="1939925"/>
        </p:xfrm>
        <a:graphic>
          <a:graphicData uri="http://schemas.openxmlformats.org/presentationml/2006/ole">
            <p:oleObj spid="_x0000_s72706" name="Equation" r:id="rId3" imgW="5499000" imgH="1714320" progId="Equation.DSMT4">
              <p:embed/>
            </p:oleObj>
          </a:graphicData>
        </a:graphic>
      </p:graphicFrame>
      <p:sp>
        <p:nvSpPr>
          <p:cNvPr id="264197" name="Rectangle 5"/>
          <p:cNvSpPr>
            <a:spLocks noChangeArrowheads="1"/>
          </p:cNvSpPr>
          <p:nvPr/>
        </p:nvSpPr>
        <p:spPr bwMode="auto">
          <a:xfrm>
            <a:off x="127031" y="1033474"/>
            <a:ext cx="8802687" cy="325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en-US" altLang="zh-CN" sz="2800" b="1" dirty="0">
                <a:latin typeface="Times New Roman" pitchFamily="18" charset="0"/>
              </a:rPr>
              <a:t>        </a:t>
            </a:r>
            <a:r>
              <a:rPr lang="zh-CN" altLang="en-US" sz="2800" b="1" dirty="0">
                <a:latin typeface="Times New Roman" pitchFamily="18" charset="0"/>
              </a:rPr>
              <a:t>本讲介绍拉氏变换的几个性质</a:t>
            </a:r>
            <a:r>
              <a:rPr lang="en-US" altLang="zh-CN" sz="2800" b="1" dirty="0">
                <a:latin typeface="Times New Roman" pitchFamily="18" charset="0"/>
              </a:rPr>
              <a:t>, </a:t>
            </a:r>
            <a:r>
              <a:rPr lang="zh-CN" altLang="en-US" sz="2800" b="1" dirty="0">
                <a:latin typeface="Times New Roman" pitchFamily="18" charset="0"/>
              </a:rPr>
              <a:t>它们在拉氏变换的实际应用中都是很有用的</a:t>
            </a:r>
            <a:r>
              <a:rPr lang="en-US" altLang="zh-CN" sz="2800" b="1" dirty="0">
                <a:latin typeface="Times New Roman" pitchFamily="18" charset="0"/>
              </a:rPr>
              <a:t>. </a:t>
            </a:r>
            <a:r>
              <a:rPr lang="zh-CN" altLang="en-US" sz="2800" b="1" dirty="0">
                <a:latin typeface="Times New Roman" pitchFamily="18" charset="0"/>
              </a:rPr>
              <a:t>为方便起见</a:t>
            </a:r>
            <a:r>
              <a:rPr lang="en-US" altLang="zh-CN" sz="2800" b="1" dirty="0">
                <a:latin typeface="Times New Roman" pitchFamily="18" charset="0"/>
              </a:rPr>
              <a:t>, </a:t>
            </a:r>
            <a:r>
              <a:rPr lang="zh-CN" altLang="en-US" sz="2800" b="1" dirty="0">
                <a:latin typeface="Times New Roman" pitchFamily="18" charset="0"/>
              </a:rPr>
              <a:t>假定在这些性质中</a:t>
            </a:r>
            <a:r>
              <a:rPr lang="en-US" altLang="zh-CN" sz="2800" b="1" dirty="0">
                <a:latin typeface="Times New Roman" pitchFamily="18" charset="0"/>
              </a:rPr>
              <a:t>, </a:t>
            </a:r>
            <a:r>
              <a:rPr lang="zh-CN" altLang="en-US" sz="2800" b="1" dirty="0">
                <a:latin typeface="Times New Roman" pitchFamily="18" charset="0"/>
              </a:rPr>
              <a:t>凡是要求拉氏变换的函数都满足拉氏变换存在定理中的条件</a:t>
            </a:r>
            <a:r>
              <a:rPr lang="en-US" altLang="zh-CN" sz="2800" b="1" dirty="0">
                <a:latin typeface="Times New Roman" pitchFamily="18" charset="0"/>
              </a:rPr>
              <a:t>, </a:t>
            </a:r>
            <a:r>
              <a:rPr lang="zh-CN" altLang="en-US" sz="2800" b="1" dirty="0">
                <a:latin typeface="Times New Roman" pitchFamily="18" charset="0"/>
              </a:rPr>
              <a:t>并且把这些函数的增长指数都统一地取为</a:t>
            </a:r>
            <a:r>
              <a:rPr lang="en-US" altLang="zh-CN" sz="2800" b="1" i="1" dirty="0">
                <a:latin typeface="Times New Roman" pitchFamily="18" charset="0"/>
              </a:rPr>
              <a:t>c</a:t>
            </a:r>
            <a:r>
              <a:rPr lang="en-US" altLang="zh-CN" sz="2800" b="1" dirty="0">
                <a:latin typeface="Times New Roman" pitchFamily="18" charset="0"/>
              </a:rPr>
              <a:t>. </a:t>
            </a:r>
            <a:r>
              <a:rPr lang="zh-CN" altLang="en-US" sz="2800" b="1" dirty="0">
                <a:latin typeface="Times New Roman" pitchFamily="18" charset="0"/>
              </a:rPr>
              <a:t>在证明性质时不再重述这些条件</a:t>
            </a:r>
            <a:r>
              <a:rPr lang="en-US" altLang="zh-CN" sz="2800" b="1" dirty="0">
                <a:latin typeface="Times New Roman" pitchFamily="18" charset="0"/>
              </a:rPr>
              <a:t>.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0034" y="103169"/>
            <a:ext cx="7858148" cy="611187"/>
          </a:xfrm>
        </p:spPr>
        <p:txBody>
          <a:bodyPr/>
          <a:lstStyle/>
          <a:p>
            <a:pPr algn="l"/>
            <a:r>
              <a:rPr lang="zh-CN" altLang="en-US" sz="3200" b="1" dirty="0"/>
              <a:t>例</a:t>
            </a:r>
            <a:r>
              <a:rPr lang="en-US" altLang="zh-CN" sz="3200" b="1" dirty="0"/>
              <a:t>3 </a:t>
            </a:r>
            <a:r>
              <a:rPr lang="zh-CN" altLang="en-US" sz="3200" b="1" dirty="0">
                <a:solidFill>
                  <a:schemeClr val="tx1"/>
                </a:solidFill>
              </a:rPr>
              <a:t>求 </a:t>
            </a:r>
            <a:r>
              <a:rPr lang="en-US" altLang="zh-CN" sz="3200" b="1" i="1" dirty="0">
                <a:solidFill>
                  <a:schemeClr val="tx1"/>
                </a:solidFill>
              </a:rPr>
              <a:t>f </a:t>
            </a:r>
            <a:r>
              <a:rPr lang="en-US" altLang="zh-CN" sz="3200" b="1" dirty="0">
                <a:solidFill>
                  <a:schemeClr val="tx1"/>
                </a:solidFill>
              </a:rPr>
              <a:t>(</a:t>
            </a:r>
            <a:r>
              <a:rPr lang="en-US" altLang="zh-CN" sz="3200" b="1" i="1" dirty="0">
                <a:solidFill>
                  <a:schemeClr val="tx1"/>
                </a:solidFill>
              </a:rPr>
              <a:t>t</a:t>
            </a:r>
            <a:r>
              <a:rPr lang="en-US" altLang="zh-CN" sz="3200" b="1" dirty="0">
                <a:solidFill>
                  <a:schemeClr val="tx1"/>
                </a:solidFill>
              </a:rPr>
              <a:t>)=</a:t>
            </a:r>
            <a:r>
              <a:rPr lang="en-US" altLang="zh-CN" sz="3200" b="1" dirty="0" err="1">
                <a:solidFill>
                  <a:schemeClr val="tx1"/>
                </a:solidFill>
              </a:rPr>
              <a:t>sin</a:t>
            </a:r>
            <a:r>
              <a:rPr lang="en-US" altLang="zh-CN" sz="3200" b="1" i="1" dirty="0" err="1">
                <a:solidFill>
                  <a:schemeClr val="tx1"/>
                </a:solidFill>
              </a:rPr>
              <a:t>kt</a:t>
            </a:r>
            <a:r>
              <a:rPr lang="en-US" altLang="zh-CN" sz="3200" b="1" i="1" dirty="0">
                <a:solidFill>
                  <a:schemeClr val="tx1"/>
                </a:solidFill>
              </a:rPr>
              <a:t>  </a:t>
            </a:r>
            <a:r>
              <a:rPr lang="en-US" altLang="zh-CN" sz="3200" b="1" dirty="0">
                <a:solidFill>
                  <a:schemeClr val="tx1"/>
                </a:solidFill>
              </a:rPr>
              <a:t>(</a:t>
            </a:r>
            <a:r>
              <a:rPr lang="en-US" altLang="zh-CN" sz="3200" b="1" i="1" dirty="0">
                <a:solidFill>
                  <a:schemeClr val="tx1"/>
                </a:solidFill>
              </a:rPr>
              <a:t>k</a:t>
            </a:r>
            <a:r>
              <a:rPr lang="zh-CN" altLang="en-US" sz="3200" b="1" dirty="0">
                <a:solidFill>
                  <a:schemeClr val="tx1"/>
                </a:solidFill>
              </a:rPr>
              <a:t>为实数</a:t>
            </a:r>
            <a:r>
              <a:rPr lang="en-US" altLang="zh-CN" sz="3200" b="1" dirty="0">
                <a:solidFill>
                  <a:schemeClr val="tx1"/>
                </a:solidFill>
              </a:rPr>
              <a:t>) </a:t>
            </a:r>
            <a:r>
              <a:rPr lang="zh-CN" altLang="en-US" sz="3200" b="1" dirty="0">
                <a:solidFill>
                  <a:schemeClr val="tx1"/>
                </a:solidFill>
              </a:rPr>
              <a:t>的拉氏变换</a:t>
            </a:r>
          </a:p>
        </p:txBody>
      </p:sp>
      <p:graphicFrame>
        <p:nvGraphicFramePr>
          <p:cNvPr id="239619" name="Object 3"/>
          <p:cNvGraphicFramePr>
            <a:graphicFrameLocks noChangeAspect="1"/>
          </p:cNvGraphicFramePr>
          <p:nvPr>
            <p:ph idx="4294967295"/>
          </p:nvPr>
        </p:nvGraphicFramePr>
        <p:xfrm>
          <a:off x="569941" y="738188"/>
          <a:ext cx="8145463" cy="4459287"/>
        </p:xfrm>
        <a:graphic>
          <a:graphicData uri="http://schemas.openxmlformats.org/presentationml/2006/ole">
            <p:oleObj spid="_x0000_s73730" name="Equation" r:id="rId3" imgW="8864280" imgH="4851360" progId="Equation.DSMT4">
              <p:embed/>
            </p:oleObj>
          </a:graphicData>
        </a:graphic>
      </p:graphicFrame>
      <p:graphicFrame>
        <p:nvGraphicFramePr>
          <p:cNvPr id="239620" name="Object 4"/>
          <p:cNvGraphicFramePr>
            <a:graphicFrameLocks noChangeAspect="1"/>
          </p:cNvGraphicFramePr>
          <p:nvPr/>
        </p:nvGraphicFramePr>
        <p:xfrm>
          <a:off x="612804" y="5429264"/>
          <a:ext cx="2954338" cy="958850"/>
        </p:xfrm>
        <a:graphic>
          <a:graphicData uri="http://schemas.openxmlformats.org/presentationml/2006/ole">
            <p:oleObj spid="_x0000_s73731" name="Equation" r:id="rId4" imgW="3288960" imgH="1066680" progId="Equation.DSMT4">
              <p:embed/>
            </p:oleObj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684617" y="5448314"/>
            <a:ext cx="5030787" cy="995363"/>
            <a:chOff x="2095" y="3504"/>
            <a:chExt cx="3169" cy="627"/>
          </a:xfrm>
        </p:grpSpPr>
        <p:sp>
          <p:nvSpPr>
            <p:cNvPr id="239621" name="Rectangle 5"/>
            <p:cNvSpPr>
              <a:spLocks noChangeArrowheads="1"/>
            </p:cNvSpPr>
            <p:nvPr/>
          </p:nvSpPr>
          <p:spPr bwMode="auto">
            <a:xfrm>
              <a:off x="2095" y="3584"/>
              <a:ext cx="3150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zh-CN" altLang="en-US" sz="3200" b="1" dirty="0">
                  <a:latin typeface="Times New Roman" pitchFamily="18" charset="0"/>
                </a:rPr>
                <a:t>同理可得</a:t>
              </a:r>
            </a:p>
          </p:txBody>
        </p:sp>
        <p:graphicFrame>
          <p:nvGraphicFramePr>
            <p:cNvPr id="239622" name="Object 6"/>
            <p:cNvGraphicFramePr>
              <a:graphicFrameLocks noChangeAspect="1"/>
            </p:cNvGraphicFramePr>
            <p:nvPr/>
          </p:nvGraphicFramePr>
          <p:xfrm>
            <a:off x="3298" y="3504"/>
            <a:ext cx="1966" cy="627"/>
          </p:xfrm>
          <a:graphic>
            <a:graphicData uri="http://schemas.openxmlformats.org/presentationml/2006/ole">
              <p:oleObj spid="_x0000_s73732" name="Equation" r:id="rId5" imgW="2628720" imgH="838080" progId="Equation.DSMT4">
                <p:embed/>
              </p:oleObj>
            </a:graphicData>
          </a:graphic>
        </p:graphicFrame>
      </p:grp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3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23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221456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827088" y="2722563"/>
            <a:ext cx="79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2800" b="1">
                <a:latin typeface="宋体" pitchFamily="2" charset="-122"/>
              </a:rPr>
              <a:t>解</a:t>
            </a:r>
            <a:r>
              <a:rPr lang="zh-CN" altLang="en-US" sz="2800">
                <a:latin typeface="宋体" pitchFamily="2" charset="-122"/>
              </a:rPr>
              <a:t> 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1857375" y="2662238"/>
            <a:ext cx="3643313" cy="785812"/>
            <a:chOff x="1198" y="1467"/>
            <a:chExt cx="2295" cy="495"/>
          </a:xfrm>
        </p:grpSpPr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1198" y="1537"/>
              <a:ext cx="40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b="1" dirty="0"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8" name="Object 11"/>
            <p:cNvGraphicFramePr>
              <a:graphicFrameLocks noChangeAspect="1"/>
            </p:cNvGraphicFramePr>
            <p:nvPr/>
          </p:nvGraphicFramePr>
          <p:xfrm>
            <a:off x="1462" y="1467"/>
            <a:ext cx="2031" cy="495"/>
          </p:xfrm>
          <a:graphic>
            <a:graphicData uri="http://schemas.openxmlformats.org/presentationml/2006/ole">
              <p:oleObj spid="_x0000_s121858" name="Equation" r:id="rId3" imgW="1384200" imgH="342720" progId="Equation.DSMT4">
                <p:embed/>
              </p:oleObj>
            </a:graphicData>
          </a:graphic>
        </p:graphicFrame>
      </p:grpSp>
      <p:grpSp>
        <p:nvGrpSpPr>
          <p:cNvPr id="9" name="Group 25"/>
          <p:cNvGrpSpPr>
            <a:grpSpLocks/>
          </p:cNvGrpSpPr>
          <p:nvPr/>
        </p:nvGrpSpPr>
        <p:grpSpPr bwMode="auto">
          <a:xfrm>
            <a:off x="395288" y="2143125"/>
            <a:ext cx="8229600" cy="1143000"/>
            <a:chOff x="249" y="844"/>
            <a:chExt cx="5184" cy="720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249" y="844"/>
              <a:ext cx="5184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CN" altLang="en-US" sz="2800" b="1" dirty="0" smtClean="0">
                  <a:latin typeface="Times New Roman" pitchFamily="18" charset="0"/>
                </a:rPr>
                <a:t>例</a:t>
              </a:r>
              <a:r>
                <a:rPr lang="en-US" altLang="zh-CN" sz="2800" b="1" dirty="0" smtClean="0">
                  <a:latin typeface="Times New Roman" pitchFamily="18" charset="0"/>
                </a:rPr>
                <a:t>4</a:t>
              </a:r>
              <a:r>
                <a:rPr lang="en-US" altLang="zh-CN" sz="2800" dirty="0" smtClean="0">
                  <a:latin typeface="Times New Roman" pitchFamily="18" charset="0"/>
                </a:rPr>
                <a:t> </a:t>
              </a:r>
              <a:r>
                <a:rPr lang="zh-CN" altLang="en-US" sz="2800" b="1" dirty="0">
                  <a:latin typeface="Times New Roman" pitchFamily="18" charset="0"/>
                </a:rPr>
                <a:t>求单位脉冲函数        的拉氏变换  </a:t>
              </a:r>
              <a:r>
                <a:rPr lang="zh-CN" altLang="en-US" sz="2800" dirty="0">
                  <a:latin typeface="Times New Roman" pitchFamily="18" charset="0"/>
                </a:rPr>
                <a:t/>
              </a:r>
              <a:br>
                <a:rPr lang="zh-CN" altLang="en-US" sz="2800" dirty="0">
                  <a:latin typeface="Times New Roman" pitchFamily="18" charset="0"/>
                </a:rPr>
              </a:br>
              <a:endParaRPr lang="zh-CN" altLang="en-US" sz="2800" dirty="0">
                <a:latin typeface="Times New Roman" pitchFamily="18" charset="0"/>
              </a:endParaRPr>
            </a:p>
          </p:txBody>
        </p:sp>
        <p:graphicFrame>
          <p:nvGraphicFramePr>
            <p:cNvPr id="11" name="Object 14"/>
            <p:cNvGraphicFramePr>
              <a:graphicFrameLocks noChangeAspect="1"/>
            </p:cNvGraphicFramePr>
            <p:nvPr/>
          </p:nvGraphicFramePr>
          <p:xfrm>
            <a:off x="2300" y="934"/>
            <a:ext cx="469" cy="319"/>
          </p:xfrm>
          <a:graphic>
            <a:graphicData uri="http://schemas.openxmlformats.org/presentationml/2006/ole">
              <p:oleObj spid="_x0000_s121859" name="Equation" r:id="rId4" imgW="304560" imgH="203040" progId="Equation.DSMT4">
                <p:embed/>
              </p:oleObj>
            </a:graphicData>
          </a:graphic>
        </p:graphicFrame>
      </p:grpSp>
      <p:graphicFrame>
        <p:nvGraphicFramePr>
          <p:cNvPr id="12" name="Object 26"/>
          <p:cNvGraphicFramePr>
            <a:graphicFrameLocks noChangeAspect="1"/>
          </p:cNvGraphicFramePr>
          <p:nvPr/>
        </p:nvGraphicFramePr>
        <p:xfrm>
          <a:off x="1000100" y="3500438"/>
          <a:ext cx="2365375" cy="785812"/>
        </p:xfrm>
        <a:graphic>
          <a:graphicData uri="http://schemas.openxmlformats.org/presentationml/2006/ole">
            <p:oleObj spid="_x0000_s121860" name="Equation" r:id="rId5" imgW="1015920" imgH="342720" progId="Equation.DSMT4">
              <p:embed/>
            </p:oleObj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3428992" y="3500438"/>
          <a:ext cx="2393950" cy="785813"/>
        </p:xfrm>
        <a:graphic>
          <a:graphicData uri="http://schemas.openxmlformats.org/presentationml/2006/ole">
            <p:oleObj spid="_x0000_s121861" name="Equation" r:id="rId6" imgW="1028520" imgH="342720" progId="Equation.DSMT4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5857884" y="3571876"/>
          <a:ext cx="1920875" cy="552450"/>
        </p:xfrm>
        <a:graphic>
          <a:graphicData uri="http://schemas.openxmlformats.org/presentationml/2006/ole">
            <p:oleObj spid="_x0000_s121862" name="Equation" r:id="rId7" imgW="825480" imgH="241200" progId="Equation.DSMT4">
              <p:embed/>
            </p:oleObj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285750" y="963613"/>
            <a:ext cx="6929438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CN" altLang="en-US" sz="2800" b="1" dirty="0">
                <a:latin typeface="Times New Roman" pitchFamily="18" charset="0"/>
              </a:rPr>
              <a:t>则，此时</a:t>
            </a:r>
            <a:r>
              <a:rPr lang="en-US" altLang="zh-CN" sz="2800" b="1" dirty="0">
                <a:latin typeface="Times New Roman" pitchFamily="18" charset="0"/>
              </a:rPr>
              <a:t>Laplace</a:t>
            </a:r>
            <a:r>
              <a:rPr lang="zh-CN" altLang="en-US" sz="2800" b="1" dirty="0">
                <a:latin typeface="Times New Roman" pitchFamily="18" charset="0"/>
              </a:rPr>
              <a:t>变换的定义应为</a:t>
            </a:r>
            <a:endParaRPr lang="en-US" altLang="zh-CN" sz="2800" b="1" dirty="0">
              <a:latin typeface="Times New Roman" pitchFamily="18" charset="0"/>
            </a:endParaRPr>
          </a:p>
          <a:p>
            <a:endParaRPr lang="zh-CN" altLang="en-US" b="1" dirty="0">
              <a:latin typeface="Times New Roman" pitchFamily="18" charset="0"/>
            </a:endParaRPr>
          </a:p>
        </p:txBody>
      </p:sp>
      <p:grpSp>
        <p:nvGrpSpPr>
          <p:cNvPr id="16" name="组合 36"/>
          <p:cNvGrpSpPr>
            <a:grpSpLocks/>
          </p:cNvGrpSpPr>
          <p:nvPr/>
        </p:nvGrpSpPr>
        <p:grpSpPr bwMode="auto">
          <a:xfrm>
            <a:off x="2357438" y="1571625"/>
            <a:ext cx="3835400" cy="785813"/>
            <a:chOff x="2357430" y="1428742"/>
            <a:chExt cx="3835402" cy="785812"/>
          </a:xfrm>
        </p:grpSpPr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2357430" y="1558916"/>
              <a:ext cx="647700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b="1" dirty="0"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18" name="Object 32"/>
            <p:cNvGraphicFramePr>
              <a:graphicFrameLocks noChangeAspect="1"/>
            </p:cNvGraphicFramePr>
            <p:nvPr/>
          </p:nvGraphicFramePr>
          <p:xfrm>
            <a:off x="2701917" y="1428742"/>
            <a:ext cx="3490915" cy="785812"/>
          </p:xfrm>
          <a:graphic>
            <a:graphicData uri="http://schemas.openxmlformats.org/presentationml/2006/ole">
              <p:oleObj spid="_x0000_s121863" name="Equation" r:id="rId8" imgW="1498320" imgH="342720" progId="Equation.DSMT4">
                <p:embed/>
              </p:oleObj>
            </a:graphicData>
          </a:graphic>
        </p:graphicFrame>
      </p:grpSp>
      <p:graphicFrame>
        <p:nvGraphicFramePr>
          <p:cNvPr id="19" name="Object 31"/>
          <p:cNvGraphicFramePr>
            <a:graphicFrameLocks noChangeAspect="1"/>
          </p:cNvGraphicFramePr>
          <p:nvPr/>
        </p:nvGraphicFramePr>
        <p:xfrm>
          <a:off x="180975" y="358775"/>
          <a:ext cx="8716963" cy="538163"/>
        </p:xfrm>
        <a:graphic>
          <a:graphicData uri="http://schemas.openxmlformats.org/presentationml/2006/ole">
            <p:oleObj spid="_x0000_s121864" name="Equation" r:id="rId9" imgW="3568680" imgH="215640" progId="Equation.DSMT4">
              <p:embed/>
            </p:oleObj>
          </a:graphicData>
        </a:graphic>
      </p:graphicFrame>
      <p:grpSp>
        <p:nvGrpSpPr>
          <p:cNvPr id="20" name="组合 21"/>
          <p:cNvGrpSpPr>
            <a:grpSpLocks/>
          </p:cNvGrpSpPr>
          <p:nvPr/>
        </p:nvGrpSpPr>
        <p:grpSpPr bwMode="auto">
          <a:xfrm>
            <a:off x="571472" y="4357694"/>
            <a:ext cx="8229600" cy="1143000"/>
            <a:chOff x="547688" y="5715016"/>
            <a:chExt cx="8229600" cy="1143000"/>
          </a:xfrm>
        </p:grpSpPr>
        <p:grpSp>
          <p:nvGrpSpPr>
            <p:cNvPr id="21" name="组合 12"/>
            <p:cNvGrpSpPr>
              <a:grpSpLocks/>
            </p:cNvGrpSpPr>
            <p:nvPr/>
          </p:nvGrpSpPr>
          <p:grpSpPr bwMode="auto">
            <a:xfrm>
              <a:off x="2428860" y="5929330"/>
              <a:ext cx="5127625" cy="646112"/>
              <a:chOff x="995342" y="458788"/>
              <a:chExt cx="5127593" cy="646112"/>
            </a:xfrm>
          </p:grpSpPr>
          <p:graphicFrame>
            <p:nvGraphicFramePr>
              <p:cNvPr id="23" name="Object 30"/>
              <p:cNvGraphicFramePr>
                <a:graphicFrameLocks noChangeAspect="1"/>
              </p:cNvGraphicFramePr>
              <p:nvPr/>
            </p:nvGraphicFramePr>
            <p:xfrm>
              <a:off x="1382660" y="458788"/>
              <a:ext cx="4740275" cy="646112"/>
            </p:xfrm>
            <a:graphic>
              <a:graphicData uri="http://schemas.openxmlformats.org/presentationml/2006/ole">
                <p:oleObj spid="_x0000_s121865" name="Equation" r:id="rId10" imgW="1688760" imgH="228600" progId="Equation.DSMT4">
                  <p:embed/>
                </p:oleObj>
              </a:graphicData>
            </a:graphic>
          </p:graphicFrame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995342" y="480995"/>
                <a:ext cx="64770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r>
                  <a:rPr lang="en-US" altLang="zh-CN" sz="3200" b="1" dirty="0">
                    <a:latin typeface="Arial Unicode MS" pitchFamily="34" charset="-122"/>
                    <a:ea typeface="Arial Unicode MS" pitchFamily="34" charset="-122"/>
                    <a:cs typeface="Arial Unicode MS" pitchFamily="34" charset="-122"/>
                  </a:rPr>
                  <a:t>ℒ</a:t>
                </a:r>
                <a:r>
                  <a:rPr lang="en-US" altLang="zh-CN" sz="2800" dirty="0">
                    <a:latin typeface="Times New Roman" pitchFamily="18" charset="0"/>
                  </a:rPr>
                  <a:t> </a:t>
                </a:r>
              </a:p>
            </p:txBody>
          </p:sp>
        </p:grp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547688" y="5715016"/>
              <a:ext cx="8229600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r>
                <a:rPr lang="zh-CN" altLang="en-US" sz="2800" b="1" dirty="0">
                  <a:latin typeface="Times New Roman" pitchFamily="18" charset="0"/>
                </a:rPr>
                <a:t>类似可证：</a:t>
              </a:r>
              <a:endParaRPr lang="zh-CN" altLang="en-US" sz="2800" dirty="0">
                <a:latin typeface="Times New Roman" pitchFamily="18" charset="0"/>
              </a:endParaRPr>
            </a:p>
          </p:txBody>
        </p:sp>
      </p:grpSp>
      <p:graphicFrame>
        <p:nvGraphicFramePr>
          <p:cNvPr id="121866" name="Object 10"/>
          <p:cNvGraphicFramePr>
            <a:graphicFrameLocks noChangeAspect="1"/>
          </p:cNvGraphicFramePr>
          <p:nvPr/>
        </p:nvGraphicFramePr>
        <p:xfrm>
          <a:off x="1643042" y="5429264"/>
          <a:ext cx="5295900" cy="723900"/>
        </p:xfrm>
        <a:graphic>
          <a:graphicData uri="http://schemas.openxmlformats.org/presentationml/2006/ole">
            <p:oleObj spid="_x0000_s121866" name="Equation" r:id="rId11" imgW="5295600" imgH="723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09538"/>
            <a:ext cx="8948738" cy="604837"/>
          </a:xfrm>
          <a:noFill/>
          <a:ln/>
        </p:spPr>
        <p:txBody>
          <a:bodyPr/>
          <a:lstStyle/>
          <a:p>
            <a:r>
              <a:rPr lang="en-US" altLang="zh-CN" sz="3200" b="1" dirty="0"/>
              <a:t>2.</a:t>
            </a:r>
            <a:r>
              <a:rPr lang="zh-CN" altLang="en-US" sz="3200" b="1" dirty="0"/>
              <a:t>微分性质</a:t>
            </a:r>
            <a:r>
              <a:rPr lang="en-US" altLang="zh-CN" sz="3200" b="1" dirty="0"/>
              <a:t>:</a:t>
            </a:r>
          </a:p>
        </p:txBody>
      </p:sp>
      <p:sp>
        <p:nvSpPr>
          <p:cNvPr id="240648" name="Rectangle 8"/>
          <p:cNvSpPr>
            <a:spLocks noChangeArrowheads="1"/>
          </p:cNvSpPr>
          <p:nvPr/>
        </p:nvSpPr>
        <p:spPr bwMode="auto">
          <a:xfrm>
            <a:off x="3071813" y="2833688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graphicFrame>
        <p:nvGraphicFramePr>
          <p:cNvPr id="240647" name="Object 7"/>
          <p:cNvGraphicFramePr>
            <a:graphicFrameLocks noChangeAspect="1"/>
          </p:cNvGraphicFramePr>
          <p:nvPr/>
        </p:nvGraphicFramePr>
        <p:xfrm>
          <a:off x="285720" y="642918"/>
          <a:ext cx="5894387" cy="1201737"/>
        </p:xfrm>
        <a:graphic>
          <a:graphicData uri="http://schemas.openxmlformats.org/presentationml/2006/ole">
            <p:oleObj spid="_x0000_s74754" name="Equation" r:id="rId3" imgW="5333760" imgH="1091880" progId="Equation.DSMT4">
              <p:embed/>
            </p:oleObj>
          </a:graphicData>
        </a:graphic>
      </p:graphicFrame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2757488" y="2824163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graphicFrame>
        <p:nvGraphicFramePr>
          <p:cNvPr id="240650" name="Object 10"/>
          <p:cNvGraphicFramePr>
            <a:graphicFrameLocks noChangeAspect="1"/>
          </p:cNvGraphicFramePr>
          <p:nvPr/>
        </p:nvGraphicFramePr>
        <p:xfrm>
          <a:off x="357158" y="1928802"/>
          <a:ext cx="8334375" cy="1519237"/>
        </p:xfrm>
        <a:graphic>
          <a:graphicData uri="http://schemas.openxmlformats.org/presentationml/2006/ole">
            <p:oleObj spid="_x0000_s74755" name="Equation" r:id="rId4" imgW="8940600" imgH="1625400" progId="Equation.DSMT4">
              <p:embed/>
            </p:oleObj>
          </a:graphicData>
        </a:graphic>
      </p:graphicFrame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138144" y="5122884"/>
            <a:ext cx="8863012" cy="1306000"/>
          </a:xfrm>
          <a:prstGeom prst="rect">
            <a:avLst/>
          </a:prstGeom>
          <a:noFill/>
          <a:ln w="1905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3200" dirty="0">
                <a:latin typeface="Times New Roman" pitchFamily="18" charset="0"/>
              </a:rPr>
              <a:t>        </a:t>
            </a:r>
            <a:r>
              <a:rPr lang="zh-CN" altLang="en-US" sz="3200" dirty="0">
                <a:latin typeface="Times New Roman" pitchFamily="18" charset="0"/>
              </a:rPr>
              <a:t>此性质可以使我们有可能将</a:t>
            </a:r>
            <a:r>
              <a:rPr lang="en-US" altLang="zh-CN" sz="3200" i="1" dirty="0">
                <a:latin typeface="Times New Roman" pitchFamily="18" charset="0"/>
              </a:rPr>
              <a:t>f </a:t>
            </a:r>
            <a:r>
              <a:rPr lang="en-US" altLang="zh-CN" sz="3200" dirty="0">
                <a:latin typeface="Times New Roman" pitchFamily="18" charset="0"/>
              </a:rPr>
              <a:t>(</a:t>
            </a:r>
            <a:r>
              <a:rPr lang="en-US" altLang="zh-CN" sz="3200" i="1" dirty="0">
                <a:latin typeface="Times New Roman" pitchFamily="18" charset="0"/>
              </a:rPr>
              <a:t>t</a:t>
            </a:r>
            <a:r>
              <a:rPr lang="en-US" altLang="zh-CN" sz="3200" dirty="0">
                <a:latin typeface="Times New Roman" pitchFamily="18" charset="0"/>
              </a:rPr>
              <a:t>)</a:t>
            </a:r>
            <a:r>
              <a:rPr lang="zh-CN" altLang="en-US" sz="3200" dirty="0">
                <a:latin typeface="Times New Roman" pitchFamily="18" charset="0"/>
              </a:rPr>
              <a:t>的微分方程转化为</a:t>
            </a:r>
            <a:r>
              <a:rPr lang="en-US" altLang="zh-CN" sz="3200" i="1" dirty="0">
                <a:latin typeface="Times New Roman" pitchFamily="18" charset="0"/>
              </a:rPr>
              <a:t>F</a:t>
            </a:r>
            <a:r>
              <a:rPr lang="en-US" altLang="zh-CN" sz="3200" dirty="0">
                <a:latin typeface="Times New Roman" pitchFamily="18" charset="0"/>
              </a:rPr>
              <a:t>(</a:t>
            </a:r>
            <a:r>
              <a:rPr lang="en-US" altLang="zh-CN" sz="3200" i="1" dirty="0">
                <a:latin typeface="Times New Roman" pitchFamily="18" charset="0"/>
              </a:rPr>
              <a:t>s</a:t>
            </a:r>
            <a:r>
              <a:rPr lang="en-US" altLang="zh-CN" sz="3200" dirty="0">
                <a:latin typeface="Times New Roman" pitchFamily="18" charset="0"/>
              </a:rPr>
              <a:t>)</a:t>
            </a:r>
            <a:r>
              <a:rPr lang="zh-CN" altLang="en-US" sz="3200" dirty="0">
                <a:latin typeface="Times New Roman" pitchFamily="18" charset="0"/>
              </a:rPr>
              <a:t>的代数方程</a:t>
            </a:r>
            <a:r>
              <a:rPr lang="en-US" altLang="zh-CN" sz="3200" dirty="0">
                <a:latin typeface="Times New Roman" pitchFamily="18" charset="0"/>
              </a:rPr>
              <a:t>.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4956" y="3343279"/>
            <a:ext cx="8707438" cy="657225"/>
            <a:chOff x="0" y="1778"/>
            <a:chExt cx="5485" cy="414"/>
          </a:xfrm>
        </p:grpSpPr>
        <p:sp>
          <p:nvSpPr>
            <p:cNvPr id="240652" name="Rectangle 12"/>
            <p:cNvSpPr>
              <a:spLocks noChangeArrowheads="1"/>
            </p:cNvSpPr>
            <p:nvPr/>
          </p:nvSpPr>
          <p:spPr bwMode="auto">
            <a:xfrm>
              <a:off x="0" y="1778"/>
              <a:ext cx="5485" cy="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lang="zh-CN" altLang="en-US" sz="3200" dirty="0">
                  <a:latin typeface="Times New Roman" pitchFamily="18" charset="0"/>
                </a:rPr>
                <a:t>特别</a:t>
              </a:r>
              <a:r>
                <a:rPr lang="zh-CN" altLang="en-US" sz="3200" dirty="0" smtClean="0">
                  <a:latin typeface="Times New Roman" pitchFamily="18" charset="0"/>
                </a:rPr>
                <a:t>当                                                      </a:t>
              </a:r>
              <a:r>
                <a:rPr lang="zh-CN" altLang="en-US" sz="3200" dirty="0">
                  <a:latin typeface="Times New Roman" pitchFamily="18" charset="0"/>
                </a:rPr>
                <a:t>时，有</a:t>
              </a:r>
              <a:endParaRPr lang="zh-CN" altLang="en-US" sz="32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40654" name="Object 14"/>
            <p:cNvGraphicFramePr>
              <a:graphicFrameLocks noChangeAspect="1"/>
            </p:cNvGraphicFramePr>
            <p:nvPr/>
          </p:nvGraphicFramePr>
          <p:xfrm>
            <a:off x="902" y="1843"/>
            <a:ext cx="2976" cy="344"/>
          </p:xfrm>
          <a:graphic>
            <a:graphicData uri="http://schemas.openxmlformats.org/presentationml/2006/ole">
              <p:oleObj spid="_x0000_s74757" name="Equation" r:id="rId5" imgW="4724280" imgH="545760" progId="Equation.DSMT4">
                <p:embed/>
              </p:oleObj>
            </a:graphicData>
          </a:graphic>
        </p:graphicFrame>
      </p:grpSp>
      <p:graphicFrame>
        <p:nvGraphicFramePr>
          <p:cNvPr id="240655" name="Object 15"/>
          <p:cNvGraphicFramePr>
            <a:graphicFrameLocks noChangeAspect="1"/>
          </p:cNvGraphicFramePr>
          <p:nvPr/>
        </p:nvGraphicFramePr>
        <p:xfrm>
          <a:off x="1487519" y="4219597"/>
          <a:ext cx="3194050" cy="712787"/>
        </p:xfrm>
        <a:graphic>
          <a:graphicData uri="http://schemas.openxmlformats.org/presentationml/2006/ole">
            <p:oleObj spid="_x0000_s74756" name="Equation" r:id="rId6" imgW="2958840" imgH="660240" progId="Equation.DSMT4">
              <p:embed/>
            </p:oleObj>
          </a:graphicData>
        </a:graphic>
      </p:graphicFrame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13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0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40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0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240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6" grpId="0" animBg="1"/>
      <p:bldP spid="2406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71472" y="1184294"/>
            <a:ext cx="8229626" cy="587375"/>
            <a:chOff x="36" y="108"/>
            <a:chExt cx="5679" cy="370"/>
          </a:xfrm>
        </p:grpSpPr>
        <p:sp>
          <p:nvSpPr>
            <p:cNvPr id="266243" name="Rectangle 3"/>
            <p:cNvSpPr>
              <a:spLocks noChangeArrowheads="1"/>
            </p:cNvSpPr>
            <p:nvPr/>
          </p:nvSpPr>
          <p:spPr bwMode="auto">
            <a:xfrm>
              <a:off x="36" y="108"/>
              <a:ext cx="5679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b="1" dirty="0" smtClean="0">
                  <a:latin typeface="宋体" pitchFamily="2" charset="-122"/>
                </a:rPr>
                <a:t>例</a:t>
              </a:r>
              <a:r>
                <a:rPr lang="en-US" altLang="zh-CN" sz="3200" b="1" dirty="0" smtClean="0">
                  <a:latin typeface="Times New Roman" pitchFamily="18" charset="0"/>
                </a:rPr>
                <a:t>5 </a:t>
              </a:r>
              <a:r>
                <a:rPr lang="zh-CN" altLang="en-US" sz="3200" b="1" dirty="0">
                  <a:latin typeface="Times New Roman" pitchFamily="18" charset="0"/>
                </a:rPr>
                <a:t>求                的拉氏变换（</a:t>
              </a:r>
              <a:r>
                <a:rPr lang="en-US" altLang="zh-CN" sz="3200" b="1" i="1" dirty="0">
                  <a:latin typeface="Times New Roman" pitchFamily="18" charset="0"/>
                </a:rPr>
                <a:t>m</a:t>
              </a:r>
              <a:r>
                <a:rPr lang="zh-CN" altLang="en-US" sz="3200" b="1" dirty="0">
                  <a:latin typeface="Times New Roman" pitchFamily="18" charset="0"/>
                </a:rPr>
                <a:t>为正整数）。</a:t>
              </a:r>
            </a:p>
          </p:txBody>
        </p:sp>
        <p:graphicFrame>
          <p:nvGraphicFramePr>
            <p:cNvPr id="266244" name="Object 4"/>
            <p:cNvGraphicFramePr>
              <a:graphicFrameLocks noChangeAspect="1"/>
            </p:cNvGraphicFramePr>
            <p:nvPr/>
          </p:nvGraphicFramePr>
          <p:xfrm>
            <a:off x="850" y="162"/>
            <a:ext cx="848" cy="312"/>
          </p:xfrm>
          <a:graphic>
            <a:graphicData uri="http://schemas.openxmlformats.org/presentationml/2006/ole">
              <p:oleObj spid="_x0000_s75782" name="Equation" r:id="rId3" imgW="1346040" imgH="495000" progId="Equation.DSMT4">
                <p:embed/>
              </p:oleObj>
            </a:graphicData>
          </a:graphic>
        </p:graphicFrame>
      </p:grpSp>
      <p:graphicFrame>
        <p:nvGraphicFramePr>
          <p:cNvPr id="266246" name="Object 6"/>
          <p:cNvGraphicFramePr>
            <a:graphicFrameLocks noChangeAspect="1"/>
          </p:cNvGraphicFramePr>
          <p:nvPr/>
        </p:nvGraphicFramePr>
        <p:xfrm>
          <a:off x="838200" y="1989157"/>
          <a:ext cx="7670800" cy="546100"/>
        </p:xfrm>
        <a:graphic>
          <a:graphicData uri="http://schemas.openxmlformats.org/presentationml/2006/ole">
            <p:oleObj spid="_x0000_s75778" name="Equation" r:id="rId4" imgW="7670520" imgH="545760" progId="Equation.DSMT4">
              <p:embed/>
            </p:oleObj>
          </a:graphicData>
        </a:graphic>
      </p:graphicFrame>
      <p:graphicFrame>
        <p:nvGraphicFramePr>
          <p:cNvPr id="266247" name="Object 7"/>
          <p:cNvGraphicFramePr>
            <a:graphicFrameLocks noChangeAspect="1"/>
          </p:cNvGraphicFramePr>
          <p:nvPr/>
        </p:nvGraphicFramePr>
        <p:xfrm>
          <a:off x="1125538" y="2917825"/>
          <a:ext cx="6350000" cy="838200"/>
        </p:xfrm>
        <a:graphic>
          <a:graphicData uri="http://schemas.openxmlformats.org/presentationml/2006/ole">
            <p:oleObj spid="_x0000_s75779" name="Equation" r:id="rId5" imgW="6349680" imgH="838080" progId="Equation.DSMT4">
              <p:embed/>
            </p:oleObj>
          </a:graphicData>
        </a:graphic>
      </p:graphicFrame>
      <p:graphicFrame>
        <p:nvGraphicFramePr>
          <p:cNvPr id="266248" name="Object 8"/>
          <p:cNvGraphicFramePr>
            <a:graphicFrameLocks noChangeAspect="1"/>
          </p:cNvGraphicFramePr>
          <p:nvPr/>
        </p:nvGraphicFramePr>
        <p:xfrm>
          <a:off x="855663" y="4160857"/>
          <a:ext cx="4724400" cy="660400"/>
        </p:xfrm>
        <a:graphic>
          <a:graphicData uri="http://schemas.openxmlformats.org/presentationml/2006/ole">
            <p:oleObj spid="_x0000_s75780" name="Equation" r:id="rId6" imgW="4724280" imgH="660240" progId="Equation.DSMT4">
              <p:embed/>
            </p:oleObj>
          </a:graphicData>
        </a:graphic>
      </p:graphicFrame>
      <p:graphicFrame>
        <p:nvGraphicFramePr>
          <p:cNvPr id="266249" name="Object 9"/>
          <p:cNvGraphicFramePr>
            <a:graphicFrameLocks noChangeAspect="1"/>
          </p:cNvGraphicFramePr>
          <p:nvPr/>
        </p:nvGraphicFramePr>
        <p:xfrm>
          <a:off x="844550" y="5305444"/>
          <a:ext cx="7277100" cy="838200"/>
        </p:xfrm>
        <a:graphic>
          <a:graphicData uri="http://schemas.openxmlformats.org/presentationml/2006/ole">
            <p:oleObj spid="_x0000_s75781" name="Equation" r:id="rId7" imgW="7277040" imgH="838080" progId="Equation.DSMT4">
              <p:embed/>
            </p:oleObj>
          </a:graphicData>
        </a:graphic>
      </p:graphicFrame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14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6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6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6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6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5219" name="Object 3"/>
          <p:cNvGraphicFramePr>
            <a:graphicFrameLocks noChangeAspect="1"/>
          </p:cNvGraphicFramePr>
          <p:nvPr/>
        </p:nvGraphicFramePr>
        <p:xfrm>
          <a:off x="279400" y="2879725"/>
          <a:ext cx="5080000" cy="1471613"/>
        </p:xfrm>
        <a:graphic>
          <a:graphicData uri="http://schemas.openxmlformats.org/presentationml/2006/ole">
            <p:oleObj spid="_x0000_s76802" name="Equation" r:id="rId3" imgW="4559040" imgH="1320480" progId="Equation.DSMT4">
              <p:embed/>
            </p:oleObj>
          </a:graphicData>
        </a:graphic>
      </p:graphicFrame>
      <p:graphicFrame>
        <p:nvGraphicFramePr>
          <p:cNvPr id="265220" name="Object 4"/>
          <p:cNvGraphicFramePr>
            <a:graphicFrameLocks noChangeAspect="1"/>
          </p:cNvGraphicFramePr>
          <p:nvPr/>
        </p:nvGraphicFramePr>
        <p:xfrm>
          <a:off x="236538" y="846138"/>
          <a:ext cx="7402512" cy="1847850"/>
        </p:xfrm>
        <a:graphic>
          <a:graphicData uri="http://schemas.openxmlformats.org/presentationml/2006/ole">
            <p:oleObj spid="_x0000_s76803" name="Equation" r:id="rId4" imgW="6819840" imgH="1701720" progId="Equation.DSMT4">
              <p:embed/>
            </p:oleObj>
          </a:graphicData>
        </a:graphic>
      </p:graphicFrame>
      <p:sp>
        <p:nvSpPr>
          <p:cNvPr id="265221" name="Rectangle 5"/>
          <p:cNvSpPr>
            <a:spLocks noChangeArrowheads="1"/>
          </p:cNvSpPr>
          <p:nvPr/>
        </p:nvSpPr>
        <p:spPr bwMode="auto">
          <a:xfrm>
            <a:off x="82550" y="77788"/>
            <a:ext cx="4527550" cy="5869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zh-CN" altLang="en-US" sz="3200" b="1" dirty="0">
                <a:latin typeface="Times New Roman" pitchFamily="18" charset="0"/>
              </a:rPr>
              <a:t>象函数的微分性质</a:t>
            </a:r>
            <a:r>
              <a:rPr lang="en-US" altLang="zh-CN" sz="3200" b="1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265222" name="Object 6"/>
          <p:cNvGraphicFramePr>
            <a:graphicFrameLocks noChangeAspect="1"/>
          </p:cNvGraphicFramePr>
          <p:nvPr/>
        </p:nvGraphicFramePr>
        <p:xfrm>
          <a:off x="103188" y="5265738"/>
          <a:ext cx="8764587" cy="1123950"/>
        </p:xfrm>
        <a:graphic>
          <a:graphicData uri="http://schemas.openxmlformats.org/presentationml/2006/ole">
            <p:oleObj spid="_x0000_s76804" name="Equation" r:id="rId5" imgW="8470800" imgH="1091880" progId="Equation.DSMT4">
              <p:embed/>
            </p:oleObj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6675" y="4581529"/>
            <a:ext cx="8439150" cy="587376"/>
            <a:chOff x="42" y="2886"/>
            <a:chExt cx="5316" cy="370"/>
          </a:xfrm>
        </p:grpSpPr>
        <p:sp>
          <p:nvSpPr>
            <p:cNvPr id="265224" name="Rectangle 8"/>
            <p:cNvSpPr>
              <a:spLocks noChangeArrowheads="1"/>
            </p:cNvSpPr>
            <p:nvPr/>
          </p:nvSpPr>
          <p:spPr bwMode="auto">
            <a:xfrm>
              <a:off x="42" y="2886"/>
              <a:ext cx="5316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just">
                <a:spcBef>
                  <a:spcPct val="0"/>
                </a:spcBef>
                <a:tabLst>
                  <a:tab pos="571500" algn="l"/>
                  <a:tab pos="685800" algn="l"/>
                </a:tabLst>
              </a:pPr>
              <a:r>
                <a:rPr lang="zh-CN" altLang="en-US" sz="3200" b="1" dirty="0" smtClean="0">
                  <a:latin typeface="Times New Roman" pitchFamily="18" charset="0"/>
                </a:rPr>
                <a:t>例</a:t>
              </a:r>
              <a:r>
                <a:rPr lang="en-US" altLang="zh-CN" sz="3200" b="1" dirty="0" smtClean="0">
                  <a:latin typeface="Times New Roman" pitchFamily="18" charset="0"/>
                </a:rPr>
                <a:t>6 </a:t>
              </a:r>
              <a:r>
                <a:rPr lang="zh-CN" altLang="en-US" sz="3200" b="1" dirty="0" smtClean="0">
                  <a:latin typeface="Times New Roman" pitchFamily="18" charset="0"/>
                </a:rPr>
                <a:t>求                        </a:t>
              </a:r>
              <a:r>
                <a:rPr lang="en-US" altLang="zh-CN" sz="3200" b="1" dirty="0">
                  <a:latin typeface="Times New Roman" pitchFamily="18" charset="0"/>
                </a:rPr>
                <a:t>(</a:t>
              </a:r>
              <a:r>
                <a:rPr lang="en-US" altLang="zh-CN" sz="3200" b="1" i="1" dirty="0">
                  <a:latin typeface="Times New Roman" pitchFamily="18" charset="0"/>
                </a:rPr>
                <a:t>k</a:t>
              </a:r>
              <a:r>
                <a:rPr lang="zh-CN" altLang="en-US" sz="3200" b="1" dirty="0">
                  <a:latin typeface="Times New Roman" pitchFamily="18" charset="0"/>
                </a:rPr>
                <a:t>为实数</a:t>
              </a:r>
              <a:r>
                <a:rPr lang="en-US" altLang="zh-CN" sz="3200" b="1" dirty="0">
                  <a:latin typeface="Times New Roman" pitchFamily="18" charset="0"/>
                </a:rPr>
                <a:t>) </a:t>
              </a:r>
              <a:r>
                <a:rPr lang="zh-CN" altLang="en-US" sz="3200" b="1" dirty="0">
                  <a:latin typeface="Times New Roman" pitchFamily="18" charset="0"/>
                </a:rPr>
                <a:t>的拉氏变换</a:t>
              </a:r>
              <a:r>
                <a:rPr lang="en-US" altLang="zh-CN" sz="3200" b="1" dirty="0">
                  <a:latin typeface="Times New Roman" pitchFamily="18" charset="0"/>
                </a:rPr>
                <a:t>.</a:t>
              </a:r>
            </a:p>
          </p:txBody>
        </p:sp>
        <p:graphicFrame>
          <p:nvGraphicFramePr>
            <p:cNvPr id="265225" name="Object 9"/>
            <p:cNvGraphicFramePr>
              <a:graphicFrameLocks noChangeAspect="1"/>
            </p:cNvGraphicFramePr>
            <p:nvPr/>
          </p:nvGraphicFramePr>
          <p:xfrm>
            <a:off x="804" y="2933"/>
            <a:ext cx="1352" cy="312"/>
          </p:xfrm>
          <a:graphic>
            <a:graphicData uri="http://schemas.openxmlformats.org/presentationml/2006/ole">
              <p:oleObj spid="_x0000_s76805" name="Equation" r:id="rId6" imgW="2145960" imgH="495000" progId="Equation.DSMT4">
                <p:embed/>
              </p:oleObj>
            </a:graphicData>
          </a:graphic>
        </p:graphicFrame>
      </p:grp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15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5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ChangeArrowheads="1"/>
          </p:cNvSpPr>
          <p:nvPr/>
        </p:nvSpPr>
        <p:spPr bwMode="auto">
          <a:xfrm>
            <a:off x="120650" y="785794"/>
            <a:ext cx="4514850" cy="5869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zh-CN" sz="3200" b="1" dirty="0">
                <a:solidFill>
                  <a:schemeClr val="tx2"/>
                </a:solidFill>
                <a:latin typeface="Times New Roman" pitchFamily="18" charset="0"/>
              </a:rPr>
              <a:t>3. </a:t>
            </a:r>
            <a:r>
              <a:rPr lang="zh-CN" altLang="en-US" sz="3200" b="1" dirty="0">
                <a:solidFill>
                  <a:schemeClr val="tx2"/>
                </a:solidFill>
                <a:latin typeface="Times New Roman" pitchFamily="18" charset="0"/>
              </a:rPr>
              <a:t>积分性质</a:t>
            </a:r>
            <a:r>
              <a:rPr lang="en-US" altLang="zh-CN" sz="3200" b="1" dirty="0">
                <a:solidFill>
                  <a:schemeClr val="tx2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3157538" y="2857482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b="1" dirty="0">
              <a:latin typeface="Times New Roman" pitchFamily="18" charset="0"/>
            </a:endParaRPr>
          </a:p>
        </p:txBody>
      </p:sp>
      <p:graphicFrame>
        <p:nvGraphicFramePr>
          <p:cNvPr id="267267" name="Object 3"/>
          <p:cNvGraphicFramePr>
            <a:graphicFrameLocks noChangeAspect="1"/>
          </p:cNvGraphicFramePr>
          <p:nvPr/>
        </p:nvGraphicFramePr>
        <p:xfrm>
          <a:off x="3167063" y="844532"/>
          <a:ext cx="4476750" cy="1492250"/>
        </p:xfrm>
        <a:graphic>
          <a:graphicData uri="http://schemas.openxmlformats.org/presentationml/2006/ole">
            <p:oleObj spid="_x0000_s77826" name="Equation" r:id="rId3" imgW="4343400" imgH="1447560" progId="Equation.DSMT4">
              <p:embed/>
            </p:oleObj>
          </a:graphicData>
        </a:graphic>
      </p:graphicFrame>
      <p:graphicFrame>
        <p:nvGraphicFramePr>
          <p:cNvPr id="267269" name="Object 5"/>
          <p:cNvGraphicFramePr>
            <a:graphicFrameLocks noChangeAspect="1"/>
          </p:cNvGraphicFramePr>
          <p:nvPr/>
        </p:nvGraphicFramePr>
        <p:xfrm>
          <a:off x="2381250" y="2459019"/>
          <a:ext cx="5711825" cy="1303338"/>
        </p:xfrm>
        <a:graphic>
          <a:graphicData uri="http://schemas.openxmlformats.org/presentationml/2006/ole">
            <p:oleObj spid="_x0000_s77827" name="Equation" r:id="rId4" imgW="5130720" imgH="1282680" progId="Equation.DSMT4">
              <p:embed/>
            </p:oleObj>
          </a:graphicData>
        </a:graphic>
      </p:graphicFrame>
      <p:sp>
        <p:nvSpPr>
          <p:cNvPr id="267271" name="Rectangle 7"/>
          <p:cNvSpPr>
            <a:spLocks noChangeArrowheads="1"/>
          </p:cNvSpPr>
          <p:nvPr/>
        </p:nvSpPr>
        <p:spPr bwMode="auto">
          <a:xfrm>
            <a:off x="2843213" y="3752832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b="1" dirty="0">
              <a:latin typeface="Times New Roman" pitchFamily="18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76213" y="4122719"/>
            <a:ext cx="8439150" cy="685800"/>
            <a:chOff x="111" y="2222"/>
            <a:chExt cx="5316" cy="432"/>
          </a:xfrm>
        </p:grpSpPr>
        <p:sp>
          <p:nvSpPr>
            <p:cNvPr id="267273" name="Rectangle 9"/>
            <p:cNvSpPr>
              <a:spLocks noChangeArrowheads="1"/>
            </p:cNvSpPr>
            <p:nvPr/>
          </p:nvSpPr>
          <p:spPr bwMode="auto">
            <a:xfrm>
              <a:off x="111" y="2241"/>
              <a:ext cx="5316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just">
                <a:spcBef>
                  <a:spcPct val="0"/>
                </a:spcBef>
                <a:tabLst>
                  <a:tab pos="571500" algn="l"/>
                  <a:tab pos="685800" algn="l"/>
                </a:tabLst>
              </a:pPr>
              <a:r>
                <a:rPr lang="zh-CN" altLang="en-US" sz="3200" b="1" dirty="0" smtClean="0">
                  <a:latin typeface="Times New Roman" pitchFamily="18" charset="0"/>
                </a:rPr>
                <a:t>例</a:t>
              </a:r>
              <a:r>
                <a:rPr lang="en-US" altLang="zh-CN" sz="3200" b="1" dirty="0" smtClean="0">
                  <a:latin typeface="Times New Roman" pitchFamily="18" charset="0"/>
                </a:rPr>
                <a:t>7 </a:t>
              </a:r>
              <a:r>
                <a:rPr lang="zh-CN" altLang="en-US" sz="3200" b="1" dirty="0" smtClean="0">
                  <a:latin typeface="Times New Roman" pitchFamily="18" charset="0"/>
                </a:rPr>
                <a:t>求                          </a:t>
              </a:r>
              <a:r>
                <a:rPr lang="zh-CN" altLang="en-US" sz="3200" b="1" dirty="0">
                  <a:latin typeface="Times New Roman" pitchFamily="18" charset="0"/>
                </a:rPr>
                <a:t>的拉氏变换</a:t>
              </a:r>
              <a:r>
                <a:rPr lang="en-US" altLang="zh-CN" sz="3200" b="1" dirty="0">
                  <a:latin typeface="Times New Roman" pitchFamily="18" charset="0"/>
                </a:rPr>
                <a:t>.</a:t>
              </a:r>
            </a:p>
          </p:txBody>
        </p:sp>
        <p:graphicFrame>
          <p:nvGraphicFramePr>
            <p:cNvPr id="267274" name="Object 10"/>
            <p:cNvGraphicFramePr>
              <a:graphicFrameLocks noChangeAspect="1"/>
            </p:cNvGraphicFramePr>
            <p:nvPr/>
          </p:nvGraphicFramePr>
          <p:xfrm>
            <a:off x="889" y="2222"/>
            <a:ext cx="1464" cy="432"/>
          </p:xfrm>
          <a:graphic>
            <a:graphicData uri="http://schemas.openxmlformats.org/presentationml/2006/ole">
              <p:oleObj spid="_x0000_s77829" name="Equation" r:id="rId5" imgW="2323800" imgH="685800" progId="Equation.DSMT4">
                <p:embed/>
              </p:oleObj>
            </a:graphicData>
          </a:graphic>
        </p:graphicFrame>
      </p:grpSp>
      <p:sp>
        <p:nvSpPr>
          <p:cNvPr id="267277" name="Rectangle 13"/>
          <p:cNvSpPr>
            <a:spLocks noChangeArrowheads="1"/>
          </p:cNvSpPr>
          <p:nvPr/>
        </p:nvSpPr>
        <p:spPr bwMode="auto">
          <a:xfrm>
            <a:off x="2990850" y="3338494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b="1" dirty="0">
              <a:latin typeface="Times New Roman" pitchFamily="18" charset="0"/>
            </a:endParaRPr>
          </a:p>
        </p:txBody>
      </p:sp>
      <p:graphicFrame>
        <p:nvGraphicFramePr>
          <p:cNvPr id="267276" name="Object 12"/>
          <p:cNvGraphicFramePr>
            <a:graphicFrameLocks noChangeAspect="1"/>
          </p:cNvGraphicFramePr>
          <p:nvPr/>
        </p:nvGraphicFramePr>
        <p:xfrm>
          <a:off x="1463675" y="5060932"/>
          <a:ext cx="6108700" cy="838200"/>
        </p:xfrm>
        <a:graphic>
          <a:graphicData uri="http://schemas.openxmlformats.org/presentationml/2006/ole">
            <p:oleObj spid="_x0000_s77828" name="Equation" r:id="rId6" imgW="6108480" imgH="838080" progId="Equation.DSMT4">
              <p:embed/>
            </p:oleObj>
          </a:graphicData>
        </a:graphic>
      </p:graphicFrame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7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" y="215900"/>
            <a:ext cx="6848475" cy="587376"/>
            <a:chOff x="96" y="136"/>
            <a:chExt cx="4314" cy="370"/>
          </a:xfrm>
        </p:grpSpPr>
        <p:sp>
          <p:nvSpPr>
            <p:cNvPr id="268290" name="Rectangle 2"/>
            <p:cNvSpPr>
              <a:spLocks noChangeArrowheads="1"/>
            </p:cNvSpPr>
            <p:nvPr/>
          </p:nvSpPr>
          <p:spPr bwMode="auto">
            <a:xfrm>
              <a:off x="96" y="136"/>
              <a:ext cx="4314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zh-CN" altLang="en-US" sz="3200" b="1" dirty="0">
                  <a:latin typeface="Times New Roman" pitchFamily="18" charset="0"/>
                </a:rPr>
                <a:t>象函数积分性质</a:t>
              </a:r>
              <a:r>
                <a:rPr lang="en-US" altLang="zh-CN" sz="3200" b="1" dirty="0">
                  <a:latin typeface="Times New Roman" pitchFamily="18" charset="0"/>
                </a:rPr>
                <a:t>:                          </a:t>
              </a:r>
              <a:r>
                <a:rPr lang="zh-CN" altLang="en-US" sz="3200" b="1" dirty="0">
                  <a:latin typeface="Times New Roman" pitchFamily="18" charset="0"/>
                </a:rPr>
                <a:t>则</a:t>
              </a:r>
            </a:p>
          </p:txBody>
        </p:sp>
        <p:graphicFrame>
          <p:nvGraphicFramePr>
            <p:cNvPr id="268291" name="Object 3"/>
            <p:cNvGraphicFramePr>
              <a:graphicFrameLocks noChangeAspect="1"/>
            </p:cNvGraphicFramePr>
            <p:nvPr/>
          </p:nvGraphicFramePr>
          <p:xfrm>
            <a:off x="2134" y="175"/>
            <a:ext cx="1360" cy="304"/>
          </p:xfrm>
          <a:graphic>
            <a:graphicData uri="http://schemas.openxmlformats.org/presentationml/2006/ole">
              <p:oleObj spid="_x0000_s78853" name="Equation" r:id="rId3" imgW="2158920" imgH="482400" progId="Equation.DSMT4">
                <p:embed/>
              </p:oleObj>
            </a:graphicData>
          </a:graphic>
        </p:graphicFrame>
      </p:grpSp>
      <p:graphicFrame>
        <p:nvGraphicFramePr>
          <p:cNvPr id="268294" name="Object 6"/>
          <p:cNvGraphicFramePr>
            <a:graphicFrameLocks noChangeAspect="1"/>
          </p:cNvGraphicFramePr>
          <p:nvPr/>
        </p:nvGraphicFramePr>
        <p:xfrm>
          <a:off x="571472" y="1071546"/>
          <a:ext cx="3490912" cy="906462"/>
        </p:xfrm>
        <a:graphic>
          <a:graphicData uri="http://schemas.openxmlformats.org/presentationml/2006/ole">
            <p:oleObj spid="_x0000_s78851" name="Equation" r:id="rId4" imgW="4597200" imgH="1193760" progId="Equation.DSMT4">
              <p:embed/>
            </p:oleObj>
          </a:graphicData>
        </a:graphic>
      </p:graphicFrame>
      <p:graphicFrame>
        <p:nvGraphicFramePr>
          <p:cNvPr id="268295" name="Object 7"/>
          <p:cNvGraphicFramePr>
            <a:graphicFrameLocks noChangeAspect="1"/>
          </p:cNvGraphicFramePr>
          <p:nvPr/>
        </p:nvGraphicFramePr>
        <p:xfrm>
          <a:off x="568325" y="2571744"/>
          <a:ext cx="7094538" cy="1244600"/>
        </p:xfrm>
        <a:graphic>
          <a:graphicData uri="http://schemas.openxmlformats.org/presentationml/2006/ole">
            <p:oleObj spid="_x0000_s78852" name="Equation" r:id="rId5" imgW="8610480" imgH="1511280" progId="Equation.DSMT4">
              <p:embed/>
            </p:oleObj>
          </a:graphicData>
        </a:graphic>
      </p:graphicFrame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18</a:t>
            </a:fld>
            <a:endParaRPr lang="zh-CN" altLang="en-US"/>
          </a:p>
        </p:txBody>
      </p:sp>
      <p:grpSp>
        <p:nvGrpSpPr>
          <p:cNvPr id="7" name="组合 5"/>
          <p:cNvGrpSpPr>
            <a:grpSpLocks/>
          </p:cNvGrpSpPr>
          <p:nvPr/>
        </p:nvGrpSpPr>
        <p:grpSpPr bwMode="auto">
          <a:xfrm>
            <a:off x="1143000" y="1142984"/>
            <a:ext cx="5092700" cy="1149350"/>
            <a:chOff x="995342" y="207956"/>
            <a:chExt cx="5092702" cy="1149350"/>
          </a:xfrm>
        </p:grpSpPr>
        <p:graphicFrame>
          <p:nvGraphicFramePr>
            <p:cNvPr id="8" name="Object 3"/>
            <p:cNvGraphicFramePr>
              <a:graphicFrameLocks noChangeAspect="1"/>
            </p:cNvGraphicFramePr>
            <p:nvPr/>
          </p:nvGraphicFramePr>
          <p:xfrm>
            <a:off x="1384281" y="207956"/>
            <a:ext cx="4703763" cy="1149350"/>
          </p:xfrm>
          <a:graphic>
            <a:graphicData uri="http://schemas.openxmlformats.org/presentationml/2006/ole">
              <p:oleObj spid="_x0000_s122883" name="Equation" r:id="rId3" imgW="1676160" imgH="406080" progId="Equation.DSMT4">
                <p:embed/>
              </p:oleObj>
            </a:graphicData>
          </a:graphic>
        </p:graphicFrame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995342" y="480995"/>
              <a:ext cx="6477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10" name="组合 8"/>
          <p:cNvGrpSpPr>
            <a:grpSpLocks/>
          </p:cNvGrpSpPr>
          <p:nvPr/>
        </p:nvGrpSpPr>
        <p:grpSpPr bwMode="auto">
          <a:xfrm>
            <a:off x="1143000" y="2143116"/>
            <a:ext cx="5702300" cy="1149350"/>
            <a:chOff x="995342" y="207957"/>
            <a:chExt cx="5702302" cy="1149350"/>
          </a:xfrm>
        </p:grpSpPr>
        <p:graphicFrame>
          <p:nvGraphicFramePr>
            <p:cNvPr id="11" name="Object 4"/>
            <p:cNvGraphicFramePr>
              <a:graphicFrameLocks noChangeAspect="1"/>
            </p:cNvGraphicFramePr>
            <p:nvPr/>
          </p:nvGraphicFramePr>
          <p:xfrm>
            <a:off x="1352532" y="207957"/>
            <a:ext cx="5345112" cy="1149350"/>
          </p:xfrm>
          <a:graphic>
            <a:graphicData uri="http://schemas.openxmlformats.org/presentationml/2006/ole">
              <p:oleObj spid="_x0000_s122884" name="Equation" r:id="rId4" imgW="1904760" imgH="406080" progId="Equation.DSMT4">
                <p:embed/>
              </p:oleObj>
            </a:graphicData>
          </a:graphic>
        </p:graphicFrame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995342" y="480995"/>
              <a:ext cx="6477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13" name="组合 11"/>
          <p:cNvGrpSpPr>
            <a:grpSpLocks/>
          </p:cNvGrpSpPr>
          <p:nvPr/>
        </p:nvGrpSpPr>
        <p:grpSpPr bwMode="auto">
          <a:xfrm>
            <a:off x="1143000" y="3143248"/>
            <a:ext cx="5721350" cy="1149350"/>
            <a:chOff x="995342" y="207950"/>
            <a:chExt cx="5721374" cy="1149350"/>
          </a:xfrm>
        </p:grpSpPr>
        <p:graphicFrame>
          <p:nvGraphicFramePr>
            <p:cNvPr id="14" name="Object 5"/>
            <p:cNvGraphicFramePr>
              <a:graphicFrameLocks noChangeAspect="1"/>
            </p:cNvGraphicFramePr>
            <p:nvPr/>
          </p:nvGraphicFramePr>
          <p:xfrm>
            <a:off x="1335091" y="207950"/>
            <a:ext cx="5381625" cy="1149350"/>
          </p:xfrm>
          <a:graphic>
            <a:graphicData uri="http://schemas.openxmlformats.org/presentationml/2006/ole">
              <p:oleObj spid="_x0000_s122885" name="Equation" r:id="rId5" imgW="1917360" imgH="406080" progId="Equation.DSMT4">
                <p:embed/>
              </p:oleObj>
            </a:graphicData>
          </a:graphic>
        </p:graphicFrame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995342" y="480995"/>
              <a:ext cx="6477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19" name="组合 12"/>
          <p:cNvGrpSpPr>
            <a:grpSpLocks/>
          </p:cNvGrpSpPr>
          <p:nvPr/>
        </p:nvGrpSpPr>
        <p:grpSpPr bwMode="auto">
          <a:xfrm>
            <a:off x="1184275" y="5568970"/>
            <a:ext cx="5127625" cy="646112"/>
            <a:chOff x="995342" y="458788"/>
            <a:chExt cx="5127593" cy="646112"/>
          </a:xfrm>
        </p:grpSpPr>
        <p:graphicFrame>
          <p:nvGraphicFramePr>
            <p:cNvPr id="20" name="Object 30"/>
            <p:cNvGraphicFramePr>
              <a:graphicFrameLocks noChangeAspect="1"/>
            </p:cNvGraphicFramePr>
            <p:nvPr/>
          </p:nvGraphicFramePr>
          <p:xfrm>
            <a:off x="1382660" y="458788"/>
            <a:ext cx="4740275" cy="646112"/>
          </p:xfrm>
          <a:graphic>
            <a:graphicData uri="http://schemas.openxmlformats.org/presentationml/2006/ole">
              <p:oleObj spid="_x0000_s122887" name="Equation" r:id="rId6" imgW="1688760" imgH="228600" progId="Equation.DSMT4">
                <p:embed/>
              </p:oleObj>
            </a:graphicData>
          </a:graphic>
        </p:graphicFrame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995342" y="480995"/>
              <a:ext cx="6477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22" name="组合 21"/>
          <p:cNvGrpSpPr>
            <a:grpSpLocks/>
          </p:cNvGrpSpPr>
          <p:nvPr/>
        </p:nvGrpSpPr>
        <p:grpSpPr bwMode="auto">
          <a:xfrm>
            <a:off x="1195388" y="4181495"/>
            <a:ext cx="6805612" cy="1149350"/>
            <a:chOff x="995342" y="207914"/>
            <a:chExt cx="6805615" cy="1149350"/>
          </a:xfrm>
        </p:grpSpPr>
        <p:graphicFrame>
          <p:nvGraphicFramePr>
            <p:cNvPr id="23" name="Object 33"/>
            <p:cNvGraphicFramePr>
              <a:graphicFrameLocks noChangeAspect="1"/>
            </p:cNvGraphicFramePr>
            <p:nvPr/>
          </p:nvGraphicFramePr>
          <p:xfrm>
            <a:off x="1352532" y="207914"/>
            <a:ext cx="6448425" cy="1149350"/>
          </p:xfrm>
          <a:graphic>
            <a:graphicData uri="http://schemas.openxmlformats.org/presentationml/2006/ole">
              <p:oleObj spid="_x0000_s122888" name="Equation" r:id="rId7" imgW="2298600" imgH="406080" progId="Equation.DSMT4">
                <p:embed/>
              </p:oleObj>
            </a:graphicData>
          </a:graphic>
        </p:graphicFrame>
        <p:sp>
          <p:nvSpPr>
            <p:cNvPr id="24" name="Rectangle 9"/>
            <p:cNvSpPr>
              <a:spLocks noChangeArrowheads="1"/>
            </p:cNvSpPr>
            <p:nvPr/>
          </p:nvSpPr>
          <p:spPr bwMode="auto">
            <a:xfrm>
              <a:off x="995342" y="480995"/>
              <a:ext cx="6477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184275" y="214290"/>
            <a:ext cx="5981680" cy="1149350"/>
            <a:chOff x="1184275" y="214290"/>
            <a:chExt cx="5981680" cy="1149350"/>
          </a:xfrm>
        </p:grpSpPr>
        <p:grpSp>
          <p:nvGrpSpPr>
            <p:cNvPr id="4" name="组合 2"/>
            <p:cNvGrpSpPr>
              <a:grpSpLocks/>
            </p:cNvGrpSpPr>
            <p:nvPr/>
          </p:nvGrpSpPr>
          <p:grpSpPr bwMode="auto">
            <a:xfrm>
              <a:off x="1184275" y="214290"/>
              <a:ext cx="5981680" cy="1149350"/>
              <a:chOff x="995342" y="214275"/>
              <a:chExt cx="5981676" cy="1149350"/>
            </a:xfrm>
          </p:grpSpPr>
          <p:graphicFrame>
            <p:nvGraphicFramePr>
              <p:cNvPr id="5" name="Object 2"/>
              <p:cNvGraphicFramePr>
                <a:graphicFrameLocks noChangeAspect="1"/>
              </p:cNvGraphicFramePr>
              <p:nvPr/>
            </p:nvGraphicFramePr>
            <p:xfrm>
              <a:off x="1454109" y="214275"/>
              <a:ext cx="5522909" cy="1149350"/>
            </p:xfrm>
            <a:graphic>
              <a:graphicData uri="http://schemas.openxmlformats.org/presentationml/2006/ole">
                <p:oleObj spid="_x0000_s122882" name="Equation" r:id="rId8" imgW="1968480" imgH="406080" progId="Equation.DSMT4">
                  <p:embed/>
                </p:oleObj>
              </a:graphicData>
            </a:graphic>
          </p:graphicFrame>
          <p:sp>
            <p:nvSpPr>
              <p:cNvPr id="6" name="Rectangle 9"/>
              <p:cNvSpPr>
                <a:spLocks noChangeArrowheads="1"/>
              </p:cNvSpPr>
              <p:nvPr/>
            </p:nvSpPr>
            <p:spPr bwMode="auto">
              <a:xfrm>
                <a:off x="995342" y="480995"/>
                <a:ext cx="647700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r>
                  <a:rPr lang="en-US" altLang="zh-CN" sz="3200" b="1" dirty="0">
                    <a:latin typeface="Arial Unicode MS" pitchFamily="34" charset="-122"/>
                    <a:ea typeface="Arial Unicode MS" pitchFamily="34" charset="-122"/>
                    <a:cs typeface="Arial Unicode MS" pitchFamily="34" charset="-122"/>
                  </a:rPr>
                  <a:t>ℒ</a:t>
                </a:r>
                <a:r>
                  <a:rPr lang="en-US" altLang="zh-CN" sz="2800" dirty="0">
                    <a:latin typeface="Times New Roman" pitchFamily="18" charset="0"/>
                  </a:rPr>
                  <a:t> </a:t>
                </a:r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3067044" y="500042"/>
              <a:ext cx="6477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altLang="zh-CN" sz="3200" b="1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ℒ</a:t>
              </a:r>
              <a:r>
                <a:rPr lang="en-US" altLang="zh-CN" sz="2800" dirty="0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3200400" y="2809875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b="1" dirty="0">
              <a:latin typeface="Times New Roman" pitchFamily="18" charset="0"/>
            </a:endParaRPr>
          </a:p>
        </p:txBody>
      </p:sp>
      <p:graphicFrame>
        <p:nvGraphicFramePr>
          <p:cNvPr id="271362" name="Object 2"/>
          <p:cNvGraphicFramePr>
            <a:graphicFrameLocks noChangeAspect="1"/>
          </p:cNvGraphicFramePr>
          <p:nvPr/>
        </p:nvGraphicFramePr>
        <p:xfrm>
          <a:off x="214313" y="192088"/>
          <a:ext cx="8586787" cy="604837"/>
        </p:xfrm>
        <a:graphic>
          <a:graphicData uri="http://schemas.openxmlformats.org/presentationml/2006/ole">
            <p:oleObj spid="_x0000_s80898" name="Equation" r:id="rId3" imgW="7962840" imgH="558720" progId="Equation.DSMT4">
              <p:embed/>
            </p:oleObj>
          </a:graphicData>
        </a:graphic>
      </p:graphicFrame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152400" y="1460500"/>
            <a:ext cx="8937625" cy="266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latin typeface="Times New Roman" pitchFamily="18" charset="0"/>
              </a:rPr>
              <a:t>  </a:t>
            </a:r>
            <a:r>
              <a:rPr lang="zh-CN" altLang="en-US" sz="3200" b="1" dirty="0">
                <a:latin typeface="Times New Roman" pitchFamily="18" charset="0"/>
              </a:rPr>
              <a:t>函数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Symbol" pitchFamily="18" charset="2"/>
              </a:rPr>
              <a:t>-</a:t>
            </a:r>
            <a:r>
              <a:rPr lang="en-US" altLang="zh-CN" sz="3200" b="1" i="1" dirty="0">
                <a:latin typeface="Symbol" pitchFamily="18" charset="2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与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相比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从</a:t>
            </a:r>
            <a:r>
              <a:rPr lang="en-US" altLang="zh-CN" sz="3200" b="1" i="1" dirty="0">
                <a:latin typeface="Times New Roman" pitchFamily="18" charset="0"/>
              </a:rPr>
              <a:t>t </a:t>
            </a:r>
            <a:r>
              <a:rPr lang="en-US" altLang="zh-CN" sz="3200" b="1" dirty="0">
                <a:latin typeface="Times New Roman" pitchFamily="18" charset="0"/>
              </a:rPr>
              <a:t>= 0</a:t>
            </a:r>
            <a:r>
              <a:rPr lang="zh-CN" altLang="en-US" sz="3200" b="1" dirty="0">
                <a:latin typeface="Times New Roman" pitchFamily="18" charset="0"/>
              </a:rPr>
              <a:t>开始有非零数值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而 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Symbol" pitchFamily="18" charset="2"/>
              </a:rPr>
              <a:t>-</a:t>
            </a:r>
            <a:r>
              <a:rPr lang="en-US" altLang="zh-CN" sz="3200" b="1" i="1" dirty="0">
                <a:latin typeface="Symbol" pitchFamily="18" charset="2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是从</a:t>
            </a:r>
            <a:r>
              <a:rPr lang="en-US" altLang="zh-CN" sz="3200" b="1" i="1" dirty="0">
                <a:latin typeface="Times New Roman" pitchFamily="18" charset="0"/>
              </a:rPr>
              <a:t>t </a:t>
            </a:r>
            <a:r>
              <a:rPr lang="en-US" altLang="zh-CN" sz="3200" b="1" dirty="0">
                <a:latin typeface="Times New Roman" pitchFamily="18" charset="0"/>
              </a:rPr>
              <a:t>=</a:t>
            </a:r>
            <a:r>
              <a:rPr lang="en-US" altLang="zh-CN" sz="3200" b="1" i="1" dirty="0">
                <a:latin typeface="Symbol" pitchFamily="18" charset="2"/>
              </a:rPr>
              <a:t>t </a:t>
            </a:r>
            <a:r>
              <a:rPr lang="zh-CN" altLang="en-US" sz="3200" b="1" dirty="0">
                <a:latin typeface="Times New Roman" pitchFamily="18" charset="0"/>
              </a:rPr>
              <a:t>开始才有非零数值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  <a:r>
              <a:rPr lang="zh-CN" altLang="en-US" sz="3200" b="1" dirty="0">
                <a:latin typeface="Times New Roman" pitchFamily="18" charset="0"/>
              </a:rPr>
              <a:t>即延迟了一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个时间</a:t>
            </a:r>
            <a:r>
              <a:rPr lang="en-US" altLang="zh-CN" sz="3200" b="1" i="1" dirty="0">
                <a:latin typeface="Symbol" pitchFamily="18" charset="2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  <a:r>
              <a:rPr lang="zh-CN" altLang="en-US" sz="3200" b="1" dirty="0">
                <a:latin typeface="Times New Roman" pitchFamily="18" charset="0"/>
              </a:rPr>
              <a:t>从它的图象讲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Symbol" pitchFamily="18" charset="2"/>
              </a:rPr>
              <a:t>-</a:t>
            </a:r>
            <a:r>
              <a:rPr lang="en-US" altLang="zh-CN" sz="3200" b="1" i="1" dirty="0">
                <a:latin typeface="Symbol" pitchFamily="18" charset="2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是由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沿 </a:t>
            </a:r>
            <a:r>
              <a:rPr lang="en-US" altLang="zh-CN" sz="3200" b="1" i="1" dirty="0">
                <a:latin typeface="Times New Roman" pitchFamily="18" charset="0"/>
              </a:rPr>
              <a:t>t </a:t>
            </a:r>
            <a:r>
              <a:rPr lang="zh-CN" altLang="en-US" sz="3200" b="1" dirty="0">
                <a:latin typeface="Times New Roman" pitchFamily="18" charset="0"/>
              </a:rPr>
              <a:t>轴向右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平移</a:t>
            </a:r>
            <a:r>
              <a:rPr lang="en-US" altLang="zh-CN" sz="3200" b="1" i="1" dirty="0">
                <a:latin typeface="Symbol" pitchFamily="18" charset="2"/>
              </a:rPr>
              <a:t>t </a:t>
            </a:r>
            <a:r>
              <a:rPr lang="zh-CN" altLang="en-US" sz="3200" b="1" dirty="0">
                <a:latin typeface="Times New Roman" pitchFamily="18" charset="0"/>
              </a:rPr>
              <a:t>而得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其拉氏变换也多一个因子</a:t>
            </a:r>
            <a:r>
              <a:rPr lang="en-US" altLang="zh-CN" sz="3200" b="1" dirty="0">
                <a:latin typeface="Times New Roman" pitchFamily="18" charset="0"/>
              </a:rPr>
              <a:t>e</a:t>
            </a:r>
            <a:r>
              <a:rPr lang="en-US" altLang="zh-CN" sz="3200" b="1" baseline="30000" dirty="0">
                <a:latin typeface="Symbol" pitchFamily="18" charset="2"/>
              </a:rPr>
              <a:t>-</a:t>
            </a:r>
            <a:r>
              <a:rPr lang="en-US" altLang="zh-CN" sz="3200" b="1" i="1" baseline="30000" dirty="0" err="1">
                <a:latin typeface="Times New Roman" pitchFamily="18" charset="0"/>
              </a:rPr>
              <a:t>s</a:t>
            </a:r>
            <a:r>
              <a:rPr lang="en-US" altLang="zh-CN" sz="3200" b="1" i="1" baseline="30000" dirty="0" err="1">
                <a:latin typeface="Symbol" pitchFamily="18" charset="2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831850" y="3948115"/>
            <a:ext cx="6554788" cy="2565401"/>
            <a:chOff x="524" y="2487"/>
            <a:chExt cx="4129" cy="1616"/>
          </a:xfrm>
        </p:grpSpPr>
        <p:sp>
          <p:nvSpPr>
            <p:cNvPr id="271365" name="Line 5"/>
            <p:cNvSpPr>
              <a:spLocks noChangeShapeType="1"/>
            </p:cNvSpPr>
            <p:nvPr/>
          </p:nvSpPr>
          <p:spPr bwMode="auto">
            <a:xfrm flipV="1">
              <a:off x="1104" y="2487"/>
              <a:ext cx="1" cy="1563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71367" name="Line 7"/>
            <p:cNvSpPr>
              <a:spLocks noChangeShapeType="1"/>
            </p:cNvSpPr>
            <p:nvPr/>
          </p:nvSpPr>
          <p:spPr bwMode="auto">
            <a:xfrm>
              <a:off x="524" y="3814"/>
              <a:ext cx="4087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71368" name="Freeform 8"/>
            <p:cNvSpPr>
              <a:spLocks/>
            </p:cNvSpPr>
            <p:nvPr/>
          </p:nvSpPr>
          <p:spPr bwMode="auto">
            <a:xfrm>
              <a:off x="1125" y="2752"/>
              <a:ext cx="1523" cy="843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192" y="816"/>
                </a:cxn>
                <a:cxn ang="0">
                  <a:pos x="432" y="864"/>
                </a:cxn>
                <a:cxn ang="0">
                  <a:pos x="816" y="1344"/>
                </a:cxn>
                <a:cxn ang="0">
                  <a:pos x="1488" y="240"/>
                </a:cxn>
                <a:cxn ang="0">
                  <a:pos x="1824" y="0"/>
                </a:cxn>
              </a:cxnLst>
              <a:rect l="0" t="0" r="r" b="b"/>
              <a:pathLst>
                <a:path w="1824" h="1448">
                  <a:moveTo>
                    <a:pt x="0" y="1104"/>
                  </a:moveTo>
                  <a:cubicBezTo>
                    <a:pt x="60" y="980"/>
                    <a:pt x="120" y="856"/>
                    <a:pt x="192" y="816"/>
                  </a:cubicBezTo>
                  <a:cubicBezTo>
                    <a:pt x="264" y="776"/>
                    <a:pt x="328" y="776"/>
                    <a:pt x="432" y="864"/>
                  </a:cubicBezTo>
                  <a:cubicBezTo>
                    <a:pt x="536" y="952"/>
                    <a:pt x="640" y="1448"/>
                    <a:pt x="816" y="1344"/>
                  </a:cubicBezTo>
                  <a:cubicBezTo>
                    <a:pt x="992" y="1240"/>
                    <a:pt x="1320" y="464"/>
                    <a:pt x="1488" y="240"/>
                  </a:cubicBezTo>
                  <a:cubicBezTo>
                    <a:pt x="1656" y="16"/>
                    <a:pt x="1740" y="8"/>
                    <a:pt x="1824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71369" name="Freeform 9"/>
            <p:cNvSpPr>
              <a:spLocks/>
            </p:cNvSpPr>
            <p:nvPr/>
          </p:nvSpPr>
          <p:spPr bwMode="auto">
            <a:xfrm>
              <a:off x="2167" y="2752"/>
              <a:ext cx="1522" cy="843"/>
            </a:xfrm>
            <a:custGeom>
              <a:avLst/>
              <a:gdLst/>
              <a:ahLst/>
              <a:cxnLst>
                <a:cxn ang="0">
                  <a:pos x="0" y="1104"/>
                </a:cxn>
                <a:cxn ang="0">
                  <a:pos x="192" y="816"/>
                </a:cxn>
                <a:cxn ang="0">
                  <a:pos x="432" y="864"/>
                </a:cxn>
                <a:cxn ang="0">
                  <a:pos x="816" y="1344"/>
                </a:cxn>
                <a:cxn ang="0">
                  <a:pos x="1488" y="240"/>
                </a:cxn>
                <a:cxn ang="0">
                  <a:pos x="1824" y="0"/>
                </a:cxn>
              </a:cxnLst>
              <a:rect l="0" t="0" r="r" b="b"/>
              <a:pathLst>
                <a:path w="1824" h="1448">
                  <a:moveTo>
                    <a:pt x="0" y="1104"/>
                  </a:moveTo>
                  <a:cubicBezTo>
                    <a:pt x="60" y="980"/>
                    <a:pt x="120" y="856"/>
                    <a:pt x="192" y="816"/>
                  </a:cubicBezTo>
                  <a:cubicBezTo>
                    <a:pt x="264" y="776"/>
                    <a:pt x="328" y="776"/>
                    <a:pt x="432" y="864"/>
                  </a:cubicBezTo>
                  <a:cubicBezTo>
                    <a:pt x="536" y="952"/>
                    <a:pt x="640" y="1448"/>
                    <a:pt x="816" y="1344"/>
                  </a:cubicBezTo>
                  <a:cubicBezTo>
                    <a:pt x="992" y="1240"/>
                    <a:pt x="1320" y="464"/>
                    <a:pt x="1488" y="240"/>
                  </a:cubicBezTo>
                  <a:cubicBezTo>
                    <a:pt x="1656" y="16"/>
                    <a:pt x="1740" y="8"/>
                    <a:pt x="1824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71370" name="Line 10"/>
            <p:cNvSpPr>
              <a:spLocks noChangeShapeType="1"/>
            </p:cNvSpPr>
            <p:nvPr/>
          </p:nvSpPr>
          <p:spPr bwMode="auto">
            <a:xfrm flipV="1">
              <a:off x="2167" y="3395"/>
              <a:ext cx="0" cy="419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prstDash val="sysDot"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71371" name="Text Box 11"/>
            <p:cNvSpPr txBox="1">
              <a:spLocks noChangeArrowheads="1"/>
            </p:cNvSpPr>
            <p:nvPr/>
          </p:nvSpPr>
          <p:spPr bwMode="auto">
            <a:xfrm>
              <a:off x="864" y="3800"/>
              <a:ext cx="255" cy="2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400" b="1" i="1" dirty="0">
                  <a:latin typeface="Times New Roman" pitchFamily="18" charset="0"/>
                </a:rPr>
                <a:t>O</a:t>
              </a:r>
            </a:p>
          </p:txBody>
        </p:sp>
        <p:sp>
          <p:nvSpPr>
            <p:cNvPr id="271372" name="Text Box 12"/>
            <p:cNvSpPr txBox="1">
              <a:spLocks noChangeArrowheads="1"/>
            </p:cNvSpPr>
            <p:nvPr/>
          </p:nvSpPr>
          <p:spPr bwMode="auto">
            <a:xfrm>
              <a:off x="4485" y="3811"/>
              <a:ext cx="168" cy="2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400" b="1" i="1" dirty="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71373" name="Text Box 13"/>
            <p:cNvSpPr txBox="1">
              <a:spLocks noChangeArrowheads="1"/>
            </p:cNvSpPr>
            <p:nvPr/>
          </p:nvSpPr>
          <p:spPr bwMode="auto">
            <a:xfrm>
              <a:off x="2049" y="3788"/>
              <a:ext cx="199" cy="2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400" b="1" i="1">
                  <a:latin typeface="Symbol" pitchFamily="18" charset="2"/>
                </a:rPr>
                <a:t>t</a:t>
              </a:r>
            </a:p>
          </p:txBody>
        </p:sp>
        <p:sp>
          <p:nvSpPr>
            <p:cNvPr id="271374" name="Text Box 14"/>
            <p:cNvSpPr txBox="1">
              <a:spLocks noChangeArrowheads="1"/>
            </p:cNvSpPr>
            <p:nvPr/>
          </p:nvSpPr>
          <p:spPr bwMode="auto">
            <a:xfrm>
              <a:off x="2625" y="2611"/>
              <a:ext cx="372" cy="2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400" b="1" i="1" dirty="0">
                  <a:latin typeface="Times New Roman" pitchFamily="18" charset="0"/>
                </a:rPr>
                <a:t>f</a:t>
              </a:r>
              <a:r>
                <a:rPr lang="en-US" altLang="zh-CN" sz="2400" b="1" dirty="0">
                  <a:latin typeface="Times New Roman" pitchFamily="18" charset="0"/>
                </a:rPr>
                <a:t>(</a:t>
              </a:r>
              <a:r>
                <a:rPr lang="en-US" altLang="zh-CN" sz="2400" b="1" i="1" dirty="0">
                  <a:latin typeface="Times New Roman" pitchFamily="18" charset="0"/>
                </a:rPr>
                <a:t>t</a:t>
              </a:r>
              <a:r>
                <a:rPr lang="en-US" altLang="zh-CN" sz="2400" b="1" dirty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271375" name="Text Box 15"/>
            <p:cNvSpPr txBox="1">
              <a:spLocks noChangeArrowheads="1"/>
            </p:cNvSpPr>
            <p:nvPr/>
          </p:nvSpPr>
          <p:spPr bwMode="auto">
            <a:xfrm>
              <a:off x="3628" y="2612"/>
              <a:ext cx="563" cy="2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400" b="1" i="1" dirty="0">
                  <a:latin typeface="Times New Roman" pitchFamily="18" charset="0"/>
                </a:rPr>
                <a:t>f</a:t>
              </a:r>
              <a:r>
                <a:rPr lang="en-US" altLang="zh-CN" sz="2400" b="1" dirty="0">
                  <a:latin typeface="Times New Roman" pitchFamily="18" charset="0"/>
                </a:rPr>
                <a:t>(</a:t>
              </a:r>
              <a:r>
                <a:rPr lang="en-US" altLang="zh-CN" sz="2400" b="1" i="1" dirty="0">
                  <a:latin typeface="Times New Roman" pitchFamily="18" charset="0"/>
                </a:rPr>
                <a:t>t</a:t>
              </a:r>
              <a:r>
                <a:rPr lang="en-US" altLang="zh-CN" sz="2400" b="1" i="1" dirty="0">
                  <a:latin typeface="Symbol" pitchFamily="18" charset="2"/>
                </a:rPr>
                <a:t>-t</a:t>
              </a:r>
              <a:r>
                <a:rPr lang="en-US" altLang="zh-CN" sz="2400" b="1" dirty="0">
                  <a:latin typeface="Times New Roman" pitchFamily="18" charset="0"/>
                </a:rPr>
                <a:t>)</a:t>
              </a:r>
            </a:p>
          </p:txBody>
        </p:sp>
      </p:grpSp>
      <p:graphicFrame>
        <p:nvGraphicFramePr>
          <p:cNvPr id="271377" name="Object 17"/>
          <p:cNvGraphicFramePr>
            <a:graphicFrameLocks noChangeAspect="1"/>
          </p:cNvGraphicFramePr>
          <p:nvPr/>
        </p:nvGraphicFramePr>
        <p:xfrm>
          <a:off x="1003300" y="903288"/>
          <a:ext cx="7737475" cy="547687"/>
        </p:xfrm>
        <a:graphic>
          <a:graphicData uri="http://schemas.openxmlformats.org/presentationml/2006/ole">
            <p:oleObj spid="_x0000_s80899" name="Equation" r:id="rId4" imgW="6997680" imgH="495000" progId="Equation.DSMT4">
              <p:embed/>
            </p:oleObj>
          </a:graphicData>
        </a:graphic>
      </p:graphicFrame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19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4" name="Rectangle 6"/>
          <p:cNvSpPr>
            <a:spLocks noChangeArrowheads="1"/>
          </p:cNvSpPr>
          <p:nvPr/>
        </p:nvSpPr>
        <p:spPr bwMode="auto">
          <a:xfrm>
            <a:off x="428596" y="1428736"/>
            <a:ext cx="8229600" cy="60483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altLang="zh-CN" sz="3200" b="1" dirty="0">
                <a:latin typeface="Times New Roman" pitchFamily="18" charset="0"/>
              </a:rPr>
              <a:t>Fourier</a:t>
            </a:r>
            <a:r>
              <a:rPr lang="zh-CN" altLang="en-US" sz="3200" b="1" dirty="0">
                <a:latin typeface="Times New Roman" pitchFamily="18" charset="0"/>
              </a:rPr>
              <a:t>变换的两个限制： </a:t>
            </a:r>
          </a:p>
        </p:txBody>
      </p:sp>
      <p:graphicFrame>
        <p:nvGraphicFramePr>
          <p:cNvPr id="227335" name="Object 7"/>
          <p:cNvGraphicFramePr>
            <a:graphicFrameLocks noChangeAspect="1"/>
          </p:cNvGraphicFramePr>
          <p:nvPr/>
        </p:nvGraphicFramePr>
        <p:xfrm>
          <a:off x="357158" y="2357430"/>
          <a:ext cx="8250237" cy="1763712"/>
        </p:xfrm>
        <a:graphic>
          <a:graphicData uri="http://schemas.openxmlformats.org/presentationml/2006/ole">
            <p:oleObj spid="_x0000_s65538" name="Equation" r:id="rId3" imgW="7251480" imgH="1549080" progId="Equation.DSMT4">
              <p:embed/>
            </p:oleObj>
          </a:graphicData>
        </a:graphic>
      </p:graphicFrame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285720" y="4357694"/>
          <a:ext cx="8143932" cy="1549400"/>
        </p:xfrm>
        <a:graphic>
          <a:graphicData uri="http://schemas.openxmlformats.org/presentationml/2006/ole">
            <p:oleObj spid="_x0000_s65539" name="Equation" r:id="rId4" imgW="7226280" imgH="1549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7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27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388" name="Object 4"/>
          <p:cNvGraphicFramePr>
            <a:graphicFrameLocks noChangeAspect="1"/>
          </p:cNvGraphicFramePr>
          <p:nvPr/>
        </p:nvGraphicFramePr>
        <p:xfrm>
          <a:off x="1069975" y="1354138"/>
          <a:ext cx="6400800" cy="2305050"/>
        </p:xfrm>
        <a:graphic>
          <a:graphicData uri="http://schemas.openxmlformats.org/presentationml/2006/ole">
            <p:oleObj spid="_x0000_s81922" name="Equation" r:id="rId3" imgW="4572000" imgH="1803240" progId="Equation.DSMT4">
              <p:embed/>
            </p:oleObj>
          </a:graphicData>
        </a:graphic>
      </p:graphicFrame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66725" y="82550"/>
            <a:ext cx="8677275" cy="1155700"/>
            <a:chOff x="294" y="52"/>
            <a:chExt cx="5466" cy="728"/>
          </a:xfrm>
        </p:grpSpPr>
        <p:sp>
          <p:nvSpPr>
            <p:cNvPr id="272386" name="Rectangle 2"/>
            <p:cNvSpPr>
              <a:spLocks noChangeArrowheads="1"/>
            </p:cNvSpPr>
            <p:nvPr/>
          </p:nvSpPr>
          <p:spPr bwMode="auto">
            <a:xfrm>
              <a:off x="294" y="270"/>
              <a:ext cx="1776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0"/>
                </a:spcBef>
              </a:pPr>
              <a:r>
                <a:rPr lang="zh-CN" altLang="en-US" sz="2800" b="1" dirty="0">
                  <a:solidFill>
                    <a:schemeClr val="tx2"/>
                  </a:solidFill>
                  <a:latin typeface="Times New Roman" pitchFamily="18" charset="0"/>
                </a:rPr>
                <a:t>例</a:t>
              </a:r>
              <a:r>
                <a:rPr lang="en-US" altLang="zh-CN" sz="2800" b="1" dirty="0">
                  <a:solidFill>
                    <a:schemeClr val="tx2"/>
                  </a:solidFill>
                  <a:latin typeface="Times New Roman" pitchFamily="18" charset="0"/>
                </a:rPr>
                <a:t>8  </a:t>
              </a:r>
              <a:r>
                <a:rPr lang="zh-CN" altLang="en-US" sz="2800" b="1" dirty="0">
                  <a:latin typeface="Times New Roman" pitchFamily="18" charset="0"/>
                </a:rPr>
                <a:t>求函数</a:t>
              </a:r>
              <a:endParaRPr lang="zh-CN" altLang="en-US" sz="2800" b="1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72387" name="Object 3"/>
            <p:cNvGraphicFramePr>
              <a:graphicFrameLocks noChangeAspect="1"/>
            </p:cNvGraphicFramePr>
            <p:nvPr/>
          </p:nvGraphicFramePr>
          <p:xfrm>
            <a:off x="1556" y="52"/>
            <a:ext cx="2304" cy="728"/>
          </p:xfrm>
          <a:graphic>
            <a:graphicData uri="http://schemas.openxmlformats.org/presentationml/2006/ole">
              <p:oleObj spid="_x0000_s81923" name="Equation" r:id="rId4" imgW="1206360" imgH="380880" progId="Equation.3">
                <p:embed/>
              </p:oleObj>
            </a:graphicData>
          </a:graphic>
        </p:graphicFrame>
        <p:sp>
          <p:nvSpPr>
            <p:cNvPr id="272389" name="Rectangle 5"/>
            <p:cNvSpPr>
              <a:spLocks noChangeArrowheads="1"/>
            </p:cNvSpPr>
            <p:nvPr/>
          </p:nvSpPr>
          <p:spPr bwMode="auto">
            <a:xfrm>
              <a:off x="3984" y="264"/>
              <a:ext cx="1776" cy="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zh-CN" altLang="en-US" sz="2800" b="1" dirty="0">
                  <a:latin typeface="Times New Roman" pitchFamily="18" charset="0"/>
                </a:rPr>
                <a:t>的拉氏变换</a:t>
              </a:r>
              <a:r>
                <a:rPr lang="en-US" altLang="zh-CN" sz="2800" b="1" dirty="0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219200" y="3930651"/>
            <a:ext cx="6983413" cy="2538413"/>
            <a:chOff x="768" y="2476"/>
            <a:chExt cx="4399" cy="1599"/>
          </a:xfrm>
        </p:grpSpPr>
        <p:sp>
          <p:nvSpPr>
            <p:cNvPr id="272390" name="Line 6"/>
            <p:cNvSpPr>
              <a:spLocks noChangeShapeType="1"/>
            </p:cNvSpPr>
            <p:nvPr/>
          </p:nvSpPr>
          <p:spPr bwMode="auto">
            <a:xfrm>
              <a:off x="768" y="3792"/>
              <a:ext cx="4368" cy="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sz="2800" b="1" dirty="0">
                <a:latin typeface="Times New Roman" pitchFamily="18" charset="0"/>
              </a:endParaRPr>
            </a:p>
          </p:txBody>
        </p:sp>
        <p:sp>
          <p:nvSpPr>
            <p:cNvPr id="272391" name="Line 7"/>
            <p:cNvSpPr>
              <a:spLocks noChangeShapeType="1"/>
            </p:cNvSpPr>
            <p:nvPr/>
          </p:nvSpPr>
          <p:spPr bwMode="auto">
            <a:xfrm flipV="1">
              <a:off x="1152" y="2592"/>
              <a:ext cx="0" cy="139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sz="2800" b="1" dirty="0">
                <a:latin typeface="Times New Roman" pitchFamily="18" charset="0"/>
              </a:endParaRPr>
            </a:p>
          </p:txBody>
        </p:sp>
        <p:sp>
          <p:nvSpPr>
            <p:cNvPr id="272392" name="Line 8"/>
            <p:cNvSpPr>
              <a:spLocks noChangeShapeType="1"/>
            </p:cNvSpPr>
            <p:nvPr/>
          </p:nvSpPr>
          <p:spPr bwMode="auto">
            <a:xfrm flipV="1">
              <a:off x="1968" y="3216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sz="2800" b="1" dirty="0">
                <a:latin typeface="Times New Roman" pitchFamily="18" charset="0"/>
              </a:endParaRPr>
            </a:p>
          </p:txBody>
        </p:sp>
        <p:sp>
          <p:nvSpPr>
            <p:cNvPr id="272393" name="Line 9"/>
            <p:cNvSpPr>
              <a:spLocks noChangeShapeType="1"/>
            </p:cNvSpPr>
            <p:nvPr/>
          </p:nvSpPr>
          <p:spPr bwMode="auto">
            <a:xfrm>
              <a:off x="1968" y="3216"/>
              <a:ext cx="28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sz="2800" b="1" dirty="0">
                <a:latin typeface="Times New Roman" pitchFamily="18" charset="0"/>
              </a:endParaRPr>
            </a:p>
          </p:txBody>
        </p:sp>
        <p:sp>
          <p:nvSpPr>
            <p:cNvPr id="272394" name="Text Box 10"/>
            <p:cNvSpPr txBox="1">
              <a:spLocks noChangeArrowheads="1"/>
            </p:cNvSpPr>
            <p:nvPr/>
          </p:nvSpPr>
          <p:spPr bwMode="auto">
            <a:xfrm>
              <a:off x="927" y="2956"/>
              <a:ext cx="230" cy="3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800" b="1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2395" name="Text Box 11"/>
            <p:cNvSpPr txBox="1">
              <a:spLocks noChangeArrowheads="1"/>
            </p:cNvSpPr>
            <p:nvPr/>
          </p:nvSpPr>
          <p:spPr bwMode="auto">
            <a:xfrm>
              <a:off x="1200" y="2476"/>
              <a:ext cx="684" cy="3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800" b="1" i="1" dirty="0">
                  <a:latin typeface="Times New Roman" pitchFamily="18" charset="0"/>
                </a:rPr>
                <a:t>u</a:t>
              </a:r>
              <a:r>
                <a:rPr lang="en-US" altLang="zh-CN" sz="2800" b="1" dirty="0">
                  <a:latin typeface="Times New Roman" pitchFamily="18" charset="0"/>
                </a:rPr>
                <a:t>(</a:t>
              </a:r>
              <a:r>
                <a:rPr lang="en-US" altLang="zh-CN" sz="2800" b="1" i="1" dirty="0">
                  <a:latin typeface="Times New Roman" pitchFamily="18" charset="0"/>
                </a:rPr>
                <a:t>t</a:t>
              </a:r>
              <a:r>
                <a:rPr lang="en-US" altLang="zh-CN" sz="2800" b="1" dirty="0">
                  <a:latin typeface="Symbol" pitchFamily="18" charset="2"/>
                </a:rPr>
                <a:t>-</a:t>
              </a:r>
              <a:r>
                <a:rPr lang="en-US" altLang="zh-CN" sz="2800" b="1" i="1" dirty="0">
                  <a:latin typeface="Symbol" pitchFamily="18" charset="2"/>
                </a:rPr>
                <a:t>t</a:t>
              </a:r>
              <a:r>
                <a:rPr lang="en-US" altLang="zh-CN" sz="2800" b="1" dirty="0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272396" name="Text Box 12"/>
            <p:cNvSpPr txBox="1">
              <a:spLocks noChangeArrowheads="1"/>
            </p:cNvSpPr>
            <p:nvPr/>
          </p:nvSpPr>
          <p:spPr bwMode="auto">
            <a:xfrm>
              <a:off x="1824" y="3676"/>
              <a:ext cx="213" cy="3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800" b="1" i="1">
                  <a:latin typeface="Symbol" pitchFamily="18" charset="2"/>
                </a:rPr>
                <a:t>t</a:t>
              </a:r>
            </a:p>
          </p:txBody>
        </p:sp>
        <p:sp>
          <p:nvSpPr>
            <p:cNvPr id="272397" name="Text Box 13"/>
            <p:cNvSpPr txBox="1">
              <a:spLocks noChangeArrowheads="1"/>
            </p:cNvSpPr>
            <p:nvPr/>
          </p:nvSpPr>
          <p:spPr bwMode="auto">
            <a:xfrm>
              <a:off x="4990" y="3744"/>
              <a:ext cx="177" cy="3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800" b="1" i="1" dirty="0">
                  <a:latin typeface="Times New Roman" pitchFamily="18" charset="0"/>
                </a:rPr>
                <a:t>t</a:t>
              </a:r>
            </a:p>
          </p:txBody>
        </p:sp>
        <p:sp>
          <p:nvSpPr>
            <p:cNvPr id="272398" name="Text Box 14"/>
            <p:cNvSpPr txBox="1">
              <a:spLocks noChangeArrowheads="1"/>
            </p:cNvSpPr>
            <p:nvPr/>
          </p:nvSpPr>
          <p:spPr bwMode="auto">
            <a:xfrm>
              <a:off x="830" y="3744"/>
              <a:ext cx="278" cy="33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zh-CN" sz="2800" b="1" i="1" dirty="0"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20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40" name="Rectangle 4"/>
          <p:cNvSpPr>
            <a:spLocks noChangeArrowheads="1"/>
          </p:cNvSpPr>
          <p:nvPr/>
        </p:nvSpPr>
        <p:spPr bwMode="auto">
          <a:xfrm>
            <a:off x="3200400" y="3228995"/>
            <a:ext cx="9144000" cy="52540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270339" name="Object 3"/>
          <p:cNvGraphicFramePr>
            <a:graphicFrameLocks noChangeAspect="1"/>
          </p:cNvGraphicFramePr>
          <p:nvPr/>
        </p:nvGraphicFramePr>
        <p:xfrm>
          <a:off x="455639" y="519133"/>
          <a:ext cx="7902575" cy="576262"/>
        </p:xfrm>
        <a:graphic>
          <a:graphicData uri="http://schemas.openxmlformats.org/presentationml/2006/ole">
            <p:oleObj spid="_x0000_s82946" name="Equation" r:id="rId3" imgW="6642000" imgH="482400" progId="Equation.DSMT4">
              <p:embed/>
            </p:oleObj>
          </a:graphicData>
        </a:graphic>
      </p:graphicFrame>
      <p:graphicFrame>
        <p:nvGraphicFramePr>
          <p:cNvPr id="270341" name="Object 5"/>
          <p:cNvGraphicFramePr>
            <a:graphicFrameLocks noChangeAspect="1"/>
          </p:cNvGraphicFramePr>
          <p:nvPr/>
        </p:nvGraphicFramePr>
        <p:xfrm>
          <a:off x="463572" y="3900508"/>
          <a:ext cx="7323138" cy="2386012"/>
        </p:xfrm>
        <a:graphic>
          <a:graphicData uri="http://schemas.openxmlformats.org/presentationml/2006/ole">
            <p:oleObj spid="_x0000_s82947" name="Equation" r:id="rId4" imgW="7327800" imgH="2387520" progId="Equation.DSMT4">
              <p:embed/>
            </p:oleObj>
          </a:graphicData>
        </a:graphic>
      </p:graphicFrame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96863" y="3235345"/>
            <a:ext cx="8990012" cy="755650"/>
            <a:chOff x="147" y="2089"/>
            <a:chExt cx="5663" cy="476"/>
          </a:xfrm>
        </p:grpSpPr>
        <p:sp>
          <p:nvSpPr>
            <p:cNvPr id="270342" name="Rectangle 6"/>
            <p:cNvSpPr>
              <a:spLocks noChangeArrowheads="1"/>
            </p:cNvSpPr>
            <p:nvPr/>
          </p:nvSpPr>
          <p:spPr bwMode="auto">
            <a:xfrm>
              <a:off x="147" y="2089"/>
              <a:ext cx="5663" cy="4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zh-CN" altLang="en-US" sz="2800" b="1" dirty="0">
                  <a:solidFill>
                    <a:schemeClr val="tx2"/>
                  </a:solidFill>
                  <a:latin typeface="Times New Roman" pitchFamily="18" charset="0"/>
                </a:rPr>
                <a:t>例</a:t>
              </a:r>
              <a:r>
                <a:rPr lang="en-US" altLang="zh-CN" sz="2800" b="1" dirty="0">
                  <a:latin typeface="Times New Roman" pitchFamily="18" charset="0"/>
                </a:rPr>
                <a:t>9 </a:t>
              </a:r>
              <a:r>
                <a:rPr lang="zh-CN" altLang="en-US" sz="2800" b="1" dirty="0" smtClean="0">
                  <a:latin typeface="Times New Roman" pitchFamily="18" charset="0"/>
                </a:rPr>
                <a:t>求                                   </a:t>
              </a:r>
              <a:r>
                <a:rPr lang="zh-CN" altLang="en-US" sz="2800" b="1" dirty="0">
                  <a:latin typeface="Times New Roman" pitchFamily="18" charset="0"/>
                </a:rPr>
                <a:t>的拉氏变换</a:t>
              </a:r>
              <a:r>
                <a:rPr lang="en-US" altLang="zh-CN" sz="2800" b="1" dirty="0">
                  <a:latin typeface="Times New Roman" pitchFamily="18" charset="0"/>
                </a:rPr>
                <a:t>.</a:t>
              </a:r>
            </a:p>
          </p:txBody>
        </p:sp>
        <p:graphicFrame>
          <p:nvGraphicFramePr>
            <p:cNvPr id="270343" name="Object 7"/>
            <p:cNvGraphicFramePr>
              <a:graphicFrameLocks noChangeAspect="1"/>
            </p:cNvGraphicFramePr>
            <p:nvPr/>
          </p:nvGraphicFramePr>
          <p:xfrm>
            <a:off x="953" y="2093"/>
            <a:ext cx="1504" cy="339"/>
          </p:xfrm>
          <a:graphic>
            <a:graphicData uri="http://schemas.openxmlformats.org/presentationml/2006/ole">
              <p:oleObj spid="_x0000_s82949" name="Equation" r:id="rId5" imgW="2197080" imgH="495000" progId="Equation.DSMT4">
                <p:embed/>
              </p:oleObj>
            </a:graphicData>
          </a:graphic>
        </p:graphicFrame>
      </p:grpSp>
      <p:graphicFrame>
        <p:nvGraphicFramePr>
          <p:cNvPr id="270345" name="Object 9"/>
          <p:cNvGraphicFramePr>
            <a:graphicFrameLocks noChangeAspect="1"/>
          </p:cNvGraphicFramePr>
          <p:nvPr/>
        </p:nvGraphicFramePr>
        <p:xfrm>
          <a:off x="981075" y="1314470"/>
          <a:ext cx="6969125" cy="1446213"/>
        </p:xfrm>
        <a:graphic>
          <a:graphicData uri="http://schemas.openxmlformats.org/presentationml/2006/ole">
            <p:oleObj spid="_x0000_s82948" name="Equation" r:id="rId6" imgW="5752800" imgH="1193760" progId="Equation.DSMT4">
              <p:embed/>
            </p:oleObj>
          </a:graphicData>
        </a:graphic>
      </p:graphicFrame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21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0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0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0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9796" name="Object 4"/>
          <p:cNvGraphicFramePr>
            <a:graphicFrameLocks noChangeAspect="1"/>
          </p:cNvGraphicFramePr>
          <p:nvPr/>
        </p:nvGraphicFramePr>
        <p:xfrm>
          <a:off x="1509713" y="1058863"/>
          <a:ext cx="5240337" cy="2284412"/>
        </p:xfrm>
        <a:graphic>
          <a:graphicData uri="http://schemas.openxmlformats.org/presentationml/2006/ole">
            <p:oleObj spid="_x0000_s83970" name="Equation" r:id="rId3" imgW="5244840" imgH="2286000" progId="Equation.DSMT4">
              <p:embed/>
            </p:oleObj>
          </a:graphicData>
        </a:graphic>
      </p:graphicFrame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571472" y="357166"/>
            <a:ext cx="6643734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zh-CN" altLang="en-US" sz="3600" b="1" dirty="0" smtClean="0">
                <a:solidFill>
                  <a:schemeClr val="tx2"/>
                </a:solidFill>
                <a:latin typeface="Times New Roman" pitchFamily="18" charset="0"/>
              </a:rPr>
              <a:t>例</a:t>
            </a:r>
            <a:r>
              <a:rPr lang="en-US" altLang="zh-CN" sz="3600" b="1" dirty="0" smtClean="0">
                <a:latin typeface="Times New Roman" pitchFamily="18" charset="0"/>
              </a:rPr>
              <a:t>10 </a:t>
            </a:r>
            <a:r>
              <a:rPr lang="zh-CN" altLang="en-US" sz="3600" b="1" dirty="0">
                <a:latin typeface="Times New Roman" pitchFamily="18" charset="0"/>
              </a:rPr>
              <a:t>求                   </a:t>
            </a:r>
            <a:r>
              <a:rPr lang="zh-CN" altLang="en-US" sz="3600" b="1" dirty="0" smtClean="0">
                <a:latin typeface="Times New Roman" pitchFamily="18" charset="0"/>
              </a:rPr>
              <a:t>的</a:t>
            </a:r>
            <a:r>
              <a:rPr lang="zh-CN" altLang="en-US" sz="3600" b="1" dirty="0">
                <a:latin typeface="Times New Roman" pitchFamily="18" charset="0"/>
              </a:rPr>
              <a:t>拉氏变换</a:t>
            </a:r>
            <a:r>
              <a:rPr lang="en-US" altLang="zh-CN" sz="3600" b="1" dirty="0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289799" name="Object 7"/>
          <p:cNvGraphicFramePr>
            <a:graphicFrameLocks noChangeAspect="1"/>
          </p:cNvGraphicFramePr>
          <p:nvPr/>
        </p:nvGraphicFramePr>
        <p:xfrm>
          <a:off x="2295525" y="436563"/>
          <a:ext cx="1517650" cy="538162"/>
        </p:xfrm>
        <a:graphic>
          <a:graphicData uri="http://schemas.openxmlformats.org/presentationml/2006/ole">
            <p:oleObj spid="_x0000_s83971" name="Equation" r:id="rId4" imgW="1396800" imgH="495000" progId="Equation.DSMT4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1785918" y="4071942"/>
            <a:ext cx="5570756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1"/>
                </a:solidFill>
                <a:latin typeface="华文彩云" pitchFamily="2" charset="-122"/>
                <a:ea typeface="华文彩云" pitchFamily="2" charset="-122"/>
              </a:rPr>
              <a:t>本次课内容结束</a:t>
            </a:r>
            <a:endParaRPr lang="en-US" altLang="zh-CN" sz="6000" b="1" dirty="0" smtClean="0">
              <a:solidFill>
                <a:schemeClr val="accent1"/>
              </a:solidFill>
              <a:latin typeface="华文彩云" pitchFamily="2" charset="-122"/>
              <a:ea typeface="华文彩云" pitchFamily="2" charset="-122"/>
            </a:endParaRPr>
          </a:p>
          <a:p>
            <a:pPr algn="ctr"/>
            <a:r>
              <a:rPr lang="zh-CN" altLang="en-US" sz="6000" b="1" dirty="0" smtClean="0">
                <a:solidFill>
                  <a:schemeClr val="accent1"/>
                </a:solidFill>
                <a:latin typeface="华文彩云" pitchFamily="2" charset="-122"/>
                <a:ea typeface="华文彩云" pitchFamily="2" charset="-122"/>
              </a:rPr>
              <a:t>暂时没有作业</a:t>
            </a:r>
            <a:endParaRPr lang="zh-CN" altLang="en-US" sz="6000" b="1" dirty="0">
              <a:solidFill>
                <a:schemeClr val="accent1"/>
              </a:solidFill>
              <a:latin typeface="华文彩云" pitchFamily="2" charset="-122"/>
              <a:ea typeface="华文彩云" pitchFamily="2" charset="-122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22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ChangeArrowheads="1"/>
          </p:cNvSpPr>
          <p:nvPr/>
        </p:nvSpPr>
        <p:spPr bwMode="auto">
          <a:xfrm>
            <a:off x="357158" y="314304"/>
            <a:ext cx="8604250" cy="71006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§3 Laplace</a:t>
            </a:r>
            <a:r>
              <a:rPr lang="zh-CN" altLang="en-US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逆变换 </a:t>
            </a:r>
          </a:p>
        </p:txBody>
      </p:sp>
      <p:sp>
        <p:nvSpPr>
          <p:cNvPr id="273411" name="Rectangle 3"/>
          <p:cNvSpPr>
            <a:spLocks noChangeArrowheads="1"/>
          </p:cNvSpPr>
          <p:nvPr/>
        </p:nvSpPr>
        <p:spPr bwMode="auto">
          <a:xfrm>
            <a:off x="111125" y="904876"/>
            <a:ext cx="8904288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latin typeface="Times New Roman" pitchFamily="18" charset="0"/>
              </a:rPr>
              <a:t>         </a:t>
            </a:r>
            <a:r>
              <a:rPr lang="zh-CN" altLang="en-US" sz="3200" b="1" dirty="0">
                <a:latin typeface="Times New Roman" pitchFamily="18" charset="0"/>
              </a:rPr>
              <a:t>前面主要讨论了由已知函数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求它的象数</a:t>
            </a:r>
            <a:r>
              <a:rPr lang="en-US" altLang="zh-CN" sz="3200" b="1" i="1" dirty="0">
                <a:latin typeface="Times New Roman" pitchFamily="18" charset="0"/>
              </a:rPr>
              <a:t>F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s</a:t>
            </a:r>
            <a:r>
              <a:rPr lang="en-US" altLang="zh-CN" sz="3200" b="1" dirty="0">
                <a:latin typeface="Times New Roman" pitchFamily="18" charset="0"/>
              </a:rPr>
              <a:t>), </a:t>
            </a:r>
            <a:r>
              <a:rPr lang="zh-CN" altLang="en-US" sz="3200" b="1" dirty="0">
                <a:latin typeface="Times New Roman" pitchFamily="18" charset="0"/>
              </a:rPr>
              <a:t>但在实际应用中常会碰到与此相反的问题</a:t>
            </a:r>
            <a:r>
              <a:rPr lang="en-US" altLang="zh-CN" sz="3200" b="1" dirty="0">
                <a:latin typeface="Times New Roman" pitchFamily="18" charset="0"/>
              </a:rPr>
              <a:t>,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即已知象函数</a:t>
            </a:r>
            <a:r>
              <a:rPr lang="en-US" altLang="zh-CN" sz="3200" b="1" i="1" dirty="0">
                <a:latin typeface="Times New Roman" pitchFamily="18" charset="0"/>
              </a:rPr>
              <a:t>F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s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求它的象原函数 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). </a:t>
            </a:r>
            <a:r>
              <a:rPr lang="zh-CN" altLang="en-US" sz="3200" b="1" dirty="0">
                <a:latin typeface="Times New Roman" pitchFamily="18" charset="0"/>
              </a:rPr>
              <a:t>本节就来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解决这个问题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9050" y="3427422"/>
            <a:ext cx="8799513" cy="137486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latin typeface="Times New Roman" pitchFamily="18" charset="0"/>
              </a:rPr>
              <a:t>       </a:t>
            </a:r>
            <a:r>
              <a:rPr lang="zh-CN" altLang="en-US" sz="3200" b="1" dirty="0">
                <a:latin typeface="Times New Roman" pitchFamily="18" charset="0"/>
              </a:rPr>
              <a:t>由拉氏变换的概念可知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函数 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的拉氏变换</a:t>
            </a:r>
            <a:r>
              <a:rPr lang="en-US" altLang="zh-CN" sz="3200" b="1" dirty="0">
                <a:latin typeface="Times New Roman" pitchFamily="18" charset="0"/>
              </a:rPr>
              <a:t>,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latin typeface="Times New Roman" pitchFamily="18" charset="0"/>
              </a:rPr>
              <a:t> </a:t>
            </a:r>
            <a:r>
              <a:rPr lang="zh-CN" altLang="en-US" sz="3200" b="1" dirty="0">
                <a:latin typeface="Times New Roman" pitchFamily="18" charset="0"/>
              </a:rPr>
              <a:t>实际上就是 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en-US" altLang="zh-CN" sz="3200" b="1" i="1" dirty="0">
                <a:latin typeface="Times New Roman" pitchFamily="18" charset="0"/>
              </a:rPr>
              <a:t>u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)e</a:t>
            </a:r>
            <a:r>
              <a:rPr lang="en-US" altLang="zh-CN" sz="3200" b="1" baseline="30000" dirty="0">
                <a:latin typeface="Symbol" pitchFamily="18" charset="2"/>
              </a:rPr>
              <a:t>-</a:t>
            </a:r>
            <a:r>
              <a:rPr lang="en-US" altLang="zh-CN" sz="3200" b="1" i="1" baseline="30000" dirty="0" err="1">
                <a:latin typeface="Symbol" pitchFamily="18" charset="2"/>
              </a:rPr>
              <a:t>b</a:t>
            </a:r>
            <a:r>
              <a:rPr lang="en-US" altLang="zh-CN" sz="3200" b="1" i="1" baseline="30000" dirty="0" err="1">
                <a:latin typeface="Times New Roman" pitchFamily="18" charset="0"/>
              </a:rPr>
              <a:t>t</a:t>
            </a:r>
            <a:r>
              <a:rPr lang="en-US" altLang="zh-CN" sz="3200" b="1" i="1" baseline="30000" dirty="0">
                <a:latin typeface="Times New Roman" pitchFamily="18" charset="0"/>
              </a:rPr>
              <a:t> </a:t>
            </a:r>
            <a:r>
              <a:rPr lang="zh-CN" altLang="en-US" sz="3200" b="1" dirty="0">
                <a:latin typeface="Times New Roman" pitchFamily="18" charset="0"/>
              </a:rPr>
              <a:t>的傅氏变换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</a:p>
        </p:txBody>
      </p:sp>
      <p:graphicFrame>
        <p:nvGraphicFramePr>
          <p:cNvPr id="273413" name="Object 5"/>
          <p:cNvGraphicFramePr>
            <a:graphicFrameLocks noChangeAspect="1"/>
          </p:cNvGraphicFramePr>
          <p:nvPr/>
        </p:nvGraphicFramePr>
        <p:xfrm>
          <a:off x="539750" y="4783138"/>
          <a:ext cx="8580438" cy="1652587"/>
        </p:xfrm>
        <a:graphic>
          <a:graphicData uri="http://schemas.openxmlformats.org/presentationml/2006/ole">
            <p:oleObj spid="_x0000_s84994" name="Equation" r:id="rId3" imgW="7772400" imgH="1498320" progId="Equation.DSMT4">
              <p:embed/>
            </p:oleObj>
          </a:graphicData>
        </a:graphic>
      </p:graphicFrame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3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1" grpId="0"/>
      <p:bldP spid="2734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ChangeArrowheads="1"/>
          </p:cNvSpPr>
          <p:nvPr/>
        </p:nvSpPr>
        <p:spPr bwMode="auto">
          <a:xfrm>
            <a:off x="79375" y="95250"/>
            <a:ext cx="89868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因此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按傅氏积分公式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在</a:t>
            </a:r>
            <a:r>
              <a:rPr lang="en-US" altLang="zh-CN" sz="3200" b="1" i="1" dirty="0">
                <a:latin typeface="Times New Roman" pitchFamily="18" charset="0"/>
              </a:rPr>
              <a:t>f 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en-US" altLang="zh-CN" sz="3200" b="1" i="1" dirty="0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  <a:r>
              <a:rPr lang="zh-CN" altLang="en-US" sz="3200" b="1" dirty="0">
                <a:latin typeface="Times New Roman" pitchFamily="18" charset="0"/>
              </a:rPr>
              <a:t>的连续点就有</a:t>
            </a:r>
          </a:p>
        </p:txBody>
      </p:sp>
      <p:graphicFrame>
        <p:nvGraphicFramePr>
          <p:cNvPr id="274435" name="Object 3"/>
          <p:cNvGraphicFramePr>
            <a:graphicFrameLocks noChangeAspect="1"/>
          </p:cNvGraphicFramePr>
          <p:nvPr/>
        </p:nvGraphicFramePr>
        <p:xfrm>
          <a:off x="877888" y="779463"/>
          <a:ext cx="7151687" cy="3833812"/>
        </p:xfrm>
        <a:graphic>
          <a:graphicData uri="http://schemas.openxmlformats.org/presentationml/2006/ole">
            <p:oleObj spid="_x0000_s86018" name="Equation" r:id="rId4" imgW="7962840" imgH="4267080" progId="Equation.DSMT4">
              <p:embed/>
            </p:oleObj>
          </a:graphicData>
        </a:graphic>
      </p:graphicFrame>
      <p:graphicFrame>
        <p:nvGraphicFramePr>
          <p:cNvPr id="274436" name="Object 4"/>
          <p:cNvGraphicFramePr>
            <a:graphicFrameLocks noChangeAspect="1"/>
          </p:cNvGraphicFramePr>
          <p:nvPr/>
        </p:nvGraphicFramePr>
        <p:xfrm>
          <a:off x="1084263" y="5408613"/>
          <a:ext cx="6538912" cy="958850"/>
        </p:xfrm>
        <a:graphic>
          <a:graphicData uri="http://schemas.openxmlformats.org/presentationml/2006/ole">
            <p:oleObj spid="_x0000_s86019" name="Equation" r:id="rId5" imgW="7277040" imgH="1066680" progId="Equation.DSMT4">
              <p:embed/>
            </p:oleObj>
          </a:graphicData>
        </a:graphic>
      </p:graphicFrame>
      <p:sp>
        <p:nvSpPr>
          <p:cNvPr id="274437" name="Rectangle 5"/>
          <p:cNvSpPr>
            <a:spLocks noChangeArrowheads="1"/>
          </p:cNvSpPr>
          <p:nvPr/>
        </p:nvSpPr>
        <p:spPr bwMode="auto">
          <a:xfrm>
            <a:off x="153988" y="4808538"/>
            <a:ext cx="8990012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</a:rPr>
              <a:t>等式两边同乘以</a:t>
            </a:r>
            <a:r>
              <a:rPr lang="en-US" altLang="zh-CN" sz="3200" b="1" dirty="0" err="1">
                <a:latin typeface="Times New Roman" pitchFamily="18" charset="0"/>
              </a:rPr>
              <a:t>e</a:t>
            </a:r>
            <a:r>
              <a:rPr lang="en-US" altLang="zh-CN" sz="3200" b="1" i="1" baseline="30000" dirty="0" err="1">
                <a:latin typeface="Symbol" pitchFamily="18" charset="2"/>
              </a:rPr>
              <a:t>b</a:t>
            </a:r>
            <a:r>
              <a:rPr lang="en-US" altLang="zh-CN" sz="3200" b="1" i="1" baseline="30000" dirty="0" err="1">
                <a:latin typeface="Times New Roman" pitchFamily="18" charset="0"/>
              </a:rPr>
              <a:t>t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则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4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4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5458" name="Object 2"/>
          <p:cNvGraphicFramePr>
            <a:graphicFrameLocks noChangeAspect="1"/>
          </p:cNvGraphicFramePr>
          <p:nvPr/>
        </p:nvGraphicFramePr>
        <p:xfrm>
          <a:off x="555625" y="150813"/>
          <a:ext cx="6040438" cy="3067050"/>
        </p:xfrm>
        <a:graphic>
          <a:graphicData uri="http://schemas.openxmlformats.org/presentationml/2006/ole">
            <p:oleObj spid="_x0000_s87042" name="Equation" r:id="rId3" imgW="7277040" imgH="3695400" progId="Equation.DSMT4">
              <p:embed/>
            </p:oleObj>
          </a:graphicData>
        </a:graphic>
      </p:graphicFrame>
      <p:sp>
        <p:nvSpPr>
          <p:cNvPr id="275459" name="Rectangle 3"/>
          <p:cNvSpPr>
            <a:spLocks noChangeArrowheads="1"/>
          </p:cNvSpPr>
          <p:nvPr/>
        </p:nvSpPr>
        <p:spPr bwMode="auto">
          <a:xfrm>
            <a:off x="142908" y="4076700"/>
            <a:ext cx="9144000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25000"/>
              </a:lnSpc>
              <a:spcBef>
                <a:spcPct val="0"/>
              </a:spcBef>
            </a:pPr>
            <a:r>
              <a:rPr lang="zh-CN" altLang="en-US" sz="3200" b="1" dirty="0" smtClean="0">
                <a:latin typeface="Times New Roman" pitchFamily="18" charset="0"/>
              </a:rPr>
              <a:t>      计算</a:t>
            </a:r>
            <a:r>
              <a:rPr lang="zh-CN" altLang="en-US" sz="3200" b="1" dirty="0">
                <a:latin typeface="Times New Roman" pitchFamily="18" charset="0"/>
              </a:rPr>
              <a:t>复变函数的积分通常比较困难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但是可以用</a:t>
            </a:r>
            <a:r>
              <a:rPr lang="zh-CN" altLang="en-US" sz="3200" b="1" dirty="0" smtClean="0">
                <a:latin typeface="Times New Roman" pitchFamily="18" charset="0"/>
              </a:rPr>
              <a:t>留数</a:t>
            </a:r>
            <a:r>
              <a:rPr lang="zh-CN" altLang="en-US" sz="3200" b="1" dirty="0">
                <a:latin typeface="Times New Roman" pitchFamily="18" charset="0"/>
              </a:rPr>
              <a:t>方法计算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</p:txBody>
      </p:sp>
      <p:sp>
        <p:nvSpPr>
          <p:cNvPr id="275460" name="Rectangle 4"/>
          <p:cNvSpPr>
            <a:spLocks noChangeArrowheads="1"/>
          </p:cNvSpPr>
          <p:nvPr/>
        </p:nvSpPr>
        <p:spPr bwMode="auto">
          <a:xfrm>
            <a:off x="650875" y="3324225"/>
            <a:ext cx="5646395" cy="586957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zh-CN" altLang="en-US" sz="3200" b="1" dirty="0">
                <a:latin typeface="Times New Roman" pitchFamily="18" charset="0"/>
              </a:rPr>
              <a:t>右端的积分称为拉氏反演积分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25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/>
      <p:bldP spid="2754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3" name="Rectangle 3"/>
          <p:cNvSpPr>
            <a:spLocks noChangeArrowheads="1"/>
          </p:cNvSpPr>
          <p:nvPr/>
        </p:nvSpPr>
        <p:spPr bwMode="auto">
          <a:xfrm>
            <a:off x="2833688" y="2824163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graphicFrame>
        <p:nvGraphicFramePr>
          <p:cNvPr id="276482" name="Object 2"/>
          <p:cNvGraphicFramePr>
            <a:graphicFrameLocks noChangeAspect="1"/>
          </p:cNvGraphicFramePr>
          <p:nvPr/>
        </p:nvGraphicFramePr>
        <p:xfrm>
          <a:off x="104775" y="109538"/>
          <a:ext cx="8101013" cy="2482850"/>
        </p:xfrm>
        <a:graphic>
          <a:graphicData uri="http://schemas.openxmlformats.org/presentationml/2006/ole">
            <p:oleObj spid="_x0000_s88066" name="Equation" r:id="rId3" imgW="7111800" imgH="2171520" progId="Equation.DSMT4">
              <p:embed/>
            </p:oleObj>
          </a:graphicData>
        </a:graphic>
      </p:graphicFrame>
      <p:sp>
        <p:nvSpPr>
          <p:cNvPr id="276484" name="Line 4"/>
          <p:cNvSpPr>
            <a:spLocks noChangeShapeType="1"/>
          </p:cNvSpPr>
          <p:nvPr/>
        </p:nvSpPr>
        <p:spPr bwMode="auto">
          <a:xfrm flipV="1">
            <a:off x="4487863" y="2614613"/>
            <a:ext cx="7937" cy="41163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485" name="Line 5"/>
          <p:cNvSpPr>
            <a:spLocks noChangeShapeType="1"/>
          </p:cNvSpPr>
          <p:nvPr/>
        </p:nvSpPr>
        <p:spPr bwMode="auto">
          <a:xfrm>
            <a:off x="2566988" y="4814888"/>
            <a:ext cx="4103687" cy="95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200400" y="3148013"/>
            <a:ext cx="1676400" cy="3352800"/>
            <a:chOff x="2016" y="1728"/>
            <a:chExt cx="1056" cy="2112"/>
          </a:xfrm>
        </p:grpSpPr>
        <p:sp>
          <p:nvSpPr>
            <p:cNvPr id="276487" name="Arc 7"/>
            <p:cNvSpPr>
              <a:spLocks/>
            </p:cNvSpPr>
            <p:nvPr/>
          </p:nvSpPr>
          <p:spPr bwMode="auto">
            <a:xfrm flipH="1">
              <a:off x="2016" y="1728"/>
              <a:ext cx="1056" cy="10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276488" name="Arc 8"/>
            <p:cNvSpPr>
              <a:spLocks/>
            </p:cNvSpPr>
            <p:nvPr/>
          </p:nvSpPr>
          <p:spPr bwMode="auto">
            <a:xfrm flipH="1" flipV="1">
              <a:off x="2016" y="2784"/>
              <a:ext cx="1056" cy="105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</p:grpSp>
      <p:sp>
        <p:nvSpPr>
          <p:cNvPr id="276489" name="Line 9"/>
          <p:cNvSpPr>
            <a:spLocks noChangeShapeType="1"/>
          </p:cNvSpPr>
          <p:nvPr/>
        </p:nvSpPr>
        <p:spPr bwMode="auto">
          <a:xfrm flipV="1">
            <a:off x="4876800" y="3148013"/>
            <a:ext cx="0" cy="3352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490" name="Line 10"/>
          <p:cNvSpPr>
            <a:spLocks noChangeShapeType="1"/>
          </p:cNvSpPr>
          <p:nvPr/>
        </p:nvSpPr>
        <p:spPr bwMode="auto">
          <a:xfrm flipH="1">
            <a:off x="3429000" y="4824413"/>
            <a:ext cx="1447800" cy="838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491" name="Text Box 11"/>
          <p:cNvSpPr txBox="1">
            <a:spLocks noChangeArrowheads="1"/>
          </p:cNvSpPr>
          <p:nvPr/>
        </p:nvSpPr>
        <p:spPr bwMode="auto">
          <a:xfrm rot="-1930043">
            <a:off x="3899189" y="5100490"/>
            <a:ext cx="369310" cy="463846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 dirty="0">
                <a:latin typeface="Times New Roman" pitchFamily="18" charset="0"/>
              </a:rPr>
              <a:t>R</a:t>
            </a:r>
          </a:p>
        </p:txBody>
      </p:sp>
      <p:sp>
        <p:nvSpPr>
          <p:cNvPr id="276492" name="Text Box 12"/>
          <p:cNvSpPr txBox="1">
            <a:spLocks noChangeArrowheads="1"/>
          </p:cNvSpPr>
          <p:nvPr/>
        </p:nvSpPr>
        <p:spPr bwMode="auto">
          <a:xfrm>
            <a:off x="4132263" y="4764088"/>
            <a:ext cx="404576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 dirty="0">
                <a:latin typeface="Times New Roman" pitchFamily="18" charset="0"/>
              </a:rPr>
              <a:t>O</a:t>
            </a:r>
          </a:p>
        </p:txBody>
      </p:sp>
      <p:sp>
        <p:nvSpPr>
          <p:cNvPr id="276493" name="Text Box 13"/>
          <p:cNvSpPr txBox="1">
            <a:spLocks noChangeArrowheads="1"/>
          </p:cNvSpPr>
          <p:nvPr/>
        </p:nvSpPr>
        <p:spPr bwMode="auto">
          <a:xfrm>
            <a:off x="6550025" y="4857750"/>
            <a:ext cx="797311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2400" dirty="0">
                <a:latin typeface="Times New Roman" pitchFamily="18" charset="0"/>
              </a:rPr>
              <a:t>实轴</a:t>
            </a:r>
          </a:p>
        </p:txBody>
      </p:sp>
      <p:sp>
        <p:nvSpPr>
          <p:cNvPr id="276494" name="Text Box 14"/>
          <p:cNvSpPr txBox="1">
            <a:spLocks noChangeArrowheads="1"/>
          </p:cNvSpPr>
          <p:nvPr/>
        </p:nvSpPr>
        <p:spPr bwMode="auto">
          <a:xfrm>
            <a:off x="4670425" y="2484438"/>
            <a:ext cx="797311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2400" dirty="0">
                <a:latin typeface="Times New Roman" pitchFamily="18" charset="0"/>
              </a:rPr>
              <a:t>虚轴</a:t>
            </a:r>
          </a:p>
        </p:txBody>
      </p:sp>
      <p:sp>
        <p:nvSpPr>
          <p:cNvPr id="276495" name="Text Box 15"/>
          <p:cNvSpPr txBox="1">
            <a:spLocks noChangeArrowheads="1"/>
          </p:cNvSpPr>
          <p:nvPr/>
        </p:nvSpPr>
        <p:spPr bwMode="auto">
          <a:xfrm>
            <a:off x="4878388" y="4179888"/>
            <a:ext cx="353280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 dirty="0">
                <a:latin typeface="Times New Roman" pitchFamily="18" charset="0"/>
              </a:rPr>
              <a:t>L</a:t>
            </a:r>
          </a:p>
        </p:txBody>
      </p:sp>
      <p:sp>
        <p:nvSpPr>
          <p:cNvPr id="276496" name="Text Box 16"/>
          <p:cNvSpPr txBox="1">
            <a:spLocks noChangeArrowheads="1"/>
          </p:cNvSpPr>
          <p:nvPr/>
        </p:nvSpPr>
        <p:spPr bwMode="auto">
          <a:xfrm>
            <a:off x="2762250" y="3754438"/>
            <a:ext cx="511976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 dirty="0">
                <a:latin typeface="Times New Roman" pitchFamily="18" charset="0"/>
              </a:rPr>
              <a:t>C</a:t>
            </a:r>
            <a:r>
              <a:rPr lang="en-US" altLang="zh-CN" sz="2400" i="1" baseline="-25000" dirty="0">
                <a:latin typeface="Times New Roman" pitchFamily="18" charset="0"/>
              </a:rPr>
              <a:t>R</a:t>
            </a:r>
          </a:p>
        </p:txBody>
      </p:sp>
      <p:sp>
        <p:nvSpPr>
          <p:cNvPr id="276497" name="Text Box 17"/>
          <p:cNvSpPr txBox="1">
            <a:spLocks noChangeArrowheads="1"/>
          </p:cNvSpPr>
          <p:nvPr/>
        </p:nvSpPr>
        <p:spPr bwMode="auto">
          <a:xfrm>
            <a:off x="5029200" y="2994025"/>
            <a:ext cx="795708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 dirty="0" err="1">
                <a:latin typeface="Symbol" pitchFamily="18" charset="2"/>
              </a:rPr>
              <a:t>b</a:t>
            </a:r>
            <a:r>
              <a:rPr lang="en-US" altLang="zh-CN" sz="2400" dirty="0" err="1">
                <a:latin typeface="Times New Roman" pitchFamily="18" charset="0"/>
              </a:rPr>
              <a:t>+j</a:t>
            </a:r>
            <a:r>
              <a:rPr lang="en-US" altLang="zh-CN" sz="2400" i="1" dirty="0" err="1">
                <a:latin typeface="Times New Roman" pitchFamily="18" charset="0"/>
              </a:rPr>
              <a:t>R</a:t>
            </a:r>
            <a:endParaRPr lang="en-US" altLang="zh-CN" sz="2400" i="1" dirty="0">
              <a:latin typeface="Times New Roman" pitchFamily="18" charset="0"/>
            </a:endParaRPr>
          </a:p>
        </p:txBody>
      </p:sp>
      <p:sp>
        <p:nvSpPr>
          <p:cNvPr id="276498" name="Text Box 18"/>
          <p:cNvSpPr txBox="1">
            <a:spLocks noChangeArrowheads="1"/>
          </p:cNvSpPr>
          <p:nvPr/>
        </p:nvSpPr>
        <p:spPr bwMode="auto">
          <a:xfrm>
            <a:off x="5003800" y="6238875"/>
            <a:ext cx="790899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 dirty="0">
                <a:latin typeface="Symbol" pitchFamily="18" charset="2"/>
              </a:rPr>
              <a:t>b</a:t>
            </a:r>
            <a:r>
              <a:rPr lang="en-US" altLang="zh-CN" sz="2400" dirty="0">
                <a:latin typeface="Symbol" pitchFamily="18" charset="2"/>
              </a:rPr>
              <a:t>-</a:t>
            </a:r>
            <a:r>
              <a:rPr lang="en-US" altLang="zh-CN" sz="2400" dirty="0" err="1">
                <a:latin typeface="Times New Roman" pitchFamily="18" charset="0"/>
              </a:rPr>
              <a:t>j</a:t>
            </a:r>
            <a:r>
              <a:rPr lang="en-US" altLang="zh-CN" sz="2400" i="1" dirty="0" err="1">
                <a:latin typeface="Times New Roman" pitchFamily="18" charset="0"/>
              </a:rPr>
              <a:t>R</a:t>
            </a:r>
            <a:endParaRPr lang="en-US" altLang="zh-CN" sz="2400" i="1" dirty="0">
              <a:latin typeface="Times New Roman" pitchFamily="18" charset="0"/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 flipH="1">
            <a:off x="4079875" y="3875088"/>
            <a:ext cx="52388" cy="58737"/>
            <a:chOff x="3024" y="2160"/>
            <a:chExt cx="720" cy="720"/>
          </a:xfrm>
        </p:grpSpPr>
        <p:sp>
          <p:nvSpPr>
            <p:cNvPr id="276500" name="Line 20"/>
            <p:cNvSpPr>
              <a:spLocks noChangeShapeType="1"/>
            </p:cNvSpPr>
            <p:nvPr/>
          </p:nvSpPr>
          <p:spPr bwMode="auto">
            <a:xfrm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276501" name="Line 21"/>
            <p:cNvSpPr>
              <a:spLocks noChangeShapeType="1"/>
            </p:cNvSpPr>
            <p:nvPr/>
          </p:nvSpPr>
          <p:spPr bwMode="auto">
            <a:xfrm flipH="1"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3657600" y="4164013"/>
            <a:ext cx="66675" cy="50800"/>
            <a:chOff x="3024" y="2160"/>
            <a:chExt cx="720" cy="720"/>
          </a:xfrm>
        </p:grpSpPr>
        <p:sp>
          <p:nvSpPr>
            <p:cNvPr id="276503" name="Line 23"/>
            <p:cNvSpPr>
              <a:spLocks noChangeShapeType="1"/>
            </p:cNvSpPr>
            <p:nvPr/>
          </p:nvSpPr>
          <p:spPr bwMode="auto">
            <a:xfrm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276504" name="Line 24"/>
            <p:cNvSpPr>
              <a:spLocks noChangeShapeType="1"/>
            </p:cNvSpPr>
            <p:nvPr/>
          </p:nvSpPr>
          <p:spPr bwMode="auto">
            <a:xfrm flipH="1"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3429000" y="4900613"/>
            <a:ext cx="55563" cy="66675"/>
            <a:chOff x="3024" y="2160"/>
            <a:chExt cx="720" cy="720"/>
          </a:xfrm>
        </p:grpSpPr>
        <p:sp>
          <p:nvSpPr>
            <p:cNvPr id="276506" name="Line 26"/>
            <p:cNvSpPr>
              <a:spLocks noChangeShapeType="1"/>
            </p:cNvSpPr>
            <p:nvPr/>
          </p:nvSpPr>
          <p:spPr bwMode="auto">
            <a:xfrm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276507" name="Line 27"/>
            <p:cNvSpPr>
              <a:spLocks noChangeShapeType="1"/>
            </p:cNvSpPr>
            <p:nvPr/>
          </p:nvSpPr>
          <p:spPr bwMode="auto">
            <a:xfrm flipH="1"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4572000" y="5738813"/>
            <a:ext cx="55563" cy="61912"/>
            <a:chOff x="3024" y="2160"/>
            <a:chExt cx="720" cy="720"/>
          </a:xfrm>
        </p:grpSpPr>
        <p:sp>
          <p:nvSpPr>
            <p:cNvPr id="276509" name="Line 29"/>
            <p:cNvSpPr>
              <a:spLocks noChangeShapeType="1"/>
            </p:cNvSpPr>
            <p:nvPr/>
          </p:nvSpPr>
          <p:spPr bwMode="auto">
            <a:xfrm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276510" name="Line 30"/>
            <p:cNvSpPr>
              <a:spLocks noChangeShapeType="1"/>
            </p:cNvSpPr>
            <p:nvPr/>
          </p:nvSpPr>
          <p:spPr bwMode="auto">
            <a:xfrm flipH="1">
              <a:off x="3024" y="2160"/>
              <a:ext cx="72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dirty="0">
                <a:latin typeface="Times New Roman" pitchFamily="18" charset="0"/>
              </a:endParaRP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6851650" y="3148013"/>
            <a:ext cx="1457325" cy="463550"/>
            <a:chOff x="4272" y="1779"/>
            <a:chExt cx="918" cy="292"/>
          </a:xfrm>
        </p:grpSpPr>
        <p:grpSp>
          <p:nvGrpSpPr>
            <p:cNvPr id="8" name="Group 32"/>
            <p:cNvGrpSpPr>
              <a:grpSpLocks/>
            </p:cNvGrpSpPr>
            <p:nvPr/>
          </p:nvGrpSpPr>
          <p:grpSpPr bwMode="auto">
            <a:xfrm>
              <a:off x="4272" y="1872"/>
              <a:ext cx="96" cy="96"/>
              <a:chOff x="3024" y="2160"/>
              <a:chExt cx="720" cy="720"/>
            </a:xfrm>
          </p:grpSpPr>
          <p:sp>
            <p:nvSpPr>
              <p:cNvPr id="276513" name="Line 33"/>
              <p:cNvSpPr>
                <a:spLocks noChangeShapeType="1"/>
              </p:cNvSpPr>
              <p:nvPr/>
            </p:nvSpPr>
            <p:spPr bwMode="auto">
              <a:xfrm>
                <a:off x="3024" y="2160"/>
                <a:ext cx="720" cy="72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endParaRPr lang="zh-CN" altLang="en-US" dirty="0">
                  <a:latin typeface="Times New Roman" pitchFamily="18" charset="0"/>
                </a:endParaRPr>
              </a:p>
            </p:txBody>
          </p:sp>
          <p:sp>
            <p:nvSpPr>
              <p:cNvPr id="276514" name="Line 34"/>
              <p:cNvSpPr>
                <a:spLocks noChangeShapeType="1"/>
              </p:cNvSpPr>
              <p:nvPr/>
            </p:nvSpPr>
            <p:spPr bwMode="auto">
              <a:xfrm flipH="1">
                <a:off x="3024" y="2160"/>
                <a:ext cx="720" cy="72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 lIns="90000" tIns="46800" rIns="90000" bIns="46800"/>
              <a:lstStyle/>
              <a:p>
                <a:endParaRPr lang="zh-CN" altLang="en-US" dirty="0">
                  <a:latin typeface="Times New Roman" pitchFamily="18" charset="0"/>
                </a:endParaRPr>
              </a:p>
            </p:txBody>
          </p:sp>
        </p:grpSp>
        <p:sp>
          <p:nvSpPr>
            <p:cNvPr id="276515" name="Text Box 35"/>
            <p:cNvSpPr txBox="1">
              <a:spLocks noChangeArrowheads="1"/>
            </p:cNvSpPr>
            <p:nvPr/>
          </p:nvSpPr>
          <p:spPr bwMode="auto">
            <a:xfrm>
              <a:off x="4494" y="1779"/>
              <a:ext cx="696" cy="2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zh-CN" altLang="en-US" sz="2400" dirty="0">
                  <a:latin typeface="Times New Roman" pitchFamily="18" charset="0"/>
                </a:rPr>
                <a:t>为奇点</a:t>
              </a:r>
            </a:p>
          </p:txBody>
        </p:sp>
      </p:grpSp>
      <p:sp>
        <p:nvSpPr>
          <p:cNvPr id="276516" name="Text Box 36"/>
          <p:cNvSpPr txBox="1">
            <a:spLocks noChangeArrowheads="1"/>
          </p:cNvSpPr>
          <p:nvPr/>
        </p:nvSpPr>
        <p:spPr bwMode="auto">
          <a:xfrm>
            <a:off x="4918075" y="4867275"/>
            <a:ext cx="3476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2400" i="1">
                <a:latin typeface="Symbol" pitchFamily="18" charset="2"/>
              </a:rPr>
              <a:t>b</a:t>
            </a:r>
          </a:p>
        </p:txBody>
      </p:sp>
      <p:sp>
        <p:nvSpPr>
          <p:cNvPr id="276517" name="Line 37"/>
          <p:cNvSpPr>
            <a:spLocks noChangeShapeType="1"/>
          </p:cNvSpPr>
          <p:nvPr/>
        </p:nvSpPr>
        <p:spPr bwMode="auto">
          <a:xfrm>
            <a:off x="4884738" y="3381375"/>
            <a:ext cx="941387" cy="50482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18" name="Line 38"/>
          <p:cNvSpPr>
            <a:spLocks noChangeShapeType="1"/>
          </p:cNvSpPr>
          <p:nvPr/>
        </p:nvSpPr>
        <p:spPr bwMode="auto">
          <a:xfrm>
            <a:off x="4876800" y="3544888"/>
            <a:ext cx="949325" cy="434975"/>
          </a:xfrm>
          <a:prstGeom prst="line">
            <a:avLst/>
          </a:prstGeom>
          <a:noFill/>
          <a:ln w="38100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19" name="Line 39"/>
          <p:cNvSpPr>
            <a:spLocks noChangeShapeType="1"/>
          </p:cNvSpPr>
          <p:nvPr/>
        </p:nvSpPr>
        <p:spPr bwMode="auto">
          <a:xfrm>
            <a:off x="4876800" y="3663950"/>
            <a:ext cx="931863" cy="4873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0" name="Line 40"/>
          <p:cNvSpPr>
            <a:spLocks noChangeShapeType="1"/>
          </p:cNvSpPr>
          <p:nvPr/>
        </p:nvSpPr>
        <p:spPr bwMode="auto">
          <a:xfrm>
            <a:off x="4876800" y="3976688"/>
            <a:ext cx="896938" cy="4699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1" name="Line 41"/>
          <p:cNvSpPr>
            <a:spLocks noChangeShapeType="1"/>
          </p:cNvSpPr>
          <p:nvPr/>
        </p:nvSpPr>
        <p:spPr bwMode="auto">
          <a:xfrm>
            <a:off x="4868863" y="4257675"/>
            <a:ext cx="896937" cy="45243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2" name="Line 42"/>
          <p:cNvSpPr>
            <a:spLocks noChangeShapeType="1"/>
          </p:cNvSpPr>
          <p:nvPr/>
        </p:nvSpPr>
        <p:spPr bwMode="auto">
          <a:xfrm>
            <a:off x="4884738" y="4554538"/>
            <a:ext cx="871537" cy="36512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3" name="Line 43"/>
          <p:cNvSpPr>
            <a:spLocks noChangeShapeType="1"/>
          </p:cNvSpPr>
          <p:nvPr/>
        </p:nvSpPr>
        <p:spPr bwMode="auto">
          <a:xfrm>
            <a:off x="4876800" y="4833938"/>
            <a:ext cx="879475" cy="38258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4" name="Line 44"/>
          <p:cNvSpPr>
            <a:spLocks noChangeShapeType="1"/>
          </p:cNvSpPr>
          <p:nvPr/>
        </p:nvSpPr>
        <p:spPr bwMode="auto">
          <a:xfrm>
            <a:off x="4876800" y="5103813"/>
            <a:ext cx="879475" cy="39052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5" name="Line 45"/>
          <p:cNvSpPr>
            <a:spLocks noChangeShapeType="1"/>
          </p:cNvSpPr>
          <p:nvPr/>
        </p:nvSpPr>
        <p:spPr bwMode="auto">
          <a:xfrm>
            <a:off x="4884738" y="5399088"/>
            <a:ext cx="863600" cy="36671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6" name="Line 46"/>
          <p:cNvSpPr>
            <a:spLocks noChangeShapeType="1"/>
          </p:cNvSpPr>
          <p:nvPr/>
        </p:nvSpPr>
        <p:spPr bwMode="auto">
          <a:xfrm>
            <a:off x="4884738" y="5680075"/>
            <a:ext cx="854075" cy="3492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7" name="Line 47"/>
          <p:cNvSpPr>
            <a:spLocks noChangeShapeType="1"/>
          </p:cNvSpPr>
          <p:nvPr/>
        </p:nvSpPr>
        <p:spPr bwMode="auto">
          <a:xfrm>
            <a:off x="4884738" y="5953125"/>
            <a:ext cx="863600" cy="3317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8" name="Line 48"/>
          <p:cNvSpPr>
            <a:spLocks noChangeShapeType="1"/>
          </p:cNvSpPr>
          <p:nvPr/>
        </p:nvSpPr>
        <p:spPr bwMode="auto">
          <a:xfrm>
            <a:off x="4894263" y="6226175"/>
            <a:ext cx="854075" cy="2968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29" name="Line 49"/>
          <p:cNvSpPr>
            <a:spLocks noChangeShapeType="1"/>
          </p:cNvSpPr>
          <p:nvPr/>
        </p:nvSpPr>
        <p:spPr bwMode="auto">
          <a:xfrm>
            <a:off x="4884738" y="3133725"/>
            <a:ext cx="941387" cy="48895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30" name="Line 50"/>
          <p:cNvSpPr>
            <a:spLocks noChangeShapeType="1"/>
          </p:cNvSpPr>
          <p:nvPr/>
        </p:nvSpPr>
        <p:spPr bwMode="auto">
          <a:xfrm>
            <a:off x="4859338" y="6480175"/>
            <a:ext cx="862012" cy="25241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76531" name="Text Box 51"/>
          <p:cNvSpPr txBox="1">
            <a:spLocks noChangeArrowheads="1"/>
          </p:cNvSpPr>
          <p:nvPr/>
        </p:nvSpPr>
        <p:spPr bwMode="auto">
          <a:xfrm>
            <a:off x="5262563" y="4152900"/>
            <a:ext cx="1027112" cy="4638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zh-CN" altLang="en-US" sz="2400" dirty="0">
                <a:latin typeface="Times New Roman" pitchFamily="18" charset="0"/>
              </a:rPr>
              <a:t>解析</a:t>
            </a:r>
          </a:p>
        </p:txBody>
      </p:sp>
      <p:sp>
        <p:nvSpPr>
          <p:cNvPr id="53" name="灯片编号占位符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26</a:t>
            </a:fld>
            <a:endParaRPr lang="zh-CN" altLang="en-US"/>
          </a:p>
        </p:txBody>
      </p:sp>
      <p:sp>
        <p:nvSpPr>
          <p:cNvPr id="54" name="页脚占位符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506" name="Object 2"/>
          <p:cNvGraphicFramePr>
            <a:graphicFrameLocks noChangeAspect="1"/>
          </p:cNvGraphicFramePr>
          <p:nvPr/>
        </p:nvGraphicFramePr>
        <p:xfrm>
          <a:off x="401652" y="0"/>
          <a:ext cx="6170612" cy="1154113"/>
        </p:xfrm>
        <a:graphic>
          <a:graphicData uri="http://schemas.openxmlformats.org/presentationml/2006/ole">
            <p:oleObj spid="_x0000_s89090" name="Equation" r:id="rId3" imgW="6172200" imgH="1155600" progId="Equation.DSMT4">
              <p:embed/>
            </p:oleObj>
          </a:graphicData>
        </a:graphic>
      </p:graphicFrame>
      <p:graphicFrame>
        <p:nvGraphicFramePr>
          <p:cNvPr id="277507" name="Object 3"/>
          <p:cNvGraphicFramePr>
            <a:graphicFrameLocks noChangeAspect="1"/>
          </p:cNvGraphicFramePr>
          <p:nvPr/>
        </p:nvGraphicFramePr>
        <p:xfrm>
          <a:off x="876300" y="1292225"/>
          <a:ext cx="6515100" cy="546100"/>
        </p:xfrm>
        <a:graphic>
          <a:graphicData uri="http://schemas.openxmlformats.org/presentationml/2006/ole">
            <p:oleObj spid="_x0000_s89091" name="Equation" r:id="rId4" imgW="6514920" imgH="545760" progId="Equation.DSMT4">
              <p:embed/>
            </p:oleObj>
          </a:graphicData>
        </a:graphic>
      </p:graphicFrame>
      <p:graphicFrame>
        <p:nvGraphicFramePr>
          <p:cNvPr id="277508" name="Object 4"/>
          <p:cNvGraphicFramePr>
            <a:graphicFrameLocks noChangeAspect="1"/>
          </p:cNvGraphicFramePr>
          <p:nvPr/>
        </p:nvGraphicFramePr>
        <p:xfrm>
          <a:off x="374650" y="2084388"/>
          <a:ext cx="7683500" cy="4292600"/>
        </p:xfrm>
        <a:graphic>
          <a:graphicData uri="http://schemas.openxmlformats.org/presentationml/2006/ole">
            <p:oleObj spid="_x0000_s89092" name="Equation" r:id="rId5" imgW="7683480" imgH="4292280" progId="Equation.DSMT4">
              <p:embed/>
            </p:oleObj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27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530" name="Object 2"/>
          <p:cNvGraphicFramePr>
            <a:graphicFrameLocks noChangeAspect="1"/>
          </p:cNvGraphicFramePr>
          <p:nvPr/>
        </p:nvGraphicFramePr>
        <p:xfrm>
          <a:off x="642910" y="928670"/>
          <a:ext cx="5729288" cy="1104900"/>
        </p:xfrm>
        <a:graphic>
          <a:graphicData uri="http://schemas.openxmlformats.org/presentationml/2006/ole">
            <p:oleObj spid="_x0000_s90114" name="Equation" r:id="rId3" imgW="5994360" imgH="1155600" progId="Equation.DSMT4">
              <p:embed/>
            </p:oleObj>
          </a:graphicData>
        </a:graphic>
      </p:graphicFrame>
      <p:graphicFrame>
        <p:nvGraphicFramePr>
          <p:cNvPr id="278532" name="Object 4"/>
          <p:cNvGraphicFramePr>
            <a:graphicFrameLocks noChangeAspect="1"/>
          </p:cNvGraphicFramePr>
          <p:nvPr/>
        </p:nvGraphicFramePr>
        <p:xfrm>
          <a:off x="1071538" y="2071678"/>
          <a:ext cx="5667375" cy="1093787"/>
        </p:xfrm>
        <a:graphic>
          <a:graphicData uri="http://schemas.openxmlformats.org/presentationml/2006/ole">
            <p:oleObj spid="_x0000_s90115" name="Equation" r:id="rId4" imgW="5981400" imgH="1155600" progId="Equation.DSMT4">
              <p:embed/>
            </p:oleObj>
          </a:graphicData>
        </a:graphic>
      </p:graphicFrame>
      <p:graphicFrame>
        <p:nvGraphicFramePr>
          <p:cNvPr id="278533" name="Object 5"/>
          <p:cNvGraphicFramePr>
            <a:graphicFrameLocks noChangeAspect="1"/>
          </p:cNvGraphicFramePr>
          <p:nvPr/>
        </p:nvGraphicFramePr>
        <p:xfrm>
          <a:off x="1000100" y="3214686"/>
          <a:ext cx="4787900" cy="1270000"/>
        </p:xfrm>
        <a:graphic>
          <a:graphicData uri="http://schemas.openxmlformats.org/presentationml/2006/ole">
            <p:oleObj spid="_x0000_s90116" name="Equation" r:id="rId5" imgW="4787640" imgH="1269720" progId="Equation.DSMT4">
              <p:embed/>
            </p:oleObj>
          </a:graphicData>
        </a:graphic>
      </p:graphicFrame>
      <p:graphicFrame>
        <p:nvGraphicFramePr>
          <p:cNvPr id="278534" name="Object 6"/>
          <p:cNvGraphicFramePr>
            <a:graphicFrameLocks noChangeAspect="1"/>
          </p:cNvGraphicFramePr>
          <p:nvPr/>
        </p:nvGraphicFramePr>
        <p:xfrm>
          <a:off x="1071538" y="4572008"/>
          <a:ext cx="5240361" cy="1802115"/>
        </p:xfrm>
        <a:graphic>
          <a:graphicData uri="http://schemas.openxmlformats.org/presentationml/2006/ole">
            <p:oleObj spid="_x0000_s90117" name="Equation" r:id="rId6" imgW="5613120" imgH="1930320" progId="Equation.DSMT4">
              <p:embed/>
            </p:oleObj>
          </a:graphicData>
        </a:graphic>
      </p:graphicFrame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>
          <a:xfrm>
            <a:off x="717564" y="285736"/>
            <a:ext cx="5926138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2.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部分分式方法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8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8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8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ChangeArrowheads="1"/>
          </p:cNvSpPr>
          <p:nvPr/>
        </p:nvSpPr>
        <p:spPr bwMode="auto">
          <a:xfrm>
            <a:off x="39688" y="332903"/>
            <a:ext cx="8272462" cy="71006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§4   </a:t>
            </a:r>
            <a:r>
              <a:rPr lang="zh-CN" altLang="en-US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卷积 </a:t>
            </a:r>
          </a:p>
        </p:txBody>
      </p:sp>
      <p:sp>
        <p:nvSpPr>
          <p:cNvPr id="279555" name="Rectangle 3"/>
          <p:cNvSpPr>
            <a:spLocks noChangeArrowheads="1"/>
          </p:cNvSpPr>
          <p:nvPr/>
        </p:nvSpPr>
        <p:spPr bwMode="auto">
          <a:xfrm>
            <a:off x="193675" y="1035072"/>
            <a:ext cx="8558213" cy="5869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zh-CN" sz="3200" dirty="0">
                <a:solidFill>
                  <a:schemeClr val="tx2"/>
                </a:solidFill>
                <a:latin typeface="Times New Roman" pitchFamily="18" charset="0"/>
              </a:rPr>
              <a:t>1. </a:t>
            </a:r>
            <a:r>
              <a:rPr lang="zh-CN" altLang="en-US" sz="3200" dirty="0">
                <a:solidFill>
                  <a:schemeClr val="tx2"/>
                </a:solidFill>
                <a:latin typeface="Times New Roman" pitchFamily="18" charset="0"/>
              </a:rPr>
              <a:t>卷积的概念：</a:t>
            </a:r>
            <a:r>
              <a:rPr lang="zh-CN" altLang="en-US" sz="3200" dirty="0">
                <a:latin typeface="Times New Roman" pitchFamily="18" charset="0"/>
              </a:rPr>
              <a:t>两个函数的卷积是指</a:t>
            </a:r>
          </a:p>
        </p:txBody>
      </p:sp>
      <p:graphicFrame>
        <p:nvGraphicFramePr>
          <p:cNvPr id="279556" name="Object 4"/>
          <p:cNvGraphicFramePr>
            <a:graphicFrameLocks noChangeAspect="1"/>
          </p:cNvGraphicFramePr>
          <p:nvPr/>
        </p:nvGraphicFramePr>
        <p:xfrm>
          <a:off x="690563" y="1568472"/>
          <a:ext cx="5713412" cy="800100"/>
        </p:xfrm>
        <a:graphic>
          <a:graphicData uri="http://schemas.openxmlformats.org/presentationml/2006/ole">
            <p:oleObj spid="_x0000_s91138" name="Equation" r:id="rId3" imgW="6159240" imgH="863280" progId="Equation.DSMT4">
              <p:embed/>
            </p:oleObj>
          </a:graphicData>
        </a:graphic>
      </p:graphicFrame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265113" y="2430485"/>
            <a:ext cx="8659812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30000"/>
              </a:lnSpc>
              <a:spcBef>
                <a:spcPct val="20000"/>
              </a:spcBef>
            </a:pPr>
            <a:r>
              <a:rPr lang="zh-CN" altLang="en-US" sz="3200" dirty="0">
                <a:latin typeface="Times New Roman" pitchFamily="18" charset="0"/>
              </a:rPr>
              <a:t>如果</a:t>
            </a:r>
            <a:r>
              <a:rPr lang="en-US" altLang="zh-CN" sz="3200" i="1" dirty="0">
                <a:latin typeface="Times New Roman" pitchFamily="18" charset="0"/>
              </a:rPr>
              <a:t>f</a:t>
            </a:r>
            <a:r>
              <a:rPr lang="en-US" altLang="zh-CN" sz="3200" baseline="-25000" dirty="0">
                <a:latin typeface="Times New Roman" pitchFamily="18" charset="0"/>
              </a:rPr>
              <a:t>1</a:t>
            </a:r>
            <a:r>
              <a:rPr lang="en-US" altLang="zh-CN" sz="3200" dirty="0">
                <a:latin typeface="Times New Roman" pitchFamily="18" charset="0"/>
              </a:rPr>
              <a:t>(</a:t>
            </a:r>
            <a:r>
              <a:rPr lang="en-US" altLang="zh-CN" sz="3200" i="1" dirty="0">
                <a:latin typeface="Times New Roman" pitchFamily="18" charset="0"/>
              </a:rPr>
              <a:t>t</a:t>
            </a:r>
            <a:r>
              <a:rPr lang="en-US" altLang="zh-CN" sz="3200" dirty="0">
                <a:latin typeface="Times New Roman" pitchFamily="18" charset="0"/>
              </a:rPr>
              <a:t>)</a:t>
            </a:r>
            <a:r>
              <a:rPr lang="zh-CN" altLang="en-US" sz="3200" dirty="0">
                <a:latin typeface="Times New Roman" pitchFamily="18" charset="0"/>
              </a:rPr>
              <a:t>与</a:t>
            </a:r>
            <a:r>
              <a:rPr lang="en-US" altLang="zh-CN" sz="3200" i="1" dirty="0">
                <a:latin typeface="Times New Roman" pitchFamily="18" charset="0"/>
              </a:rPr>
              <a:t>f</a:t>
            </a:r>
            <a:r>
              <a:rPr lang="en-US" altLang="zh-CN" sz="3200" baseline="-25000" dirty="0">
                <a:latin typeface="Times New Roman" pitchFamily="18" charset="0"/>
              </a:rPr>
              <a:t>2</a:t>
            </a:r>
            <a:r>
              <a:rPr lang="en-US" altLang="zh-CN" sz="3200" dirty="0">
                <a:latin typeface="Times New Roman" pitchFamily="18" charset="0"/>
              </a:rPr>
              <a:t>(</a:t>
            </a:r>
            <a:r>
              <a:rPr lang="en-US" altLang="zh-CN" sz="3200" i="1" dirty="0">
                <a:latin typeface="Times New Roman" pitchFamily="18" charset="0"/>
              </a:rPr>
              <a:t>t</a:t>
            </a:r>
            <a:r>
              <a:rPr lang="en-US" altLang="zh-CN" sz="3200" dirty="0">
                <a:latin typeface="Times New Roman" pitchFamily="18" charset="0"/>
              </a:rPr>
              <a:t>)</a:t>
            </a:r>
            <a:r>
              <a:rPr lang="zh-CN" altLang="en-US" sz="3200" dirty="0">
                <a:latin typeface="Times New Roman" pitchFamily="18" charset="0"/>
              </a:rPr>
              <a:t>都满足条件</a:t>
            </a:r>
            <a:r>
              <a:rPr lang="en-US" altLang="zh-CN" sz="3200" dirty="0">
                <a:latin typeface="Times New Roman" pitchFamily="18" charset="0"/>
              </a:rPr>
              <a:t>: </a:t>
            </a:r>
            <a:r>
              <a:rPr lang="zh-CN" altLang="en-US" sz="3200" dirty="0">
                <a:latin typeface="Times New Roman" pitchFamily="18" charset="0"/>
              </a:rPr>
              <a:t>当</a:t>
            </a:r>
            <a:r>
              <a:rPr lang="en-US" altLang="zh-CN" sz="3200" i="1" dirty="0">
                <a:latin typeface="Times New Roman" pitchFamily="18" charset="0"/>
              </a:rPr>
              <a:t>t</a:t>
            </a:r>
            <a:r>
              <a:rPr lang="en-US" altLang="zh-CN" sz="3200" dirty="0">
                <a:latin typeface="Times New Roman" pitchFamily="18" charset="0"/>
              </a:rPr>
              <a:t>&lt;0</a:t>
            </a:r>
            <a:r>
              <a:rPr lang="zh-CN" altLang="en-US" sz="3200" dirty="0">
                <a:latin typeface="Times New Roman" pitchFamily="18" charset="0"/>
              </a:rPr>
              <a:t>时</a:t>
            </a:r>
            <a:r>
              <a:rPr lang="en-US" altLang="zh-CN" sz="3200" dirty="0">
                <a:latin typeface="Times New Roman" pitchFamily="18" charset="0"/>
              </a:rPr>
              <a:t>, </a:t>
            </a:r>
            <a:r>
              <a:rPr lang="en-US" altLang="zh-CN" sz="3200" i="1" dirty="0">
                <a:latin typeface="Times New Roman" pitchFamily="18" charset="0"/>
              </a:rPr>
              <a:t>f</a:t>
            </a:r>
            <a:r>
              <a:rPr lang="en-US" altLang="zh-CN" sz="3200" baseline="-25000" dirty="0">
                <a:latin typeface="Times New Roman" pitchFamily="18" charset="0"/>
              </a:rPr>
              <a:t>1</a:t>
            </a:r>
            <a:r>
              <a:rPr lang="en-US" altLang="zh-CN" sz="3200" dirty="0">
                <a:latin typeface="Times New Roman" pitchFamily="18" charset="0"/>
              </a:rPr>
              <a:t>(</a:t>
            </a:r>
            <a:r>
              <a:rPr lang="en-US" altLang="zh-CN" sz="3200" i="1" dirty="0">
                <a:latin typeface="Times New Roman" pitchFamily="18" charset="0"/>
              </a:rPr>
              <a:t>t</a:t>
            </a:r>
            <a:r>
              <a:rPr lang="en-US" altLang="zh-CN" sz="3200" dirty="0">
                <a:latin typeface="Times New Roman" pitchFamily="18" charset="0"/>
              </a:rPr>
              <a:t>)=</a:t>
            </a:r>
            <a:r>
              <a:rPr lang="en-US" altLang="zh-CN" sz="3200" i="1" dirty="0">
                <a:latin typeface="Times New Roman" pitchFamily="18" charset="0"/>
              </a:rPr>
              <a:t>f</a:t>
            </a:r>
            <a:r>
              <a:rPr lang="en-US" altLang="zh-CN" sz="3200" baseline="-25000" dirty="0">
                <a:latin typeface="Times New Roman" pitchFamily="18" charset="0"/>
              </a:rPr>
              <a:t>2</a:t>
            </a:r>
            <a:r>
              <a:rPr lang="en-US" altLang="zh-CN" sz="3200" dirty="0">
                <a:latin typeface="Times New Roman" pitchFamily="18" charset="0"/>
              </a:rPr>
              <a:t>(</a:t>
            </a:r>
            <a:r>
              <a:rPr lang="en-US" altLang="zh-CN" sz="3200" i="1" dirty="0">
                <a:latin typeface="Times New Roman" pitchFamily="18" charset="0"/>
              </a:rPr>
              <a:t>t</a:t>
            </a:r>
            <a:r>
              <a:rPr lang="en-US" altLang="zh-CN" sz="3200" dirty="0">
                <a:latin typeface="Times New Roman" pitchFamily="18" charset="0"/>
              </a:rPr>
              <a:t>)=0, </a:t>
            </a:r>
            <a:r>
              <a:rPr lang="zh-CN" altLang="en-US" sz="3200" dirty="0">
                <a:latin typeface="Times New Roman" pitchFamily="18" charset="0"/>
              </a:rPr>
              <a:t>则上式可以写成：</a:t>
            </a:r>
          </a:p>
        </p:txBody>
      </p:sp>
      <p:graphicFrame>
        <p:nvGraphicFramePr>
          <p:cNvPr id="279558" name="Object 6"/>
          <p:cNvGraphicFramePr>
            <a:graphicFrameLocks noChangeAspect="1"/>
          </p:cNvGraphicFramePr>
          <p:nvPr/>
        </p:nvGraphicFramePr>
        <p:xfrm>
          <a:off x="692150" y="3714752"/>
          <a:ext cx="7613650" cy="2752725"/>
        </p:xfrm>
        <a:graphic>
          <a:graphicData uri="http://schemas.openxmlformats.org/presentationml/2006/ole">
            <p:oleObj spid="_x0000_s91139" name="Equation" r:id="rId4" imgW="8076960" imgH="2920680" progId="Equation.DSMT4">
              <p:embed/>
            </p:oleObj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29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47625" y="357166"/>
            <a:ext cx="8364538" cy="71006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§1 Laplace</a:t>
            </a:r>
            <a:r>
              <a:rPr lang="zh-CN" altLang="en-US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变换的概念 </a:t>
            </a:r>
          </a:p>
        </p:txBody>
      </p:sp>
      <p:graphicFrame>
        <p:nvGraphicFramePr>
          <p:cNvPr id="262147" name="Object 3"/>
          <p:cNvGraphicFramePr>
            <a:graphicFrameLocks noChangeAspect="1"/>
          </p:cNvGraphicFramePr>
          <p:nvPr/>
        </p:nvGraphicFramePr>
        <p:xfrm>
          <a:off x="215900" y="1095395"/>
          <a:ext cx="7392988" cy="1179513"/>
        </p:xfrm>
        <a:graphic>
          <a:graphicData uri="http://schemas.openxmlformats.org/presentationml/2006/ole">
            <p:oleObj spid="_x0000_s66562" name="Equation" r:id="rId3" imgW="6565680" imgH="1041120" progId="Equation.DSMT4">
              <p:embed/>
            </p:oleObj>
          </a:graphicData>
        </a:graphic>
      </p:graphicFrame>
      <p:graphicFrame>
        <p:nvGraphicFramePr>
          <p:cNvPr id="262149" name="Object 5"/>
          <p:cNvGraphicFramePr>
            <a:graphicFrameLocks noChangeAspect="1"/>
          </p:cNvGraphicFramePr>
          <p:nvPr/>
        </p:nvGraphicFramePr>
        <p:xfrm>
          <a:off x="357158" y="2500306"/>
          <a:ext cx="7092950" cy="1990725"/>
        </p:xfrm>
        <a:graphic>
          <a:graphicData uri="http://schemas.openxmlformats.org/presentationml/2006/ole">
            <p:oleObj spid="_x0000_s66563" name="Equation" r:id="rId4" imgW="6832440" imgH="1917360" progId="Equation.DSMT4">
              <p:embed/>
            </p:oleObj>
          </a:graphicData>
        </a:graphic>
      </p:graphicFrame>
      <p:graphicFrame>
        <p:nvGraphicFramePr>
          <p:cNvPr id="262150" name="Object 6"/>
          <p:cNvGraphicFramePr>
            <a:graphicFrameLocks noChangeAspect="1"/>
          </p:cNvGraphicFramePr>
          <p:nvPr/>
        </p:nvGraphicFramePr>
        <p:xfrm>
          <a:off x="4089400" y="3238520"/>
          <a:ext cx="914400" cy="336550"/>
        </p:xfrm>
        <a:graphic>
          <a:graphicData uri="http://schemas.openxmlformats.org/presentationml/2006/ole">
            <p:oleObj spid="_x0000_s66564" name="Equation" r:id="rId5" imgW="914400" imgH="336960" progId="Equation.DSMT4">
              <p:embed/>
            </p:oleObj>
          </a:graphicData>
        </a:graphic>
      </p:graphicFrame>
      <p:graphicFrame>
        <p:nvGraphicFramePr>
          <p:cNvPr id="262151" name="Object 7"/>
          <p:cNvGraphicFramePr>
            <a:graphicFrameLocks noChangeAspect="1"/>
          </p:cNvGraphicFramePr>
          <p:nvPr/>
        </p:nvGraphicFramePr>
        <p:xfrm>
          <a:off x="287338" y="4705370"/>
          <a:ext cx="8580437" cy="1652588"/>
        </p:xfrm>
        <a:graphic>
          <a:graphicData uri="http://schemas.openxmlformats.org/presentationml/2006/ole">
            <p:oleObj spid="_x0000_s66565" name="Equation" r:id="rId6" imgW="7772400" imgH="1498320" progId="Equation.DSMT4">
              <p:embed/>
            </p:oleObj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2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2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578" name="Object 2"/>
          <p:cNvGraphicFramePr>
            <a:graphicFrameLocks noChangeAspect="1"/>
          </p:cNvGraphicFramePr>
          <p:nvPr/>
        </p:nvGraphicFramePr>
        <p:xfrm>
          <a:off x="390525" y="230188"/>
          <a:ext cx="8099425" cy="6130925"/>
        </p:xfrm>
        <a:graphic>
          <a:graphicData uri="http://schemas.openxmlformats.org/presentationml/2006/ole">
            <p:oleObj spid="_x0000_s92162" name="Equation" r:id="rId3" imgW="8102520" imgH="6134040" progId="Equation.DSMT4">
              <p:embed/>
            </p:oleObj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3" name="Rectangle 3"/>
          <p:cNvSpPr>
            <a:spLocks noChangeArrowheads="1"/>
          </p:cNvSpPr>
          <p:nvPr/>
        </p:nvSpPr>
        <p:spPr bwMode="auto">
          <a:xfrm>
            <a:off x="104775" y="1177939"/>
            <a:ext cx="8909050" cy="5869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卷积定理：</a:t>
            </a:r>
          </a:p>
        </p:txBody>
      </p:sp>
      <p:graphicFrame>
        <p:nvGraphicFramePr>
          <p:cNvPr id="281602" name="Object 2"/>
          <p:cNvGraphicFramePr>
            <a:graphicFrameLocks noChangeAspect="1"/>
          </p:cNvGraphicFramePr>
          <p:nvPr/>
        </p:nvGraphicFramePr>
        <p:xfrm>
          <a:off x="614363" y="1908189"/>
          <a:ext cx="7418387" cy="1185862"/>
        </p:xfrm>
        <a:graphic>
          <a:graphicData uri="http://schemas.openxmlformats.org/presentationml/2006/ole">
            <p:oleObj spid="_x0000_s93186" name="Equation" r:id="rId3" imgW="6527520" imgH="1041120" progId="Equation.DSMT4">
              <p:embed/>
            </p:oleObj>
          </a:graphicData>
        </a:graphic>
      </p:graphicFrame>
      <p:graphicFrame>
        <p:nvGraphicFramePr>
          <p:cNvPr id="281604" name="Object 4"/>
          <p:cNvGraphicFramePr>
            <a:graphicFrameLocks noChangeAspect="1"/>
          </p:cNvGraphicFramePr>
          <p:nvPr/>
        </p:nvGraphicFramePr>
        <p:xfrm>
          <a:off x="619125" y="3389326"/>
          <a:ext cx="8232775" cy="1331913"/>
        </p:xfrm>
        <a:graphic>
          <a:graphicData uri="http://schemas.openxmlformats.org/presentationml/2006/ole">
            <p:oleObj spid="_x0000_s93187" name="Equation" r:id="rId4" imgW="7378560" imgH="1193760" progId="Equation.DSMT4">
              <p:embed/>
            </p:oleObj>
          </a:graphicData>
        </a:graphic>
      </p:graphicFrame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142875" y="4849826"/>
            <a:ext cx="8629650" cy="5869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>
              <a:spcBef>
                <a:spcPct val="0"/>
              </a:spcBef>
              <a:tabLst>
                <a:tab pos="571500" algn="l"/>
                <a:tab pos="685800" algn="l"/>
              </a:tabLst>
            </a:pPr>
            <a:r>
              <a:rPr lang="zh-CN" altLang="en-US" sz="3200" b="1" dirty="0">
                <a:latin typeface="Times New Roman" pitchFamily="18" charset="0"/>
              </a:rPr>
              <a:t>注：卷积公式可用来计算逆变换或卷积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88955" y="511194"/>
            <a:ext cx="8569325" cy="895350"/>
            <a:chOff x="15" y="45"/>
            <a:chExt cx="5398" cy="564"/>
          </a:xfrm>
        </p:grpSpPr>
        <p:sp>
          <p:nvSpPr>
            <p:cNvPr id="282628" name="Rectangle 4"/>
            <p:cNvSpPr>
              <a:spLocks noChangeArrowheads="1"/>
            </p:cNvSpPr>
            <p:nvPr/>
          </p:nvSpPr>
          <p:spPr bwMode="auto">
            <a:xfrm>
              <a:off x="15" y="110"/>
              <a:ext cx="5398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just">
                <a:spcBef>
                  <a:spcPct val="0"/>
                </a:spcBef>
                <a:tabLst>
                  <a:tab pos="571500" algn="l"/>
                  <a:tab pos="685800" algn="l"/>
                </a:tabLst>
              </a:pPr>
              <a:r>
                <a:rPr lang="zh-CN" altLang="en-US" sz="3200" dirty="0">
                  <a:latin typeface="Times New Roman" pitchFamily="18" charset="0"/>
                </a:rPr>
                <a:t>例</a:t>
              </a:r>
              <a:r>
                <a:rPr lang="en-US" altLang="zh-CN" sz="3200" dirty="0">
                  <a:latin typeface="Times New Roman" pitchFamily="18" charset="0"/>
                </a:rPr>
                <a:t>2 </a:t>
              </a:r>
            </a:p>
          </p:txBody>
        </p:sp>
        <p:graphicFrame>
          <p:nvGraphicFramePr>
            <p:cNvPr id="282627" name="Object 3"/>
            <p:cNvGraphicFramePr>
              <a:graphicFrameLocks noChangeAspect="1"/>
            </p:cNvGraphicFramePr>
            <p:nvPr/>
          </p:nvGraphicFramePr>
          <p:xfrm>
            <a:off x="606" y="45"/>
            <a:ext cx="2724" cy="564"/>
          </p:xfrm>
          <a:graphic>
            <a:graphicData uri="http://schemas.openxmlformats.org/presentationml/2006/ole">
              <p:oleObj spid="_x0000_s94212" name="Equation" r:id="rId3" imgW="4330440" imgH="901440" progId="Equation.DSMT4">
                <p:embed/>
              </p:oleObj>
            </a:graphicData>
          </a:graphic>
        </p:graphicFrame>
      </p:grpSp>
      <p:graphicFrame>
        <p:nvGraphicFramePr>
          <p:cNvPr id="282626" name="Object 2"/>
          <p:cNvGraphicFramePr>
            <a:graphicFrameLocks noChangeAspect="1"/>
          </p:cNvGraphicFramePr>
          <p:nvPr/>
        </p:nvGraphicFramePr>
        <p:xfrm>
          <a:off x="363567" y="1484331"/>
          <a:ext cx="8051800" cy="1042988"/>
        </p:xfrm>
        <a:graphic>
          <a:graphicData uri="http://schemas.openxmlformats.org/presentationml/2006/ole">
            <p:oleObj spid="_x0000_s94210" name="Equation" r:id="rId4" imgW="7302240" imgH="939600" progId="Equation.DSMT4">
              <p:embed/>
            </p:oleObj>
          </a:graphicData>
        </a:graphic>
      </p:graphicFrame>
      <p:graphicFrame>
        <p:nvGraphicFramePr>
          <p:cNvPr id="282630" name="Object 6"/>
          <p:cNvGraphicFramePr>
            <a:graphicFrameLocks noChangeAspect="1"/>
          </p:cNvGraphicFramePr>
          <p:nvPr/>
        </p:nvGraphicFramePr>
        <p:xfrm>
          <a:off x="366742" y="2708294"/>
          <a:ext cx="7727950" cy="3435350"/>
        </p:xfrm>
        <a:graphic>
          <a:graphicData uri="http://schemas.openxmlformats.org/presentationml/2006/ole">
            <p:oleObj spid="_x0000_s94211" name="Equation" r:id="rId5" imgW="7264080" imgH="3225600" progId="Equation.DSMT4">
              <p:embed/>
            </p:oleObj>
          </a:graphicData>
        </a:graphic>
      </p:graphicFrame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32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0175" y="55563"/>
            <a:ext cx="7045325" cy="895350"/>
            <a:chOff x="82" y="15"/>
            <a:chExt cx="4438" cy="564"/>
          </a:xfrm>
        </p:grpSpPr>
        <p:sp>
          <p:nvSpPr>
            <p:cNvPr id="283652" name="Rectangle 4"/>
            <p:cNvSpPr>
              <a:spLocks noChangeArrowheads="1"/>
            </p:cNvSpPr>
            <p:nvPr/>
          </p:nvSpPr>
          <p:spPr bwMode="auto">
            <a:xfrm>
              <a:off x="82" y="74"/>
              <a:ext cx="4438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just">
                <a:spcBef>
                  <a:spcPct val="0"/>
                </a:spcBef>
                <a:tabLst>
                  <a:tab pos="571500" algn="l"/>
                  <a:tab pos="685800" algn="l"/>
                </a:tabLst>
              </a:pPr>
              <a:r>
                <a:rPr lang="zh-CN" altLang="en-US" sz="3200" dirty="0">
                  <a:latin typeface="Times New Roman" pitchFamily="18" charset="0"/>
                </a:rPr>
                <a:t>例</a:t>
              </a:r>
              <a:r>
                <a:rPr lang="en-US" altLang="zh-CN" sz="3200" dirty="0">
                  <a:latin typeface="Times New Roman" pitchFamily="18" charset="0"/>
                </a:rPr>
                <a:t>3</a:t>
              </a:r>
            </a:p>
          </p:txBody>
        </p:sp>
        <p:graphicFrame>
          <p:nvGraphicFramePr>
            <p:cNvPr id="283651" name="Object 3"/>
            <p:cNvGraphicFramePr>
              <a:graphicFrameLocks noChangeAspect="1"/>
            </p:cNvGraphicFramePr>
            <p:nvPr/>
          </p:nvGraphicFramePr>
          <p:xfrm>
            <a:off x="567" y="15"/>
            <a:ext cx="3136" cy="564"/>
          </p:xfrm>
          <a:graphic>
            <a:graphicData uri="http://schemas.openxmlformats.org/presentationml/2006/ole">
              <p:oleObj spid="_x0000_s95235" name="Equation" r:id="rId3" imgW="4978080" imgH="901440" progId="Equation.DSMT4">
                <p:embed/>
              </p:oleObj>
            </a:graphicData>
          </a:graphic>
        </p:graphicFrame>
      </p:grpSp>
      <p:graphicFrame>
        <p:nvGraphicFramePr>
          <p:cNvPr id="283650" name="Object 2"/>
          <p:cNvGraphicFramePr>
            <a:graphicFrameLocks noChangeAspect="1"/>
          </p:cNvGraphicFramePr>
          <p:nvPr/>
        </p:nvGraphicFramePr>
        <p:xfrm>
          <a:off x="242888" y="1042988"/>
          <a:ext cx="8834437" cy="5054600"/>
        </p:xfrm>
        <a:graphic>
          <a:graphicData uri="http://schemas.openxmlformats.org/presentationml/2006/ole">
            <p:oleObj spid="_x0000_s95234" name="Equation" r:id="rId4" imgW="8826480" imgH="5054400" progId="Equation.DSMT4">
              <p:embed/>
            </p:oleObj>
          </a:graphicData>
        </a:graphic>
      </p:graphicFrame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ChangeArrowheads="1"/>
          </p:cNvSpPr>
          <p:nvPr/>
        </p:nvSpPr>
        <p:spPr bwMode="auto">
          <a:xfrm>
            <a:off x="63500" y="347191"/>
            <a:ext cx="8289925" cy="71006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§</a:t>
            </a:r>
            <a:r>
              <a:rPr lang="en-US" altLang="zh-CN" sz="40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5   </a:t>
            </a:r>
            <a:r>
              <a:rPr lang="en-US" altLang="zh-CN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Laplace</a:t>
            </a:r>
            <a:r>
              <a:rPr lang="zh-CN" altLang="en-US" sz="40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变换的应用 </a:t>
            </a:r>
          </a:p>
        </p:txBody>
      </p:sp>
      <p:sp>
        <p:nvSpPr>
          <p:cNvPr id="284675" name="Rectangle 3"/>
          <p:cNvSpPr>
            <a:spLocks noChangeArrowheads="1"/>
          </p:cNvSpPr>
          <p:nvPr/>
        </p:nvSpPr>
        <p:spPr bwMode="auto">
          <a:xfrm>
            <a:off x="0" y="1300181"/>
            <a:ext cx="8997950" cy="470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latin typeface="Times New Roman" pitchFamily="18" charset="0"/>
              </a:rPr>
              <a:t>        </a:t>
            </a:r>
            <a:r>
              <a:rPr lang="zh-CN" altLang="en-US" sz="3200" b="1" dirty="0">
                <a:latin typeface="Times New Roman" pitchFamily="18" charset="0"/>
              </a:rPr>
              <a:t>对一个系统进行分析和研究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首先要知道该系统的数学模型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也就是要建立该系统特性的数学表达式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  <a:r>
              <a:rPr lang="zh-CN" altLang="en-US" sz="3200" b="1" dirty="0">
                <a:latin typeface="Times New Roman" pitchFamily="18" charset="0"/>
              </a:rPr>
              <a:t>所谓线性系统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在许多场合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它的数学模型可以用一个线性微分方程来描述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或者说是满足叠加原理的一类系统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  <a:r>
              <a:rPr lang="zh-CN" altLang="en-US" sz="3200" b="1" dirty="0">
                <a:latin typeface="Times New Roman" pitchFamily="18" charset="0"/>
              </a:rPr>
              <a:t>这一类系统无论是在电路理论还是在自动控制理论的研究中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都占有很重要的地位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  <a:r>
              <a:rPr lang="zh-CN" altLang="en-US" sz="3200" b="1" dirty="0">
                <a:latin typeface="Times New Roman" pitchFamily="18" charset="0"/>
              </a:rPr>
              <a:t>本节将应用拉氏变换来解线性微分方程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107950" y="142852"/>
            <a:ext cx="899795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85800" indent="-685800">
              <a:lnSpc>
                <a:spcPct val="130000"/>
              </a:lnSpc>
              <a:spcBef>
                <a:spcPct val="0"/>
              </a:spcBef>
            </a:pPr>
            <a:r>
              <a:rPr lang="zh-CN" altLang="en-US" sz="3200" b="1" dirty="0">
                <a:solidFill>
                  <a:schemeClr val="tx2"/>
                </a:solidFill>
                <a:latin typeface="Times New Roman" pitchFamily="18" charset="0"/>
              </a:rPr>
              <a:t>微分方程的拉氏变换解法</a:t>
            </a:r>
            <a:br>
              <a:rPr lang="zh-CN" altLang="en-US" sz="3200" b="1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zh-CN" altLang="en-US" sz="3200" b="1" dirty="0">
                <a:latin typeface="Times New Roman" pitchFamily="18" charset="0"/>
              </a:rPr>
              <a:t>首先取拉氏变换将微分方程化为象函数的代数方程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解代数方程求出象函数</a:t>
            </a:r>
            <a:r>
              <a:rPr lang="en-US" altLang="zh-CN" sz="3200" b="1" dirty="0">
                <a:latin typeface="Times New Roman" pitchFamily="18" charset="0"/>
              </a:rPr>
              <a:t>, </a:t>
            </a:r>
            <a:r>
              <a:rPr lang="zh-CN" altLang="en-US" sz="3200" b="1" dirty="0">
                <a:latin typeface="Times New Roman" pitchFamily="18" charset="0"/>
              </a:rPr>
              <a:t>再取逆变换得最后的解</a:t>
            </a:r>
            <a:r>
              <a:rPr lang="en-US" altLang="zh-CN" sz="3200" b="1" dirty="0">
                <a:latin typeface="Times New Roman" pitchFamily="18" charset="0"/>
              </a:rPr>
              <a:t>. </a:t>
            </a:r>
            <a:r>
              <a:rPr lang="zh-CN" altLang="en-US" sz="3200" b="1" dirty="0">
                <a:latin typeface="Times New Roman" pitchFamily="18" charset="0"/>
              </a:rPr>
              <a:t>如下图所示</a:t>
            </a:r>
            <a:r>
              <a:rPr lang="en-US" altLang="zh-CN" sz="3200" b="1" dirty="0">
                <a:latin typeface="Times New Roman" pitchFamily="18" charset="0"/>
              </a:rPr>
              <a:t>.</a:t>
            </a:r>
            <a:endParaRPr lang="en-US" altLang="zh-CN" sz="32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85699" name="Text Box 3"/>
          <p:cNvSpPr txBox="1">
            <a:spLocks noChangeArrowheads="1"/>
          </p:cNvSpPr>
          <p:nvPr/>
        </p:nvSpPr>
        <p:spPr bwMode="auto">
          <a:xfrm>
            <a:off x="304800" y="2916214"/>
            <a:ext cx="2895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象原函数</a:t>
            </a:r>
          </a:p>
          <a:p>
            <a:pPr algn="ctr">
              <a:spcBef>
                <a:spcPct val="0"/>
              </a:spcBef>
            </a:pP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zh-CN" altLang="en-US" sz="3200" b="1" dirty="0">
                <a:latin typeface="Times New Roman" pitchFamily="18" charset="0"/>
              </a:rPr>
              <a:t>微分方程的解</a:t>
            </a:r>
            <a:r>
              <a:rPr lang="en-US" altLang="zh-CN" sz="3200" b="1" dirty="0">
                <a:latin typeface="Times New Roman" pitchFamily="18" charset="0"/>
              </a:rPr>
              <a:t>)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6019800" y="2916214"/>
            <a:ext cx="2667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象函数</a:t>
            </a: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533400" y="5354614"/>
            <a:ext cx="2667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微分方程</a:t>
            </a:r>
          </a:p>
        </p:txBody>
      </p:sp>
      <p:sp>
        <p:nvSpPr>
          <p:cNvPr id="285702" name="Text Box 6"/>
          <p:cNvSpPr txBox="1">
            <a:spLocks noChangeArrowheads="1"/>
          </p:cNvSpPr>
          <p:nvPr/>
        </p:nvSpPr>
        <p:spPr bwMode="auto">
          <a:xfrm>
            <a:off x="6019800" y="5354614"/>
            <a:ext cx="2667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象函数的</a:t>
            </a:r>
          </a:p>
          <a:p>
            <a:pPr algn="ctr"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代数方程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200400" y="3449616"/>
            <a:ext cx="2971800" cy="739776"/>
            <a:chOff x="2016" y="2112"/>
            <a:chExt cx="1872" cy="466"/>
          </a:xfrm>
        </p:grpSpPr>
        <p:sp>
          <p:nvSpPr>
            <p:cNvPr id="285704" name="Text Box 8"/>
            <p:cNvSpPr txBox="1">
              <a:spLocks noChangeArrowheads="1"/>
            </p:cNvSpPr>
            <p:nvPr/>
          </p:nvSpPr>
          <p:spPr bwMode="auto">
            <a:xfrm>
              <a:off x="2112" y="2208"/>
              <a:ext cx="1776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zh-CN" altLang="en-US" sz="3200" b="1" dirty="0">
                  <a:latin typeface="Times New Roman" pitchFamily="18" charset="0"/>
                </a:rPr>
                <a:t>取拉氏逆变换</a:t>
              </a:r>
            </a:p>
          </p:txBody>
        </p:sp>
        <p:sp>
          <p:nvSpPr>
            <p:cNvPr id="285705" name="Line 9"/>
            <p:cNvSpPr>
              <a:spLocks noChangeShapeType="1"/>
            </p:cNvSpPr>
            <p:nvPr/>
          </p:nvSpPr>
          <p:spPr bwMode="auto">
            <a:xfrm>
              <a:off x="2016" y="2112"/>
              <a:ext cx="17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200400" y="5841972"/>
            <a:ext cx="2819400" cy="587374"/>
            <a:chOff x="2016" y="3619"/>
            <a:chExt cx="1776" cy="370"/>
          </a:xfrm>
        </p:grpSpPr>
        <p:sp>
          <p:nvSpPr>
            <p:cNvPr id="285708" name="Line 12"/>
            <p:cNvSpPr>
              <a:spLocks noChangeShapeType="1"/>
            </p:cNvSpPr>
            <p:nvPr/>
          </p:nvSpPr>
          <p:spPr bwMode="auto">
            <a:xfrm>
              <a:off x="2016" y="3648"/>
              <a:ext cx="17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85709" name="Text Box 13"/>
            <p:cNvSpPr txBox="1">
              <a:spLocks noChangeArrowheads="1"/>
            </p:cNvSpPr>
            <p:nvPr/>
          </p:nvSpPr>
          <p:spPr bwMode="auto">
            <a:xfrm>
              <a:off x="2208" y="3619"/>
              <a:ext cx="1440" cy="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zh-CN" altLang="en-US" sz="3200" b="1" dirty="0">
                  <a:latin typeface="Times New Roman" pitchFamily="18" charset="0"/>
                </a:rPr>
                <a:t>取拉氏变换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391400" y="3983014"/>
            <a:ext cx="1524000" cy="1371600"/>
            <a:chOff x="4656" y="2448"/>
            <a:chExt cx="960" cy="864"/>
          </a:xfrm>
        </p:grpSpPr>
        <p:sp>
          <p:nvSpPr>
            <p:cNvPr id="285711" name="Line 15"/>
            <p:cNvSpPr>
              <a:spLocks noChangeShapeType="1"/>
            </p:cNvSpPr>
            <p:nvPr/>
          </p:nvSpPr>
          <p:spPr bwMode="auto">
            <a:xfrm flipV="1">
              <a:off x="4656" y="2448"/>
              <a:ext cx="0" cy="8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0000" tIns="46800" rIns="90000" bIns="46800"/>
            <a:lstStyle/>
            <a:p>
              <a:endParaRPr lang="zh-CN" altLang="en-US" b="1" dirty="0">
                <a:latin typeface="Times New Roman" pitchFamily="18" charset="0"/>
              </a:endParaRPr>
            </a:p>
          </p:txBody>
        </p:sp>
        <p:sp>
          <p:nvSpPr>
            <p:cNvPr id="285712" name="Text Box 16"/>
            <p:cNvSpPr txBox="1">
              <a:spLocks noChangeArrowheads="1"/>
            </p:cNvSpPr>
            <p:nvPr/>
          </p:nvSpPr>
          <p:spPr bwMode="auto">
            <a:xfrm>
              <a:off x="4656" y="2544"/>
              <a:ext cx="960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r>
                <a:rPr lang="zh-CN" altLang="en-US" sz="3200" b="1" dirty="0">
                  <a:latin typeface="Times New Roman" pitchFamily="18" charset="0"/>
                </a:rPr>
                <a:t>解代数</a:t>
              </a:r>
            </a:p>
            <a:p>
              <a:pPr>
                <a:spcBef>
                  <a:spcPct val="0"/>
                </a:spcBef>
              </a:pPr>
              <a:r>
                <a:rPr lang="zh-CN" altLang="en-US" sz="3200" b="1" dirty="0">
                  <a:latin typeface="Times New Roman" pitchFamily="18" charset="0"/>
                </a:rPr>
                <a:t>方程</a:t>
              </a:r>
            </a:p>
          </p:txBody>
        </p:sp>
      </p:grpSp>
      <p:sp>
        <p:nvSpPr>
          <p:cNvPr id="17" name="灯片编号占位符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35</a:t>
            </a:fld>
            <a:endParaRPr lang="zh-CN" altLang="en-US"/>
          </a:p>
        </p:txBody>
      </p:sp>
      <p:sp>
        <p:nvSpPr>
          <p:cNvPr id="18" name="页脚占位符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5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285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8" grpId="0" autoUpdateAnimBg="0"/>
      <p:bldP spid="285699" grpId="0" animBg="1" autoUpdateAnimBg="0"/>
      <p:bldP spid="285700" grpId="0" animBg="1" autoUpdateAnimBg="0"/>
      <p:bldP spid="285701" grpId="0" animBg="1" autoUpdateAnimBg="0"/>
      <p:bldP spid="285702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12778" y="888989"/>
            <a:ext cx="8159750" cy="1039813"/>
            <a:chOff x="10" y="80"/>
            <a:chExt cx="5140" cy="655"/>
          </a:xfrm>
        </p:grpSpPr>
        <p:sp>
          <p:nvSpPr>
            <p:cNvPr id="287747" name="Rectangle 3"/>
            <p:cNvSpPr>
              <a:spLocks noChangeArrowheads="1"/>
            </p:cNvSpPr>
            <p:nvPr/>
          </p:nvSpPr>
          <p:spPr bwMode="auto">
            <a:xfrm>
              <a:off x="10" y="201"/>
              <a:ext cx="5140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dirty="0">
                  <a:latin typeface="宋体" pitchFamily="2" charset="-122"/>
                </a:rPr>
                <a:t>例</a:t>
              </a:r>
              <a:r>
                <a:rPr lang="en-US" altLang="zh-CN" sz="3200" dirty="0">
                  <a:latin typeface="Times New Roman" pitchFamily="18" charset="0"/>
                </a:rPr>
                <a:t>1 </a:t>
              </a:r>
              <a:r>
                <a:rPr lang="zh-CN" altLang="en-US" sz="3200" dirty="0">
                  <a:latin typeface="Times New Roman" pitchFamily="18" charset="0"/>
                </a:rPr>
                <a:t>求解                                            。</a:t>
              </a:r>
            </a:p>
          </p:txBody>
        </p:sp>
        <p:graphicFrame>
          <p:nvGraphicFramePr>
            <p:cNvPr id="287746" name="Object 2"/>
            <p:cNvGraphicFramePr>
              <a:graphicFrameLocks noChangeAspect="1"/>
            </p:cNvGraphicFramePr>
            <p:nvPr/>
          </p:nvGraphicFramePr>
          <p:xfrm>
            <a:off x="1300" y="80"/>
            <a:ext cx="2261" cy="655"/>
          </p:xfrm>
          <a:graphic>
            <a:graphicData uri="http://schemas.openxmlformats.org/presentationml/2006/ole">
              <p:oleObj spid="_x0000_s96259" name="Equation" r:id="rId3" imgW="1676160" imgH="482400" progId="Equation.DSMT4">
                <p:embed/>
              </p:oleObj>
            </a:graphicData>
          </a:graphic>
        </p:graphicFrame>
      </p:grpSp>
      <p:graphicFrame>
        <p:nvGraphicFramePr>
          <p:cNvPr id="287749" name="Object 5"/>
          <p:cNvGraphicFramePr>
            <a:graphicFrameLocks noChangeAspect="1"/>
          </p:cNvGraphicFramePr>
          <p:nvPr/>
        </p:nvGraphicFramePr>
        <p:xfrm>
          <a:off x="466725" y="2417781"/>
          <a:ext cx="8345488" cy="3725863"/>
        </p:xfrm>
        <a:graphic>
          <a:graphicData uri="http://schemas.openxmlformats.org/presentationml/2006/ole">
            <p:oleObj spid="_x0000_s96258" name="Equation" r:id="rId4" imgW="7683480" imgH="3429000" progId="Equation.DSMT4">
              <p:embed/>
            </p:oleObj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36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5" name="Rectangle 5"/>
          <p:cNvSpPr>
            <a:spLocks noChangeArrowheads="1"/>
          </p:cNvSpPr>
          <p:nvPr/>
        </p:nvSpPr>
        <p:spPr bwMode="auto">
          <a:xfrm>
            <a:off x="2986088" y="1919288"/>
            <a:ext cx="914400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zh-CN" altLang="en-US" dirty="0">
              <a:latin typeface="Times New Roman" pitchFamily="18" charset="0"/>
            </a:endParaRPr>
          </a:p>
        </p:txBody>
      </p:sp>
      <p:graphicFrame>
        <p:nvGraphicFramePr>
          <p:cNvPr id="291846" name="Object 6"/>
          <p:cNvGraphicFramePr>
            <a:graphicFrameLocks noChangeAspect="1"/>
          </p:cNvGraphicFramePr>
          <p:nvPr/>
        </p:nvGraphicFramePr>
        <p:xfrm>
          <a:off x="833438" y="188913"/>
          <a:ext cx="6899275" cy="3563937"/>
        </p:xfrm>
        <a:graphic>
          <a:graphicData uri="http://schemas.openxmlformats.org/presentationml/2006/ole">
            <p:oleObj spid="_x0000_s97282" name="Equation" r:id="rId3" imgW="3619440" imgH="2260440" progId="Equation.DSMT4">
              <p:embed/>
            </p:oleObj>
          </a:graphicData>
        </a:graphic>
      </p:graphicFrame>
      <p:graphicFrame>
        <p:nvGraphicFramePr>
          <p:cNvPr id="291847" name="Object 7"/>
          <p:cNvGraphicFramePr>
            <a:graphicFrameLocks noChangeAspect="1"/>
          </p:cNvGraphicFramePr>
          <p:nvPr/>
        </p:nvGraphicFramePr>
        <p:xfrm>
          <a:off x="446088" y="4641850"/>
          <a:ext cx="7624762" cy="1322388"/>
        </p:xfrm>
        <a:graphic>
          <a:graphicData uri="http://schemas.openxmlformats.org/presentationml/2006/ole">
            <p:oleObj spid="_x0000_s97283" name="Equation" r:id="rId4" imgW="4000320" imgH="838080" progId="Equation.DSMT4">
              <p:embed/>
            </p:oleObj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37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91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1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5599" y="158750"/>
            <a:ext cx="8431212" cy="1670050"/>
            <a:chOff x="149" y="100"/>
            <a:chExt cx="5311" cy="1052"/>
          </a:xfrm>
        </p:grpSpPr>
        <p:sp>
          <p:nvSpPr>
            <p:cNvPr id="288771" name="Rectangle 3"/>
            <p:cNvSpPr>
              <a:spLocks noChangeArrowheads="1"/>
            </p:cNvSpPr>
            <p:nvPr/>
          </p:nvSpPr>
          <p:spPr bwMode="auto">
            <a:xfrm>
              <a:off x="149" y="337"/>
              <a:ext cx="5311" cy="3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zh-CN" altLang="en-US" sz="3200" b="1" dirty="0" smtClean="0">
                  <a:latin typeface="宋体" pitchFamily="2" charset="-122"/>
                </a:rPr>
                <a:t>例</a:t>
              </a:r>
              <a:r>
                <a:rPr lang="en-US" altLang="zh-CN" sz="3200" b="1" dirty="0" smtClean="0">
                  <a:latin typeface="Times New Roman" pitchFamily="18" charset="0"/>
                </a:rPr>
                <a:t>2 </a:t>
              </a:r>
              <a:r>
                <a:rPr lang="zh-CN" altLang="en-US" sz="3200" b="1" dirty="0">
                  <a:latin typeface="Times New Roman" pitchFamily="18" charset="0"/>
                </a:rPr>
                <a:t>求解 </a:t>
              </a:r>
            </a:p>
          </p:txBody>
        </p:sp>
        <p:graphicFrame>
          <p:nvGraphicFramePr>
            <p:cNvPr id="288770" name="Object 2"/>
            <p:cNvGraphicFramePr>
              <a:graphicFrameLocks noChangeAspect="1"/>
            </p:cNvGraphicFramePr>
            <p:nvPr/>
          </p:nvGraphicFramePr>
          <p:xfrm>
            <a:off x="1263" y="100"/>
            <a:ext cx="2433" cy="1052"/>
          </p:xfrm>
          <a:graphic>
            <a:graphicData uri="http://schemas.openxmlformats.org/presentationml/2006/ole">
              <p:oleObj spid="_x0000_s99331" name="Equation" r:id="rId3" imgW="1828800" imgH="787320" progId="Equation.DSMT4">
                <p:embed/>
              </p:oleObj>
            </a:graphicData>
          </a:graphic>
        </p:graphicFrame>
      </p:grpSp>
      <p:graphicFrame>
        <p:nvGraphicFramePr>
          <p:cNvPr id="288773" name="Object 5"/>
          <p:cNvGraphicFramePr>
            <a:graphicFrameLocks noChangeAspect="1"/>
          </p:cNvGraphicFramePr>
          <p:nvPr/>
        </p:nvGraphicFramePr>
        <p:xfrm>
          <a:off x="1598613" y="1984375"/>
          <a:ext cx="5130800" cy="4438650"/>
        </p:xfrm>
        <a:graphic>
          <a:graphicData uri="http://schemas.openxmlformats.org/presentationml/2006/ole">
            <p:oleObj spid="_x0000_s99330" name="Equation" r:id="rId4" imgW="5130720" imgH="4431960" progId="Equation.DSMT4">
              <p:embed/>
            </p:oleObj>
          </a:graphicData>
        </a:graphic>
      </p:graphicFrame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38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8103" y="103188"/>
            <a:ext cx="3348038" cy="658813"/>
            <a:chOff x="760" y="65"/>
            <a:chExt cx="5808" cy="415"/>
          </a:xfrm>
        </p:grpSpPr>
        <p:sp>
          <p:nvSpPr>
            <p:cNvPr id="292867" name="Rectangle 3"/>
            <p:cNvSpPr>
              <a:spLocks noChangeArrowheads="1"/>
            </p:cNvSpPr>
            <p:nvPr/>
          </p:nvSpPr>
          <p:spPr bwMode="auto">
            <a:xfrm>
              <a:off x="760" y="65"/>
              <a:ext cx="5808" cy="41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 algn="just">
                <a:lnSpc>
                  <a:spcPct val="150000"/>
                </a:lnSpc>
                <a:spcBef>
                  <a:spcPct val="0"/>
                </a:spcBef>
              </a:pPr>
              <a:r>
                <a:rPr lang="zh-CN" altLang="en-US" sz="2800" b="1" dirty="0">
                  <a:latin typeface="Times New Roman" pitchFamily="18" charset="0"/>
                </a:rPr>
                <a:t>例 </a:t>
              </a:r>
              <a:r>
                <a:rPr lang="en-US" altLang="zh-CN" sz="2800" b="1" dirty="0" smtClean="0">
                  <a:latin typeface="Times New Roman" pitchFamily="18" charset="0"/>
                </a:rPr>
                <a:t>3   </a:t>
              </a:r>
              <a:r>
                <a:rPr lang="zh-CN" altLang="en-US" sz="2800" b="1" dirty="0">
                  <a:latin typeface="Times New Roman" pitchFamily="18" charset="0"/>
                </a:rPr>
                <a:t>求解积分方程                                         </a:t>
              </a:r>
            </a:p>
          </p:txBody>
        </p:sp>
        <p:graphicFrame>
          <p:nvGraphicFramePr>
            <p:cNvPr id="292868" name="Object 4"/>
            <p:cNvGraphicFramePr>
              <a:graphicFrameLocks noChangeAspect="1"/>
            </p:cNvGraphicFramePr>
            <p:nvPr/>
          </p:nvGraphicFramePr>
          <p:xfrm>
            <a:off x="2950" y="264"/>
            <a:ext cx="110" cy="189"/>
          </p:xfrm>
          <a:graphic>
            <a:graphicData uri="http://schemas.openxmlformats.org/presentationml/2006/ole">
              <p:oleObj spid="_x0000_s100358" name="Equation" r:id="rId3" imgW="914400" imgH="336960" progId="Equation.DSMT4">
                <p:embed/>
              </p:oleObj>
            </a:graphicData>
          </a:graphic>
        </p:graphicFrame>
      </p:grpSp>
      <p:graphicFrame>
        <p:nvGraphicFramePr>
          <p:cNvPr id="292869" name="Object 5"/>
          <p:cNvGraphicFramePr>
            <a:graphicFrameLocks noChangeAspect="1"/>
          </p:cNvGraphicFramePr>
          <p:nvPr/>
        </p:nvGraphicFramePr>
        <p:xfrm>
          <a:off x="501650" y="765175"/>
          <a:ext cx="7997825" cy="1985963"/>
        </p:xfrm>
        <a:graphic>
          <a:graphicData uri="http://schemas.openxmlformats.org/presentationml/2006/ole">
            <p:oleObj spid="_x0000_s100354" name="Equation" r:id="rId4" imgW="6108480" imgH="1739880" progId="Equation.DSMT4">
              <p:embed/>
            </p:oleObj>
          </a:graphicData>
        </a:graphic>
      </p:graphicFrame>
      <p:graphicFrame>
        <p:nvGraphicFramePr>
          <p:cNvPr id="292870" name="Object 6"/>
          <p:cNvGraphicFramePr>
            <a:graphicFrameLocks noChangeAspect="1"/>
          </p:cNvGraphicFramePr>
          <p:nvPr/>
        </p:nvGraphicFramePr>
        <p:xfrm>
          <a:off x="1017588" y="3052763"/>
          <a:ext cx="7969250" cy="592137"/>
        </p:xfrm>
        <a:graphic>
          <a:graphicData uri="http://schemas.openxmlformats.org/presentationml/2006/ole">
            <p:oleObj spid="_x0000_s100355" name="Equation" r:id="rId5" imgW="2908080" imgH="215640" progId="Equation.DSMT4">
              <p:embed/>
            </p:oleObj>
          </a:graphicData>
        </a:graphic>
      </p:graphicFrame>
      <p:sp>
        <p:nvSpPr>
          <p:cNvPr id="292871" name="Text Box 7"/>
          <p:cNvSpPr txBox="1">
            <a:spLocks noChangeArrowheads="1"/>
          </p:cNvSpPr>
          <p:nvPr/>
        </p:nvSpPr>
        <p:spPr bwMode="auto">
          <a:xfrm>
            <a:off x="250825" y="3000375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0" lang="zh-CN" altLang="en-US" sz="2800" b="1">
                <a:latin typeface="Arial" charset="0"/>
              </a:rPr>
              <a:t>解：</a:t>
            </a:r>
          </a:p>
        </p:txBody>
      </p:sp>
      <p:graphicFrame>
        <p:nvGraphicFramePr>
          <p:cNvPr id="292872" name="Object 8"/>
          <p:cNvGraphicFramePr>
            <a:graphicFrameLocks noChangeAspect="1"/>
          </p:cNvGraphicFramePr>
          <p:nvPr/>
        </p:nvGraphicFramePr>
        <p:xfrm>
          <a:off x="1085850" y="3789363"/>
          <a:ext cx="4919663" cy="771525"/>
        </p:xfrm>
        <a:graphic>
          <a:graphicData uri="http://schemas.openxmlformats.org/presentationml/2006/ole">
            <p:oleObj spid="_x0000_s100356" name="Equation" r:id="rId6" imgW="4368600" imgH="685800" progId="Equation.DSMT4">
              <p:embed/>
            </p:oleObj>
          </a:graphicData>
        </a:graphic>
      </p:graphicFrame>
      <p:graphicFrame>
        <p:nvGraphicFramePr>
          <p:cNvPr id="292873" name="Object 9"/>
          <p:cNvGraphicFramePr>
            <a:graphicFrameLocks noChangeAspect="1"/>
          </p:cNvGraphicFramePr>
          <p:nvPr/>
        </p:nvGraphicFramePr>
        <p:xfrm>
          <a:off x="850900" y="4724400"/>
          <a:ext cx="7729538" cy="1303338"/>
        </p:xfrm>
        <a:graphic>
          <a:graphicData uri="http://schemas.openxmlformats.org/presentationml/2006/ole">
            <p:oleObj spid="_x0000_s100357" name="Equation" r:id="rId7" imgW="5715000" imgH="965160" progId="Equation.DSMT4">
              <p:embed/>
            </p:oleObj>
          </a:graphicData>
        </a:graphic>
      </p:graphicFrame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39</a:t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92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9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92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2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Line 2"/>
          <p:cNvSpPr>
            <a:spLocks noChangeShapeType="1"/>
          </p:cNvSpPr>
          <p:nvPr/>
        </p:nvSpPr>
        <p:spPr bwMode="auto">
          <a:xfrm>
            <a:off x="1066800" y="2209800"/>
            <a:ext cx="6858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29379" name="Line 3"/>
          <p:cNvSpPr>
            <a:spLocks noChangeShapeType="1"/>
          </p:cNvSpPr>
          <p:nvPr/>
        </p:nvSpPr>
        <p:spPr bwMode="auto">
          <a:xfrm flipV="1">
            <a:off x="3276600" y="381000"/>
            <a:ext cx="0" cy="2286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29380" name="Freeform 4"/>
          <p:cNvSpPr>
            <a:spLocks/>
          </p:cNvSpPr>
          <p:nvPr/>
        </p:nvSpPr>
        <p:spPr bwMode="auto">
          <a:xfrm>
            <a:off x="1524000" y="533400"/>
            <a:ext cx="56388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672" y="720"/>
              </a:cxn>
              <a:cxn ang="0">
                <a:pos x="1344" y="720"/>
              </a:cxn>
              <a:cxn ang="0">
                <a:pos x="2400" y="288"/>
              </a:cxn>
              <a:cxn ang="0">
                <a:pos x="3264" y="48"/>
              </a:cxn>
              <a:cxn ang="0">
                <a:pos x="3552" y="0"/>
              </a:cxn>
            </a:cxnLst>
            <a:rect l="0" t="0" r="r" b="b"/>
            <a:pathLst>
              <a:path w="3552" h="960">
                <a:moveTo>
                  <a:pt x="0" y="960"/>
                </a:moveTo>
                <a:cubicBezTo>
                  <a:pt x="224" y="860"/>
                  <a:pt x="448" y="760"/>
                  <a:pt x="672" y="720"/>
                </a:cubicBezTo>
                <a:cubicBezTo>
                  <a:pt x="896" y="680"/>
                  <a:pt x="1056" y="792"/>
                  <a:pt x="1344" y="720"/>
                </a:cubicBezTo>
                <a:cubicBezTo>
                  <a:pt x="1632" y="648"/>
                  <a:pt x="2080" y="400"/>
                  <a:pt x="2400" y="288"/>
                </a:cubicBezTo>
                <a:cubicBezTo>
                  <a:pt x="2720" y="176"/>
                  <a:pt x="3072" y="96"/>
                  <a:pt x="3264" y="48"/>
                </a:cubicBezTo>
                <a:cubicBezTo>
                  <a:pt x="3456" y="0"/>
                  <a:pt x="3504" y="0"/>
                  <a:pt x="3552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7618413" y="2133600"/>
            <a:ext cx="245878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t</a:t>
            </a:r>
          </a:p>
        </p:txBody>
      </p:sp>
      <p:sp>
        <p:nvSpPr>
          <p:cNvPr id="229382" name="Text Box 6"/>
          <p:cNvSpPr txBox="1">
            <a:spLocks noChangeArrowheads="1"/>
          </p:cNvSpPr>
          <p:nvPr/>
        </p:nvSpPr>
        <p:spPr bwMode="auto">
          <a:xfrm>
            <a:off x="3448050" y="44450"/>
            <a:ext cx="528006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f </a:t>
            </a:r>
            <a:r>
              <a:rPr lang="en-US" altLang="zh-CN" dirty="0">
                <a:latin typeface="Times New Roman" pitchFamily="18" charset="0"/>
              </a:rPr>
              <a:t>(</a:t>
            </a:r>
            <a:r>
              <a:rPr lang="en-US" altLang="zh-CN" i="1" dirty="0">
                <a:latin typeface="Times New Roman" pitchFamily="18" charset="0"/>
              </a:rPr>
              <a:t>t</a:t>
            </a:r>
            <a:r>
              <a:rPr lang="en-US" altLang="zh-CN" dirty="0">
                <a:latin typeface="Times New Roman" pitchFamily="18" charset="0"/>
              </a:rPr>
              <a:t>)</a:t>
            </a:r>
          </a:p>
        </p:txBody>
      </p:sp>
      <p:sp>
        <p:nvSpPr>
          <p:cNvPr id="229383" name="Text Box 7"/>
          <p:cNvSpPr txBox="1">
            <a:spLocks noChangeArrowheads="1"/>
          </p:cNvSpPr>
          <p:nvPr/>
        </p:nvSpPr>
        <p:spPr bwMode="auto">
          <a:xfrm>
            <a:off x="2765425" y="2133600"/>
            <a:ext cx="34847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O</a:t>
            </a:r>
          </a:p>
        </p:txBody>
      </p:sp>
      <p:sp>
        <p:nvSpPr>
          <p:cNvPr id="229384" name="Line 8"/>
          <p:cNvSpPr>
            <a:spLocks noChangeShapeType="1"/>
          </p:cNvSpPr>
          <p:nvPr/>
        </p:nvSpPr>
        <p:spPr bwMode="auto">
          <a:xfrm>
            <a:off x="1066800" y="5226050"/>
            <a:ext cx="6858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29385" name="Line 9"/>
          <p:cNvSpPr>
            <a:spLocks noChangeShapeType="1"/>
          </p:cNvSpPr>
          <p:nvPr/>
        </p:nvSpPr>
        <p:spPr bwMode="auto">
          <a:xfrm flipV="1">
            <a:off x="3276600" y="3397250"/>
            <a:ext cx="0" cy="2286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29386" name="Freeform 10"/>
          <p:cNvSpPr>
            <a:spLocks/>
          </p:cNvSpPr>
          <p:nvPr/>
        </p:nvSpPr>
        <p:spPr bwMode="auto">
          <a:xfrm>
            <a:off x="3270250" y="4456113"/>
            <a:ext cx="3841750" cy="687387"/>
          </a:xfrm>
          <a:custGeom>
            <a:avLst/>
            <a:gdLst/>
            <a:ahLst/>
            <a:cxnLst>
              <a:cxn ang="0">
                <a:pos x="0" y="177"/>
              </a:cxn>
              <a:cxn ang="0">
                <a:pos x="124" y="189"/>
              </a:cxn>
              <a:cxn ang="0">
                <a:pos x="244" y="149"/>
              </a:cxn>
              <a:cxn ang="0">
                <a:pos x="1312" y="33"/>
              </a:cxn>
              <a:cxn ang="0">
                <a:pos x="1892" y="349"/>
              </a:cxn>
              <a:cxn ang="0">
                <a:pos x="2420" y="433"/>
              </a:cxn>
            </a:cxnLst>
            <a:rect l="0" t="0" r="r" b="b"/>
            <a:pathLst>
              <a:path w="2420" h="433">
                <a:moveTo>
                  <a:pt x="0" y="177"/>
                </a:moveTo>
                <a:cubicBezTo>
                  <a:pt x="21" y="179"/>
                  <a:pt x="83" y="194"/>
                  <a:pt x="124" y="189"/>
                </a:cubicBezTo>
                <a:cubicBezTo>
                  <a:pt x="165" y="184"/>
                  <a:pt x="46" y="175"/>
                  <a:pt x="244" y="149"/>
                </a:cubicBezTo>
                <a:cubicBezTo>
                  <a:pt x="442" y="123"/>
                  <a:pt x="1037" y="0"/>
                  <a:pt x="1312" y="33"/>
                </a:cubicBezTo>
                <a:cubicBezTo>
                  <a:pt x="1587" y="66"/>
                  <a:pt x="1707" y="282"/>
                  <a:pt x="1892" y="349"/>
                </a:cubicBezTo>
                <a:cubicBezTo>
                  <a:pt x="2077" y="416"/>
                  <a:pt x="2310" y="415"/>
                  <a:pt x="2420" y="433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7618413" y="5149850"/>
            <a:ext cx="245878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t</a:t>
            </a:r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3408363" y="3060700"/>
            <a:ext cx="1194856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f </a:t>
            </a:r>
            <a:r>
              <a:rPr lang="en-US" altLang="zh-CN" dirty="0">
                <a:latin typeface="Times New Roman" pitchFamily="18" charset="0"/>
              </a:rPr>
              <a:t>(</a:t>
            </a:r>
            <a:r>
              <a:rPr lang="en-US" altLang="zh-CN" i="1" dirty="0">
                <a:latin typeface="Times New Roman" pitchFamily="18" charset="0"/>
              </a:rPr>
              <a:t>t</a:t>
            </a:r>
            <a:r>
              <a:rPr lang="en-US" altLang="zh-CN" dirty="0">
                <a:latin typeface="Times New Roman" pitchFamily="18" charset="0"/>
              </a:rPr>
              <a:t>)</a:t>
            </a:r>
            <a:r>
              <a:rPr lang="en-US" altLang="zh-CN" i="1" dirty="0">
                <a:latin typeface="Times New Roman" pitchFamily="18" charset="0"/>
              </a:rPr>
              <a:t>u</a:t>
            </a:r>
            <a:r>
              <a:rPr lang="en-US" altLang="zh-CN" dirty="0">
                <a:latin typeface="Times New Roman" pitchFamily="18" charset="0"/>
              </a:rPr>
              <a:t>(</a:t>
            </a:r>
            <a:r>
              <a:rPr lang="en-US" altLang="zh-CN" i="1" dirty="0">
                <a:latin typeface="Times New Roman" pitchFamily="18" charset="0"/>
              </a:rPr>
              <a:t>t</a:t>
            </a:r>
            <a:r>
              <a:rPr lang="en-US" altLang="zh-CN" dirty="0">
                <a:latin typeface="Times New Roman" pitchFamily="18" charset="0"/>
              </a:rPr>
              <a:t>)e</a:t>
            </a:r>
            <a:r>
              <a:rPr lang="en-US" altLang="zh-CN" baseline="30000" dirty="0">
                <a:latin typeface="Symbol" pitchFamily="18" charset="2"/>
              </a:rPr>
              <a:t>-</a:t>
            </a:r>
            <a:r>
              <a:rPr lang="en-US" altLang="zh-CN" i="1" baseline="30000" dirty="0" err="1">
                <a:latin typeface="Symbol" pitchFamily="18" charset="2"/>
              </a:rPr>
              <a:t>b</a:t>
            </a:r>
            <a:r>
              <a:rPr lang="en-US" altLang="zh-CN" i="1" baseline="30000" dirty="0" err="1">
                <a:latin typeface="Times New Roman" pitchFamily="18" charset="0"/>
              </a:rPr>
              <a:t>t</a:t>
            </a:r>
            <a:endParaRPr lang="en-US" altLang="zh-CN" i="1" baseline="30000" dirty="0">
              <a:latin typeface="Times New Roman" pitchFamily="18" charset="0"/>
            </a:endParaRPr>
          </a:p>
        </p:txBody>
      </p:sp>
      <p:sp>
        <p:nvSpPr>
          <p:cNvPr id="229389" name="Text Box 13"/>
          <p:cNvSpPr txBox="1">
            <a:spLocks noChangeArrowheads="1"/>
          </p:cNvSpPr>
          <p:nvPr/>
        </p:nvSpPr>
        <p:spPr bwMode="auto">
          <a:xfrm>
            <a:off x="2765425" y="5149850"/>
            <a:ext cx="34847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O</a:t>
            </a:r>
          </a:p>
        </p:txBody>
      </p:sp>
      <p:sp>
        <p:nvSpPr>
          <p:cNvPr id="229390" name="Line 14"/>
          <p:cNvSpPr>
            <a:spLocks noChangeShapeType="1"/>
          </p:cNvSpPr>
          <p:nvPr/>
        </p:nvSpPr>
        <p:spPr bwMode="auto">
          <a:xfrm flipH="1">
            <a:off x="1219200" y="522605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3897" name="Object 9"/>
          <p:cNvGraphicFramePr>
            <a:graphicFrameLocks noChangeAspect="1"/>
          </p:cNvGraphicFramePr>
          <p:nvPr/>
        </p:nvGraphicFramePr>
        <p:xfrm>
          <a:off x="1500188" y="163513"/>
          <a:ext cx="4205287" cy="3009900"/>
        </p:xfrm>
        <a:graphic>
          <a:graphicData uri="http://schemas.openxmlformats.org/presentationml/2006/ole">
            <p:oleObj spid="_x0000_s101378" name="Equation" r:id="rId3" imgW="2692080" imgH="1930320" progId="Equation.DSMT4">
              <p:embed/>
            </p:oleObj>
          </a:graphicData>
        </a:graphic>
      </p:graphicFrame>
      <p:graphicFrame>
        <p:nvGraphicFramePr>
          <p:cNvPr id="293898" name="Object 10"/>
          <p:cNvGraphicFramePr>
            <a:graphicFrameLocks noChangeAspect="1"/>
          </p:cNvGraphicFramePr>
          <p:nvPr/>
        </p:nvGraphicFramePr>
        <p:xfrm>
          <a:off x="955675" y="3082925"/>
          <a:ext cx="4978400" cy="3525838"/>
        </p:xfrm>
        <a:graphic>
          <a:graphicData uri="http://schemas.openxmlformats.org/presentationml/2006/ole">
            <p:oleObj spid="_x0000_s101379" name="Equation" r:id="rId4" imgW="3187440" imgH="2260440" progId="Equation.DSMT4">
              <p:embed/>
            </p:oleObj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40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4915" name="Object 3"/>
          <p:cNvGraphicFramePr>
            <a:graphicFrameLocks noChangeAspect="1"/>
          </p:cNvGraphicFramePr>
          <p:nvPr/>
        </p:nvGraphicFramePr>
        <p:xfrm>
          <a:off x="657225" y="798513"/>
          <a:ext cx="7439025" cy="4079875"/>
        </p:xfrm>
        <a:graphic>
          <a:graphicData uri="http://schemas.openxmlformats.org/presentationml/2006/ole">
            <p:oleObj spid="_x0000_s102402" name="Equation" r:id="rId3" imgW="4762440" imgH="2616120" progId="Equation.DSMT4">
              <p:embed/>
            </p:oleObj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41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4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209620"/>
            <a:ext cx="60722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1"/>
                </a:solidFill>
                <a:latin typeface="华文彩云" pitchFamily="2" charset="-122"/>
                <a:ea typeface="华文彩云" pitchFamily="2" charset="-122"/>
              </a:rPr>
              <a:t>全书结束</a:t>
            </a:r>
            <a:endParaRPr lang="en-US" altLang="zh-CN" sz="6000" b="1" dirty="0" smtClean="0">
              <a:solidFill>
                <a:schemeClr val="accent1"/>
              </a:solidFill>
              <a:latin typeface="华文彩云" pitchFamily="2" charset="-122"/>
              <a:ea typeface="华文彩云" pitchFamily="2" charset="-122"/>
            </a:endParaRPr>
          </a:p>
          <a:p>
            <a:pPr algn="ctr"/>
            <a:endParaRPr lang="en-US" altLang="zh-CN" sz="6000" b="1" dirty="0" smtClean="0">
              <a:solidFill>
                <a:schemeClr val="accent1"/>
              </a:solidFill>
              <a:latin typeface="华文彩云" pitchFamily="2" charset="-122"/>
              <a:ea typeface="华文彩云" pitchFamily="2" charset="-122"/>
            </a:endParaRPr>
          </a:p>
          <a:p>
            <a:pPr algn="ctr"/>
            <a:r>
              <a:rPr lang="zh-CN" altLang="en-US" sz="6000" b="1" dirty="0" smtClean="0">
                <a:solidFill>
                  <a:schemeClr val="accent1"/>
                </a:solidFill>
                <a:latin typeface="华文彩云" pitchFamily="2" charset="-122"/>
                <a:ea typeface="华文彩云" pitchFamily="2" charset="-122"/>
              </a:rPr>
              <a:t>作业</a:t>
            </a:r>
            <a:endParaRPr lang="en-US" altLang="zh-CN" sz="6000" b="1" dirty="0" smtClean="0">
              <a:solidFill>
                <a:schemeClr val="accent1"/>
              </a:solidFill>
              <a:latin typeface="华文彩云" pitchFamily="2" charset="-122"/>
              <a:ea typeface="华文彩云" pitchFamily="2" charset="-122"/>
            </a:endParaRPr>
          </a:p>
          <a:p>
            <a:pPr algn="ctr"/>
            <a:r>
              <a:rPr lang="en-US" altLang="zh-CN" sz="6000" b="1" dirty="0" smtClean="0">
                <a:solidFill>
                  <a:schemeClr val="accent1"/>
                </a:solidFill>
                <a:latin typeface="华文彩云" pitchFamily="2" charset="-122"/>
                <a:ea typeface="华文彩云" pitchFamily="2" charset="-122"/>
              </a:rPr>
              <a:t>Laplace</a:t>
            </a:r>
            <a:r>
              <a:rPr lang="zh-CN" altLang="en-US" sz="6000" b="1" dirty="0" smtClean="0">
                <a:solidFill>
                  <a:schemeClr val="accent1"/>
                </a:solidFill>
                <a:latin typeface="华文彩云" pitchFamily="2" charset="-122"/>
                <a:ea typeface="华文彩云" pitchFamily="2" charset="-122"/>
              </a:rPr>
              <a:t>变换作业</a:t>
            </a:r>
            <a:endParaRPr lang="zh-CN" altLang="en-US" sz="6000" b="1" dirty="0">
              <a:solidFill>
                <a:schemeClr val="accent1"/>
              </a:solidFill>
              <a:latin typeface="华文彩云" pitchFamily="2" charset="-122"/>
              <a:ea typeface="华文彩云" pitchFamily="2" charset="-122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42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3170" name="Object 2"/>
          <p:cNvGraphicFramePr>
            <a:graphicFrameLocks noChangeAspect="1"/>
          </p:cNvGraphicFramePr>
          <p:nvPr/>
        </p:nvGraphicFramePr>
        <p:xfrm>
          <a:off x="204817" y="1536715"/>
          <a:ext cx="8653463" cy="4035425"/>
        </p:xfrm>
        <a:graphic>
          <a:graphicData uri="http://schemas.openxmlformats.org/presentationml/2006/ole">
            <p:oleObj spid="_x0000_s67586" name="Equation" r:id="rId3" imgW="7962840" imgH="3708360" progId="Equation.DSMT4">
              <p:embed/>
            </p:oleObj>
          </a:graphicData>
        </a:graphic>
      </p:graphicFrame>
      <p:sp>
        <p:nvSpPr>
          <p:cNvPr id="263172" name="Rectangle 4"/>
          <p:cNvSpPr>
            <a:spLocks noChangeArrowheads="1"/>
          </p:cNvSpPr>
          <p:nvPr/>
        </p:nvSpPr>
        <p:spPr bwMode="auto">
          <a:xfrm>
            <a:off x="428596" y="428604"/>
            <a:ext cx="2566988" cy="5869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altLang="zh-CN" sz="32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1. </a:t>
            </a:r>
            <a:r>
              <a:rPr lang="zh-CN" altLang="en-US" sz="3200" b="1" dirty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定义：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4572000" cy="838200"/>
          </a:xfrm>
          <a:ln/>
        </p:spPr>
        <p:txBody>
          <a:bodyPr/>
          <a:lstStyle/>
          <a:p>
            <a:r>
              <a:rPr lang="zh-CN" altLang="en-US" sz="3200"/>
              <a:t>例</a:t>
            </a:r>
            <a:r>
              <a:rPr lang="en-US" altLang="zh-CN" sz="3200"/>
              <a:t>1 </a:t>
            </a:r>
            <a:r>
              <a:rPr lang="zh-CN" altLang="en-US" sz="3200">
                <a:solidFill>
                  <a:schemeClr val="tx1"/>
                </a:solidFill>
              </a:rPr>
              <a:t>求单位阶跃函数</a:t>
            </a:r>
          </a:p>
        </p:txBody>
      </p:sp>
      <p:graphicFrame>
        <p:nvGraphicFramePr>
          <p:cNvPr id="232451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4143372" y="214290"/>
          <a:ext cx="4524375" cy="1096963"/>
        </p:xfrm>
        <a:graphic>
          <a:graphicData uri="http://schemas.openxmlformats.org/presentationml/2006/ole">
            <p:oleObj spid="_x0000_s68610" name="Equation" r:id="rId3" imgW="4190760" imgH="1015920" progId="Equation.DSMT4">
              <p:embed/>
            </p:oleObj>
          </a:graphicData>
        </a:graphic>
      </p:graphicFrame>
      <p:graphicFrame>
        <p:nvGraphicFramePr>
          <p:cNvPr id="232452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642910" y="2000240"/>
          <a:ext cx="3244850" cy="838200"/>
        </p:xfrm>
        <a:graphic>
          <a:graphicData uri="http://schemas.openxmlformats.org/presentationml/2006/ole">
            <p:oleObj spid="_x0000_s68611" name="Equation" r:id="rId4" imgW="2654280" imgH="685800" progId="Equation.DSMT4">
              <p:embed/>
            </p:oleObj>
          </a:graphicData>
        </a:graphic>
      </p:graphicFrame>
      <p:sp>
        <p:nvSpPr>
          <p:cNvPr id="232453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1822" y="1262063"/>
            <a:ext cx="5468938" cy="650875"/>
          </a:xfrm>
        </p:spPr>
        <p:txBody>
          <a:bodyPr/>
          <a:lstStyle/>
          <a:p>
            <a:pPr>
              <a:buNone/>
            </a:pPr>
            <a:r>
              <a:rPr lang="zh-CN" altLang="en-US" sz="3200" dirty="0" smtClean="0"/>
              <a:t> 根据</a:t>
            </a:r>
            <a:r>
              <a:rPr lang="zh-CN" altLang="en-US" sz="3200" dirty="0"/>
              <a:t>拉氏变换的定义</a:t>
            </a:r>
            <a:r>
              <a:rPr lang="en-US" altLang="zh-CN" sz="3200" dirty="0"/>
              <a:t>, </a:t>
            </a:r>
            <a:r>
              <a:rPr lang="zh-CN" altLang="en-US" sz="3200" dirty="0"/>
              <a:t>有</a:t>
            </a:r>
          </a:p>
        </p:txBody>
      </p:sp>
      <p:sp>
        <p:nvSpPr>
          <p:cNvPr id="232454" name="Text Box 6"/>
          <p:cNvSpPr txBox="1">
            <a:spLocks noChangeArrowheads="1"/>
          </p:cNvSpPr>
          <p:nvPr/>
        </p:nvSpPr>
        <p:spPr bwMode="auto">
          <a:xfrm>
            <a:off x="571472" y="2928934"/>
            <a:ext cx="8150225" cy="6699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spcBef>
                <a:spcPct val="0"/>
              </a:spcBef>
            </a:pPr>
            <a:r>
              <a:rPr lang="zh-CN" altLang="en-US" sz="3200" dirty="0">
                <a:latin typeface="Times New Roman" pitchFamily="18" charset="0"/>
              </a:rPr>
              <a:t>这个积分在</a:t>
            </a:r>
            <a:r>
              <a:rPr lang="en-US" altLang="zh-CN" sz="3200" dirty="0">
                <a:latin typeface="Times New Roman" pitchFamily="18" charset="0"/>
              </a:rPr>
              <a:t>Re(</a:t>
            </a:r>
            <a:r>
              <a:rPr lang="en-US" altLang="zh-CN" sz="3200" i="1" dirty="0">
                <a:latin typeface="Times New Roman" pitchFamily="18" charset="0"/>
              </a:rPr>
              <a:t>s</a:t>
            </a:r>
            <a:r>
              <a:rPr lang="en-US" altLang="zh-CN" sz="3200" dirty="0">
                <a:latin typeface="Times New Roman" pitchFamily="18" charset="0"/>
              </a:rPr>
              <a:t>)&gt;0</a:t>
            </a:r>
            <a:r>
              <a:rPr lang="zh-CN" altLang="en-US" sz="3200" dirty="0">
                <a:latin typeface="Times New Roman" pitchFamily="18" charset="0"/>
              </a:rPr>
              <a:t>时收敛</a:t>
            </a:r>
            <a:r>
              <a:rPr lang="en-US" altLang="zh-CN" sz="3200" dirty="0">
                <a:latin typeface="Times New Roman" pitchFamily="18" charset="0"/>
              </a:rPr>
              <a:t>, </a:t>
            </a:r>
            <a:r>
              <a:rPr lang="zh-CN" altLang="en-US" sz="3200" dirty="0">
                <a:latin typeface="Times New Roman" pitchFamily="18" charset="0"/>
              </a:rPr>
              <a:t>而且有</a:t>
            </a:r>
          </a:p>
        </p:txBody>
      </p:sp>
      <p:graphicFrame>
        <p:nvGraphicFramePr>
          <p:cNvPr id="232455" name="Object 7"/>
          <p:cNvGraphicFramePr>
            <a:graphicFrameLocks noChangeAspect="1"/>
          </p:cNvGraphicFramePr>
          <p:nvPr/>
        </p:nvGraphicFramePr>
        <p:xfrm>
          <a:off x="1798638" y="3568700"/>
          <a:ext cx="4321175" cy="1311275"/>
        </p:xfrm>
        <a:graphic>
          <a:graphicData uri="http://schemas.openxmlformats.org/presentationml/2006/ole">
            <p:oleObj spid="_x0000_s68612" name="Equation" r:id="rId5" imgW="4813200" imgH="1460160" progId="Equation.DSMT4">
              <p:embed/>
            </p:oleObj>
          </a:graphicData>
        </a:graphic>
      </p:graphicFrame>
      <p:graphicFrame>
        <p:nvGraphicFramePr>
          <p:cNvPr id="232456" name="Object 8"/>
          <p:cNvGraphicFramePr>
            <a:graphicFrameLocks noChangeAspect="1"/>
          </p:cNvGraphicFramePr>
          <p:nvPr/>
        </p:nvGraphicFramePr>
        <p:xfrm>
          <a:off x="1527175" y="5018088"/>
          <a:ext cx="5008563" cy="942975"/>
        </p:xfrm>
        <a:graphic>
          <a:graphicData uri="http://schemas.openxmlformats.org/presentationml/2006/ole">
            <p:oleObj spid="_x0000_s68613" name="Equation" r:id="rId6" imgW="5663880" imgH="1066680" progId="Equation.DSMT4">
              <p:embed/>
            </p:oleObj>
          </a:graphicData>
        </a:graphic>
      </p:graphicFrame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6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2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2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2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2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 animBg="1" autoUpdateAnimBg="0"/>
      <p:bldP spid="232453" grpId="0" build="p" autoUpdateAnimBg="0"/>
      <p:bldP spid="23245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34938"/>
            <a:ext cx="8839200" cy="766762"/>
          </a:xfrm>
        </p:spPr>
        <p:txBody>
          <a:bodyPr/>
          <a:lstStyle/>
          <a:p>
            <a:r>
              <a:rPr lang="zh-CN" altLang="en-US" sz="3200"/>
              <a:t>例</a:t>
            </a:r>
            <a:r>
              <a:rPr lang="en-US" altLang="zh-CN" sz="3200"/>
              <a:t>2 </a:t>
            </a:r>
            <a:r>
              <a:rPr lang="zh-CN" altLang="en-US" sz="3200">
                <a:solidFill>
                  <a:schemeClr val="tx1"/>
                </a:solidFill>
              </a:rPr>
              <a:t>求指数函数 </a:t>
            </a:r>
            <a:r>
              <a:rPr lang="en-US" altLang="zh-CN" sz="3200" i="1">
                <a:solidFill>
                  <a:schemeClr val="tx1"/>
                </a:solidFill>
              </a:rPr>
              <a:t>f </a:t>
            </a:r>
            <a:r>
              <a:rPr lang="en-US" altLang="zh-CN" sz="3200">
                <a:solidFill>
                  <a:schemeClr val="tx1"/>
                </a:solidFill>
              </a:rPr>
              <a:t>(</a:t>
            </a:r>
            <a:r>
              <a:rPr lang="en-US" altLang="zh-CN" sz="3200" i="1">
                <a:solidFill>
                  <a:schemeClr val="tx1"/>
                </a:solidFill>
              </a:rPr>
              <a:t>t</a:t>
            </a:r>
            <a:r>
              <a:rPr lang="en-US" altLang="zh-CN" sz="3200">
                <a:solidFill>
                  <a:schemeClr val="tx1"/>
                </a:solidFill>
              </a:rPr>
              <a:t>)=e </a:t>
            </a:r>
            <a:r>
              <a:rPr lang="en-US" altLang="zh-CN" sz="3200" i="1" baseline="30000">
                <a:solidFill>
                  <a:schemeClr val="tx1"/>
                </a:solidFill>
              </a:rPr>
              <a:t>kt </a:t>
            </a:r>
            <a:r>
              <a:rPr lang="zh-CN" altLang="en-US" sz="3200">
                <a:solidFill>
                  <a:schemeClr val="tx1"/>
                </a:solidFill>
              </a:rPr>
              <a:t>的拉氏变换</a:t>
            </a:r>
            <a:r>
              <a:rPr lang="en-US" altLang="zh-CN" sz="3200">
                <a:solidFill>
                  <a:schemeClr val="tx1"/>
                </a:solidFill>
              </a:rPr>
              <a:t>(</a:t>
            </a:r>
            <a:r>
              <a:rPr lang="en-US" altLang="zh-CN" sz="3200" i="1">
                <a:solidFill>
                  <a:schemeClr val="tx1"/>
                </a:solidFill>
              </a:rPr>
              <a:t>k</a:t>
            </a:r>
            <a:r>
              <a:rPr lang="zh-CN" altLang="en-US" sz="3200">
                <a:solidFill>
                  <a:schemeClr val="tx1"/>
                </a:solidFill>
              </a:rPr>
              <a:t>为实数</a:t>
            </a:r>
            <a:r>
              <a:rPr lang="en-US" altLang="zh-CN" sz="3200">
                <a:solidFill>
                  <a:schemeClr val="tx1"/>
                </a:solidFill>
              </a:rPr>
              <a:t>).</a:t>
            </a:r>
            <a:endParaRPr lang="en-US" altLang="zh-CN" sz="3200"/>
          </a:p>
        </p:txBody>
      </p:sp>
      <p:graphicFrame>
        <p:nvGraphicFramePr>
          <p:cNvPr id="233475" name="Object 3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00098" y="1501775"/>
          <a:ext cx="5781675" cy="760413"/>
        </p:xfrm>
        <a:graphic>
          <a:graphicData uri="http://schemas.openxmlformats.org/presentationml/2006/ole">
            <p:oleObj spid="_x0000_s69634" name="Equation" r:id="rId3" imgW="6565680" imgH="863280" progId="Equation.DSMT4">
              <p:embed/>
            </p:oleObj>
          </a:graphicData>
        </a:graphic>
      </p:graphicFrame>
      <p:graphicFrame>
        <p:nvGraphicFramePr>
          <p:cNvPr id="233476" name="Object 4"/>
          <p:cNvGraphicFramePr>
            <a:graphicFrameLocks noChangeAspect="1"/>
          </p:cNvGraphicFramePr>
          <p:nvPr>
            <p:ph sz="quarter" idx="4294967295"/>
          </p:nvPr>
        </p:nvGraphicFramePr>
        <p:xfrm>
          <a:off x="500098" y="3170238"/>
          <a:ext cx="5956300" cy="912812"/>
        </p:xfrm>
        <a:graphic>
          <a:graphicData uri="http://schemas.openxmlformats.org/presentationml/2006/ole">
            <p:oleObj spid="_x0000_s69635" name="Equation" r:id="rId4" imgW="6959520" imgH="1066680" progId="Equation.DSMT4">
              <p:embed/>
            </p:oleObj>
          </a:graphicData>
        </a:graphic>
      </p:graphicFrame>
      <p:sp>
        <p:nvSpPr>
          <p:cNvPr id="233477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54086" y="2424113"/>
            <a:ext cx="6846872" cy="650875"/>
          </a:xfrm>
        </p:spPr>
        <p:txBody>
          <a:bodyPr/>
          <a:lstStyle/>
          <a:p>
            <a:r>
              <a:rPr lang="zh-CN" altLang="en-US" sz="3200" dirty="0"/>
              <a:t>这个积分在</a:t>
            </a:r>
            <a:r>
              <a:rPr lang="en-US" altLang="zh-CN" sz="3200" dirty="0"/>
              <a:t>Re(</a:t>
            </a:r>
            <a:r>
              <a:rPr lang="en-US" altLang="zh-CN" sz="3200" i="1" dirty="0"/>
              <a:t>s</a:t>
            </a:r>
            <a:r>
              <a:rPr lang="en-US" altLang="zh-CN" sz="3200" dirty="0"/>
              <a:t>)&gt;</a:t>
            </a:r>
            <a:r>
              <a:rPr lang="en-US" altLang="zh-CN" sz="3200" i="1" dirty="0"/>
              <a:t>k</a:t>
            </a:r>
            <a:r>
              <a:rPr lang="zh-CN" altLang="en-US" sz="3200" dirty="0"/>
              <a:t>时收敛</a:t>
            </a:r>
            <a:r>
              <a:rPr lang="en-US" altLang="zh-CN" sz="3200" dirty="0"/>
              <a:t>, </a:t>
            </a:r>
            <a:r>
              <a:rPr lang="zh-CN" altLang="en-US" sz="3200" dirty="0"/>
              <a:t>而且有</a:t>
            </a:r>
          </a:p>
        </p:txBody>
      </p:sp>
      <p:sp>
        <p:nvSpPr>
          <p:cNvPr id="233478" name="Text Box 6"/>
          <p:cNvSpPr txBox="1">
            <a:spLocks noChangeArrowheads="1"/>
          </p:cNvSpPr>
          <p:nvPr/>
        </p:nvSpPr>
        <p:spPr bwMode="auto">
          <a:xfrm>
            <a:off x="236538" y="5214950"/>
            <a:ext cx="8534400" cy="12842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lang="zh-CN" altLang="en-US" sz="3200" dirty="0">
                <a:latin typeface="Times New Roman" pitchFamily="18" charset="0"/>
              </a:rPr>
              <a:t>其实</a:t>
            </a:r>
            <a:r>
              <a:rPr lang="en-US" altLang="zh-CN" sz="3200" i="1" dirty="0">
                <a:latin typeface="Times New Roman" pitchFamily="18" charset="0"/>
              </a:rPr>
              <a:t>k</a:t>
            </a:r>
            <a:r>
              <a:rPr lang="zh-CN" altLang="en-US" sz="3200" dirty="0">
                <a:latin typeface="Times New Roman" pitchFamily="18" charset="0"/>
              </a:rPr>
              <a:t>为复数时上式也成立</a:t>
            </a:r>
            <a:r>
              <a:rPr lang="en-US" altLang="zh-CN" sz="3200" dirty="0">
                <a:latin typeface="Times New Roman" pitchFamily="18" charset="0"/>
              </a:rPr>
              <a:t>, </a:t>
            </a:r>
            <a:r>
              <a:rPr lang="zh-CN" altLang="en-US" sz="3200" dirty="0">
                <a:latin typeface="Times New Roman" pitchFamily="18" charset="0"/>
              </a:rPr>
              <a:t>只是收敛区间为   </a:t>
            </a:r>
            <a:r>
              <a:rPr lang="en-US" altLang="zh-CN" sz="3200" dirty="0">
                <a:latin typeface="Times New Roman" pitchFamily="18" charset="0"/>
              </a:rPr>
              <a:t>Re(</a:t>
            </a:r>
            <a:r>
              <a:rPr lang="en-US" altLang="zh-CN" sz="3200" i="1" dirty="0">
                <a:latin typeface="Times New Roman" pitchFamily="18" charset="0"/>
              </a:rPr>
              <a:t>s</a:t>
            </a:r>
            <a:r>
              <a:rPr lang="en-US" altLang="zh-CN" sz="3200" dirty="0">
                <a:latin typeface="Times New Roman" pitchFamily="18" charset="0"/>
              </a:rPr>
              <a:t>)&gt;Re(</a:t>
            </a:r>
            <a:r>
              <a:rPr lang="en-US" altLang="zh-CN" sz="3200" i="1" dirty="0">
                <a:latin typeface="Times New Roman" pitchFamily="18" charset="0"/>
              </a:rPr>
              <a:t>k</a:t>
            </a:r>
            <a:r>
              <a:rPr lang="en-US" altLang="zh-CN" sz="3200" dirty="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233479" name="Object 7"/>
          <p:cNvGraphicFramePr>
            <a:graphicFrameLocks noChangeAspect="1"/>
          </p:cNvGraphicFramePr>
          <p:nvPr/>
        </p:nvGraphicFramePr>
        <p:xfrm>
          <a:off x="1041400" y="4214818"/>
          <a:ext cx="5245100" cy="933450"/>
        </p:xfrm>
        <a:graphic>
          <a:graphicData uri="http://schemas.openxmlformats.org/presentationml/2006/ole">
            <p:oleObj spid="_x0000_s69636" name="Equation" r:id="rId5" imgW="5994360" imgH="1066680" progId="Equation.DSMT4">
              <p:embed/>
            </p:oleObj>
          </a:graphicData>
        </a:graphic>
      </p:graphicFrame>
      <p:sp>
        <p:nvSpPr>
          <p:cNvPr id="233480" name="Rectangle 8"/>
          <p:cNvSpPr>
            <a:spLocks noChangeArrowheads="1"/>
          </p:cNvSpPr>
          <p:nvPr/>
        </p:nvSpPr>
        <p:spPr bwMode="auto">
          <a:xfrm>
            <a:off x="500034" y="904875"/>
            <a:ext cx="546893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zh-CN" altLang="en-US" sz="3200" dirty="0">
                <a:latin typeface="Times New Roman" pitchFamily="18" charset="0"/>
              </a:rPr>
              <a:t>根据拉氏变换的定义</a:t>
            </a:r>
            <a:r>
              <a:rPr lang="en-US" altLang="zh-CN" sz="3200" dirty="0">
                <a:latin typeface="Times New Roman" pitchFamily="18" charset="0"/>
              </a:rPr>
              <a:t>, </a:t>
            </a:r>
            <a:r>
              <a:rPr lang="zh-CN" altLang="en-US" sz="3200" dirty="0">
                <a:latin typeface="Times New Roman" pitchFamily="18" charset="0"/>
              </a:rPr>
              <a:t>有</a:t>
            </a: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7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34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3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77" grpId="0" build="p"/>
      <p:bldP spid="233478" grpId="0"/>
      <p:bldP spid="2334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623894"/>
            <a:ext cx="9007475" cy="3805238"/>
          </a:xfrm>
        </p:spPr>
        <p:txBody>
          <a:bodyPr>
            <a:normAutofit fontScale="90000"/>
          </a:bodyPr>
          <a:lstStyle/>
          <a:p>
            <a:pPr algn="l">
              <a:lnSpc>
                <a:spcPct val="13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</a:rPr>
              <a:t>若函数</a:t>
            </a:r>
            <a:r>
              <a:rPr lang="en-US" altLang="zh-CN" sz="3200" b="1" i="1" dirty="0" smtClean="0">
                <a:solidFill>
                  <a:schemeClr val="tx1"/>
                </a:solidFill>
              </a:rPr>
              <a:t>f </a:t>
            </a:r>
            <a:r>
              <a:rPr lang="en-US" altLang="zh-CN" sz="3200" b="1" dirty="0">
                <a:solidFill>
                  <a:schemeClr val="tx1"/>
                </a:solidFill>
              </a:rPr>
              <a:t>(</a:t>
            </a:r>
            <a:r>
              <a:rPr lang="en-US" altLang="zh-CN" sz="3200" b="1" i="1" dirty="0">
                <a:solidFill>
                  <a:schemeClr val="tx1"/>
                </a:solidFill>
              </a:rPr>
              <a:t>t</a:t>
            </a:r>
            <a:r>
              <a:rPr lang="en-US" altLang="zh-CN" sz="3200" b="1" dirty="0">
                <a:solidFill>
                  <a:schemeClr val="tx1"/>
                </a:solidFill>
              </a:rPr>
              <a:t>)</a:t>
            </a:r>
            <a:r>
              <a:rPr lang="zh-CN" altLang="en-US" sz="3200" b="1" dirty="0">
                <a:solidFill>
                  <a:schemeClr val="tx1"/>
                </a:solidFill>
              </a:rPr>
              <a:t>满足</a:t>
            </a:r>
            <a:r>
              <a:rPr lang="en-US" altLang="zh-CN" sz="3200" b="1" dirty="0">
                <a:solidFill>
                  <a:schemeClr val="tx1"/>
                </a:solidFill>
              </a:rPr>
              <a:t>:</a:t>
            </a:r>
            <a:br>
              <a:rPr lang="en-US" altLang="zh-CN" sz="3200" b="1" dirty="0">
                <a:solidFill>
                  <a:schemeClr val="tx1"/>
                </a:solidFill>
              </a:rPr>
            </a:br>
            <a:r>
              <a:rPr lang="en-US" altLang="zh-CN" sz="3200" b="1" dirty="0">
                <a:solidFill>
                  <a:schemeClr val="tx1"/>
                </a:solidFill>
              </a:rPr>
              <a:t>(1) </a:t>
            </a:r>
            <a:r>
              <a:rPr lang="zh-CN" altLang="en-US" sz="3200" b="1" dirty="0">
                <a:solidFill>
                  <a:schemeClr val="tx1"/>
                </a:solidFill>
              </a:rPr>
              <a:t>在</a:t>
            </a:r>
            <a:r>
              <a:rPr lang="en-US" altLang="zh-CN" sz="3200" b="1" i="1" dirty="0">
                <a:solidFill>
                  <a:schemeClr val="tx1"/>
                </a:solidFill>
              </a:rPr>
              <a:t>t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 0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的任一有限区间上分段连续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;</a:t>
            </a:r>
            <a:b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</a:b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(2) 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当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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时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, 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f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)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的增长速度不超过某一指数函数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, </a:t>
            </a:r>
            <a:r>
              <a:rPr lang="en-US" altLang="zh-CN" sz="3200" b="1" dirty="0" smtClean="0">
                <a:solidFill>
                  <a:schemeClr val="tx1"/>
                </a:solidFill>
                <a:sym typeface="Symbol" pitchFamily="18" charset="2"/>
              </a:rPr>
              <a:t/>
            </a:r>
            <a:br>
              <a:rPr lang="en-US" altLang="zh-CN" sz="3200" b="1" dirty="0" smtClean="0">
                <a:solidFill>
                  <a:schemeClr val="tx1"/>
                </a:solidFill>
                <a:sym typeface="Symbol" pitchFamily="18" charset="2"/>
              </a:rPr>
            </a:br>
            <a:r>
              <a:rPr lang="zh-CN" altLang="en-US" sz="3200" b="1" dirty="0" smtClean="0">
                <a:solidFill>
                  <a:schemeClr val="tx1"/>
                </a:solidFill>
                <a:sym typeface="Symbol" pitchFamily="18" charset="2"/>
              </a:rPr>
              <a:t>即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存在常数 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M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&gt; 0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及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c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 0, </a:t>
            </a:r>
            <a:r>
              <a:rPr lang="zh-CN" altLang="en-US" sz="3200" b="1" dirty="0" smtClean="0">
                <a:solidFill>
                  <a:schemeClr val="tx1"/>
                </a:solidFill>
                <a:sym typeface="Symbol" pitchFamily="18" charset="2"/>
              </a:rPr>
              <a:t>使得</a:t>
            </a:r>
            <a:r>
              <a:rPr lang="en-US" altLang="zh-CN" sz="3200" b="1" dirty="0" smtClean="0">
                <a:solidFill>
                  <a:schemeClr val="tx1"/>
                </a:solidFill>
                <a:sym typeface="Symbol" pitchFamily="18" charset="2"/>
              </a:rPr>
              <a:t>|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f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)| 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M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e </a:t>
            </a:r>
            <a:r>
              <a:rPr lang="en-US" altLang="zh-CN" sz="3200" b="1" i="1" baseline="30000" dirty="0">
                <a:solidFill>
                  <a:schemeClr val="tx1"/>
                </a:solidFill>
                <a:sym typeface="Symbol" pitchFamily="18" charset="2"/>
              </a:rPr>
              <a:t>ct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, 0 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t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&lt;</a:t>
            </a:r>
            <a:b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</a:b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则 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f 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(</a:t>
            </a:r>
            <a:r>
              <a:rPr lang="en-US" altLang="zh-CN" sz="3200" b="1" i="1" dirty="0">
                <a:solidFill>
                  <a:schemeClr val="tx1"/>
                </a:solidFill>
                <a:sym typeface="Symbol" pitchFamily="18" charset="2"/>
              </a:rPr>
              <a:t>t</a:t>
            </a:r>
            <a:r>
              <a:rPr lang="en-US" altLang="zh-CN" sz="3200" b="1" dirty="0">
                <a:solidFill>
                  <a:schemeClr val="tx1"/>
                </a:solidFill>
                <a:sym typeface="Symbol" pitchFamily="18" charset="2"/>
              </a:rPr>
              <a:t>)</a:t>
            </a:r>
            <a:r>
              <a:rPr lang="zh-CN" altLang="en-US" sz="3200" b="1" dirty="0">
                <a:solidFill>
                  <a:schemeClr val="tx1"/>
                </a:solidFill>
                <a:sym typeface="Symbol" pitchFamily="18" charset="2"/>
              </a:rPr>
              <a:t>的拉氏变换</a:t>
            </a:r>
          </a:p>
        </p:txBody>
      </p:sp>
      <p:graphicFrame>
        <p:nvGraphicFramePr>
          <p:cNvPr id="234499" name="Object 3"/>
          <p:cNvGraphicFramePr>
            <a:graphicFrameLocks noChangeAspect="1"/>
          </p:cNvGraphicFramePr>
          <p:nvPr>
            <p:ph sz="half" idx="4294967295"/>
          </p:nvPr>
        </p:nvGraphicFramePr>
        <p:xfrm>
          <a:off x="2357422" y="3857628"/>
          <a:ext cx="3457575" cy="777875"/>
        </p:xfrm>
        <a:graphic>
          <a:graphicData uri="http://schemas.openxmlformats.org/presentationml/2006/ole">
            <p:oleObj spid="_x0000_s70658" name="Equation" r:id="rId3" imgW="3835080" imgH="863280" progId="Equation.DSMT4">
              <p:embed/>
            </p:oleObj>
          </a:graphicData>
        </a:graphic>
      </p:graphicFrame>
      <p:sp>
        <p:nvSpPr>
          <p:cNvPr id="2345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57158" y="4786322"/>
            <a:ext cx="8001056" cy="1652587"/>
          </a:xfrm>
        </p:spPr>
        <p:txBody>
          <a:bodyPr>
            <a:normAutofit fontScale="92500"/>
          </a:bodyPr>
          <a:lstStyle/>
          <a:p>
            <a:pPr>
              <a:lnSpc>
                <a:spcPct val="130000"/>
              </a:lnSpc>
              <a:buNone/>
            </a:pPr>
            <a:r>
              <a:rPr lang="zh-CN" altLang="en-US" sz="3200" b="1" dirty="0"/>
              <a:t>在半平面</a:t>
            </a:r>
            <a:r>
              <a:rPr lang="en-US" altLang="zh-CN" sz="3200" b="1" dirty="0"/>
              <a:t>Re(</a:t>
            </a:r>
            <a:r>
              <a:rPr lang="en-US" altLang="zh-CN" sz="3200" b="1" i="1" dirty="0"/>
              <a:t>s</a:t>
            </a:r>
            <a:r>
              <a:rPr lang="en-US" altLang="zh-CN" sz="3200" b="1" dirty="0"/>
              <a:t>)&gt;</a:t>
            </a:r>
            <a:r>
              <a:rPr lang="en-US" altLang="zh-CN" sz="3200" b="1" i="1" dirty="0"/>
              <a:t>c</a:t>
            </a:r>
            <a:r>
              <a:rPr lang="zh-CN" altLang="en-US" sz="3200" b="1" dirty="0"/>
              <a:t>上一定存在</a:t>
            </a:r>
            <a:r>
              <a:rPr lang="en-US" altLang="zh-CN" sz="3200" b="1" dirty="0"/>
              <a:t>, </a:t>
            </a:r>
            <a:r>
              <a:rPr lang="zh-CN" altLang="en-US" sz="3200" b="1" dirty="0">
                <a:sym typeface="Symbol" pitchFamily="18" charset="2"/>
              </a:rPr>
              <a:t>并且在</a:t>
            </a:r>
            <a:r>
              <a:rPr lang="en-US" altLang="zh-CN" sz="3200" b="1" dirty="0">
                <a:sym typeface="Symbol" pitchFamily="18" charset="2"/>
              </a:rPr>
              <a:t>Re(</a:t>
            </a:r>
            <a:r>
              <a:rPr lang="en-US" altLang="zh-CN" sz="3200" b="1" i="1" dirty="0">
                <a:sym typeface="Symbol" pitchFamily="18" charset="2"/>
              </a:rPr>
              <a:t>s</a:t>
            </a:r>
            <a:r>
              <a:rPr lang="en-US" altLang="zh-CN" sz="3200" b="1" dirty="0">
                <a:sym typeface="Symbol" pitchFamily="18" charset="2"/>
              </a:rPr>
              <a:t>) &gt; </a:t>
            </a:r>
            <a:r>
              <a:rPr lang="en-US" altLang="zh-CN" sz="3200" b="1" i="1" dirty="0" smtClean="0">
                <a:sym typeface="Symbol" pitchFamily="18" charset="2"/>
              </a:rPr>
              <a:t>c</a:t>
            </a:r>
          </a:p>
          <a:p>
            <a:pPr>
              <a:lnSpc>
                <a:spcPct val="130000"/>
              </a:lnSpc>
              <a:buNone/>
            </a:pPr>
            <a:r>
              <a:rPr lang="zh-CN" altLang="en-US" sz="3200" b="1" dirty="0" smtClean="0">
                <a:sym typeface="Symbol" pitchFamily="18" charset="2"/>
              </a:rPr>
              <a:t>的半平面</a:t>
            </a:r>
            <a:r>
              <a:rPr lang="zh-CN" altLang="en-US" sz="3200" b="1" dirty="0">
                <a:sym typeface="Symbol" pitchFamily="18" charset="2"/>
              </a:rPr>
              <a:t>内</a:t>
            </a:r>
            <a:r>
              <a:rPr lang="en-US" altLang="zh-CN" sz="3200" b="1" dirty="0">
                <a:sym typeface="Symbol" pitchFamily="18" charset="2"/>
              </a:rPr>
              <a:t>, </a:t>
            </a:r>
            <a:r>
              <a:rPr lang="en-US" altLang="zh-CN" sz="3200" b="1" i="1" dirty="0">
                <a:sym typeface="Symbol" pitchFamily="18" charset="2"/>
              </a:rPr>
              <a:t>F</a:t>
            </a:r>
            <a:r>
              <a:rPr lang="en-US" altLang="zh-CN" sz="3200" b="1" dirty="0">
                <a:sym typeface="Symbol" pitchFamily="18" charset="2"/>
              </a:rPr>
              <a:t>(</a:t>
            </a:r>
            <a:r>
              <a:rPr lang="en-US" altLang="zh-CN" sz="3200" b="1" i="1" dirty="0">
                <a:sym typeface="Symbol" pitchFamily="18" charset="2"/>
              </a:rPr>
              <a:t>s</a:t>
            </a:r>
            <a:r>
              <a:rPr lang="en-US" altLang="zh-CN" sz="3200" b="1" dirty="0">
                <a:sym typeface="Symbol" pitchFamily="18" charset="2"/>
              </a:rPr>
              <a:t>)</a:t>
            </a:r>
            <a:r>
              <a:rPr lang="zh-CN" altLang="en-US" sz="3200" b="1" dirty="0">
                <a:sym typeface="Symbol" pitchFamily="18" charset="2"/>
              </a:rPr>
              <a:t>为解析函数</a:t>
            </a:r>
            <a:r>
              <a:rPr lang="en-US" altLang="zh-CN" sz="3200" b="1" dirty="0">
                <a:sym typeface="Symbol" pitchFamily="18" charset="2"/>
              </a:rPr>
              <a:t>.</a:t>
            </a:r>
            <a:endParaRPr lang="en-US" altLang="zh-CN" sz="3200" b="1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8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5720" y="428604"/>
            <a:ext cx="45127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3200" b="1" dirty="0" smtClean="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拉氏变换的存在定理 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4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34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345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50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Line 2"/>
          <p:cNvSpPr>
            <a:spLocks noChangeShapeType="1"/>
          </p:cNvSpPr>
          <p:nvPr/>
        </p:nvSpPr>
        <p:spPr bwMode="auto">
          <a:xfrm flipV="1">
            <a:off x="3709988" y="142852"/>
            <a:ext cx="0" cy="5105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35523" name="Line 3"/>
          <p:cNvSpPr>
            <a:spLocks noChangeShapeType="1"/>
          </p:cNvSpPr>
          <p:nvPr/>
        </p:nvSpPr>
        <p:spPr bwMode="auto">
          <a:xfrm flipV="1">
            <a:off x="1524000" y="4606902"/>
            <a:ext cx="62484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35524" name="Freeform 4"/>
          <p:cNvSpPr>
            <a:spLocks/>
          </p:cNvSpPr>
          <p:nvPr/>
        </p:nvSpPr>
        <p:spPr bwMode="auto">
          <a:xfrm flipV="1">
            <a:off x="2478088" y="601640"/>
            <a:ext cx="3575050" cy="3784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" y="7"/>
              </a:cxn>
              <a:cxn ang="0">
                <a:pos x="40" y="16"/>
              </a:cxn>
              <a:cxn ang="0">
                <a:pos x="60" y="25"/>
              </a:cxn>
              <a:cxn ang="0">
                <a:pos x="80" y="36"/>
              </a:cxn>
              <a:cxn ang="0">
                <a:pos x="100" y="47"/>
              </a:cxn>
              <a:cxn ang="0">
                <a:pos x="120" y="60"/>
              </a:cxn>
              <a:cxn ang="0">
                <a:pos x="140" y="74"/>
              </a:cxn>
              <a:cxn ang="0">
                <a:pos x="160" y="90"/>
              </a:cxn>
              <a:cxn ang="0">
                <a:pos x="180" y="107"/>
              </a:cxn>
              <a:cxn ang="0">
                <a:pos x="200" y="126"/>
              </a:cxn>
              <a:cxn ang="0">
                <a:pos x="220" y="147"/>
              </a:cxn>
              <a:cxn ang="0">
                <a:pos x="240" y="170"/>
              </a:cxn>
              <a:cxn ang="0">
                <a:pos x="260" y="196"/>
              </a:cxn>
              <a:cxn ang="0">
                <a:pos x="280" y="224"/>
              </a:cxn>
              <a:cxn ang="0">
                <a:pos x="300" y="256"/>
              </a:cxn>
              <a:cxn ang="0">
                <a:pos x="320" y="290"/>
              </a:cxn>
              <a:cxn ang="0">
                <a:pos x="340" y="329"/>
              </a:cxn>
              <a:cxn ang="0">
                <a:pos x="360" y="371"/>
              </a:cxn>
              <a:cxn ang="0">
                <a:pos x="380" y="418"/>
              </a:cxn>
              <a:cxn ang="0">
                <a:pos x="400" y="470"/>
              </a:cxn>
              <a:cxn ang="0">
                <a:pos x="420" y="527"/>
              </a:cxn>
              <a:cxn ang="0">
                <a:pos x="440" y="590"/>
              </a:cxn>
              <a:cxn ang="0">
                <a:pos x="460" y="660"/>
              </a:cxn>
              <a:cxn ang="0">
                <a:pos x="480" y="737"/>
              </a:cxn>
              <a:cxn ang="0">
                <a:pos x="500" y="822"/>
              </a:cxn>
              <a:cxn ang="0">
                <a:pos x="520" y="917"/>
              </a:cxn>
              <a:cxn ang="0">
                <a:pos x="540" y="1021"/>
              </a:cxn>
              <a:cxn ang="0">
                <a:pos x="560" y="1136"/>
              </a:cxn>
              <a:cxn ang="0">
                <a:pos x="580" y="1263"/>
              </a:cxn>
            </a:cxnLst>
            <a:rect l="0" t="0" r="r" b="b"/>
            <a:pathLst>
              <a:path w="580" h="1263">
                <a:moveTo>
                  <a:pt x="0" y="0"/>
                </a:moveTo>
                <a:cubicBezTo>
                  <a:pt x="3" y="1"/>
                  <a:pt x="13" y="4"/>
                  <a:pt x="20" y="7"/>
                </a:cubicBezTo>
                <a:cubicBezTo>
                  <a:pt x="27" y="10"/>
                  <a:pt x="33" y="13"/>
                  <a:pt x="40" y="16"/>
                </a:cubicBezTo>
                <a:cubicBezTo>
                  <a:pt x="47" y="19"/>
                  <a:pt x="53" y="22"/>
                  <a:pt x="60" y="25"/>
                </a:cubicBezTo>
                <a:cubicBezTo>
                  <a:pt x="67" y="28"/>
                  <a:pt x="73" y="32"/>
                  <a:pt x="80" y="36"/>
                </a:cubicBezTo>
                <a:cubicBezTo>
                  <a:pt x="87" y="40"/>
                  <a:pt x="93" y="43"/>
                  <a:pt x="100" y="47"/>
                </a:cubicBezTo>
                <a:cubicBezTo>
                  <a:pt x="107" y="51"/>
                  <a:pt x="113" y="56"/>
                  <a:pt x="120" y="60"/>
                </a:cubicBezTo>
                <a:cubicBezTo>
                  <a:pt x="127" y="64"/>
                  <a:pt x="133" y="69"/>
                  <a:pt x="140" y="74"/>
                </a:cubicBezTo>
                <a:cubicBezTo>
                  <a:pt x="147" y="79"/>
                  <a:pt x="153" y="85"/>
                  <a:pt x="160" y="90"/>
                </a:cubicBezTo>
                <a:cubicBezTo>
                  <a:pt x="167" y="95"/>
                  <a:pt x="173" y="101"/>
                  <a:pt x="180" y="107"/>
                </a:cubicBezTo>
                <a:cubicBezTo>
                  <a:pt x="187" y="113"/>
                  <a:pt x="193" y="119"/>
                  <a:pt x="200" y="126"/>
                </a:cubicBezTo>
                <a:cubicBezTo>
                  <a:pt x="207" y="133"/>
                  <a:pt x="213" y="140"/>
                  <a:pt x="220" y="147"/>
                </a:cubicBezTo>
                <a:cubicBezTo>
                  <a:pt x="227" y="154"/>
                  <a:pt x="233" y="162"/>
                  <a:pt x="240" y="170"/>
                </a:cubicBezTo>
                <a:cubicBezTo>
                  <a:pt x="247" y="178"/>
                  <a:pt x="253" y="187"/>
                  <a:pt x="260" y="196"/>
                </a:cubicBezTo>
                <a:cubicBezTo>
                  <a:pt x="267" y="205"/>
                  <a:pt x="273" y="214"/>
                  <a:pt x="280" y="224"/>
                </a:cubicBezTo>
                <a:cubicBezTo>
                  <a:pt x="287" y="234"/>
                  <a:pt x="293" y="245"/>
                  <a:pt x="300" y="256"/>
                </a:cubicBezTo>
                <a:cubicBezTo>
                  <a:pt x="307" y="267"/>
                  <a:pt x="313" y="278"/>
                  <a:pt x="320" y="290"/>
                </a:cubicBezTo>
                <a:cubicBezTo>
                  <a:pt x="327" y="302"/>
                  <a:pt x="333" y="316"/>
                  <a:pt x="340" y="329"/>
                </a:cubicBezTo>
                <a:cubicBezTo>
                  <a:pt x="347" y="342"/>
                  <a:pt x="353" y="356"/>
                  <a:pt x="360" y="371"/>
                </a:cubicBezTo>
                <a:cubicBezTo>
                  <a:pt x="367" y="386"/>
                  <a:pt x="373" y="402"/>
                  <a:pt x="380" y="418"/>
                </a:cubicBezTo>
                <a:cubicBezTo>
                  <a:pt x="387" y="434"/>
                  <a:pt x="393" y="452"/>
                  <a:pt x="400" y="470"/>
                </a:cubicBezTo>
                <a:cubicBezTo>
                  <a:pt x="407" y="488"/>
                  <a:pt x="413" y="507"/>
                  <a:pt x="420" y="527"/>
                </a:cubicBezTo>
                <a:cubicBezTo>
                  <a:pt x="427" y="547"/>
                  <a:pt x="433" y="568"/>
                  <a:pt x="440" y="590"/>
                </a:cubicBezTo>
                <a:cubicBezTo>
                  <a:pt x="447" y="612"/>
                  <a:pt x="453" y="636"/>
                  <a:pt x="460" y="660"/>
                </a:cubicBezTo>
                <a:cubicBezTo>
                  <a:pt x="467" y="684"/>
                  <a:pt x="473" y="710"/>
                  <a:pt x="480" y="737"/>
                </a:cubicBezTo>
                <a:cubicBezTo>
                  <a:pt x="487" y="764"/>
                  <a:pt x="493" y="792"/>
                  <a:pt x="500" y="822"/>
                </a:cubicBezTo>
                <a:cubicBezTo>
                  <a:pt x="507" y="852"/>
                  <a:pt x="513" y="884"/>
                  <a:pt x="520" y="917"/>
                </a:cubicBezTo>
                <a:cubicBezTo>
                  <a:pt x="527" y="950"/>
                  <a:pt x="533" y="985"/>
                  <a:pt x="540" y="1021"/>
                </a:cubicBezTo>
                <a:cubicBezTo>
                  <a:pt x="547" y="1057"/>
                  <a:pt x="553" y="1096"/>
                  <a:pt x="560" y="1136"/>
                </a:cubicBezTo>
                <a:cubicBezTo>
                  <a:pt x="567" y="1176"/>
                  <a:pt x="573" y="1219"/>
                  <a:pt x="580" y="1263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35525" name="Freeform 5"/>
          <p:cNvSpPr>
            <a:spLocks/>
          </p:cNvSpPr>
          <p:nvPr/>
        </p:nvSpPr>
        <p:spPr bwMode="auto">
          <a:xfrm>
            <a:off x="1600200" y="1362052"/>
            <a:ext cx="5562600" cy="3009900"/>
          </a:xfrm>
          <a:custGeom>
            <a:avLst/>
            <a:gdLst/>
            <a:ahLst/>
            <a:cxnLst>
              <a:cxn ang="0">
                <a:pos x="0" y="1680"/>
              </a:cxn>
              <a:cxn ang="0">
                <a:pos x="480" y="1632"/>
              </a:cxn>
              <a:cxn ang="0">
                <a:pos x="1584" y="1872"/>
              </a:cxn>
              <a:cxn ang="0">
                <a:pos x="2256" y="1488"/>
              </a:cxn>
              <a:cxn ang="0">
                <a:pos x="2928" y="960"/>
              </a:cxn>
              <a:cxn ang="0">
                <a:pos x="3264" y="192"/>
              </a:cxn>
              <a:cxn ang="0">
                <a:pos x="3504" y="0"/>
              </a:cxn>
            </a:cxnLst>
            <a:rect l="0" t="0" r="r" b="b"/>
            <a:pathLst>
              <a:path w="3504" h="1896">
                <a:moveTo>
                  <a:pt x="0" y="1680"/>
                </a:moveTo>
                <a:cubicBezTo>
                  <a:pt x="108" y="1640"/>
                  <a:pt x="216" y="1600"/>
                  <a:pt x="480" y="1632"/>
                </a:cubicBezTo>
                <a:cubicBezTo>
                  <a:pt x="744" y="1664"/>
                  <a:pt x="1288" y="1896"/>
                  <a:pt x="1584" y="1872"/>
                </a:cubicBezTo>
                <a:cubicBezTo>
                  <a:pt x="1880" y="1848"/>
                  <a:pt x="2032" y="1640"/>
                  <a:pt x="2256" y="1488"/>
                </a:cubicBezTo>
                <a:cubicBezTo>
                  <a:pt x="2480" y="1336"/>
                  <a:pt x="2760" y="1176"/>
                  <a:pt x="2928" y="960"/>
                </a:cubicBezTo>
                <a:cubicBezTo>
                  <a:pt x="3096" y="744"/>
                  <a:pt x="3168" y="352"/>
                  <a:pt x="3264" y="192"/>
                </a:cubicBezTo>
                <a:cubicBezTo>
                  <a:pt x="3360" y="32"/>
                  <a:pt x="3432" y="16"/>
                  <a:pt x="3504" y="0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/>
          <a:lstStyle/>
          <a:p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235526" name="Text Box 6"/>
          <p:cNvSpPr txBox="1">
            <a:spLocks noChangeArrowheads="1"/>
          </p:cNvSpPr>
          <p:nvPr/>
        </p:nvSpPr>
        <p:spPr bwMode="auto">
          <a:xfrm>
            <a:off x="3171825" y="3495652"/>
            <a:ext cx="374118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M</a:t>
            </a:r>
          </a:p>
        </p:txBody>
      </p:sp>
      <p:sp>
        <p:nvSpPr>
          <p:cNvPr id="235527" name="Text Box 7"/>
          <p:cNvSpPr txBox="1">
            <a:spLocks noChangeArrowheads="1"/>
          </p:cNvSpPr>
          <p:nvPr/>
        </p:nvSpPr>
        <p:spPr bwMode="auto">
          <a:xfrm>
            <a:off x="4724400" y="1177902"/>
            <a:ext cx="604951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 err="1">
                <a:latin typeface="Times New Roman" pitchFamily="18" charset="0"/>
              </a:rPr>
              <a:t>M</a:t>
            </a:r>
            <a:r>
              <a:rPr lang="en-US" altLang="zh-CN" dirty="0" err="1">
                <a:latin typeface="Times New Roman" pitchFamily="18" charset="0"/>
              </a:rPr>
              <a:t>e</a:t>
            </a:r>
            <a:r>
              <a:rPr lang="en-US" altLang="zh-CN" i="1" baseline="30000" dirty="0" err="1">
                <a:latin typeface="Times New Roman" pitchFamily="18" charset="0"/>
              </a:rPr>
              <a:t>ct</a:t>
            </a:r>
            <a:endParaRPr lang="en-US" altLang="zh-CN" i="1" baseline="30000" dirty="0">
              <a:latin typeface="Times New Roman" pitchFamily="18" charset="0"/>
            </a:endParaRPr>
          </a:p>
        </p:txBody>
      </p:sp>
      <p:sp>
        <p:nvSpPr>
          <p:cNvPr id="235528" name="Text Box 8"/>
          <p:cNvSpPr txBox="1">
            <a:spLocks noChangeArrowheads="1"/>
          </p:cNvSpPr>
          <p:nvPr/>
        </p:nvSpPr>
        <p:spPr bwMode="auto">
          <a:xfrm>
            <a:off x="6496050" y="2244702"/>
            <a:ext cx="528006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solidFill>
                  <a:schemeClr val="tx2"/>
                </a:solidFill>
                <a:latin typeface="Times New Roman" pitchFamily="18" charset="0"/>
              </a:rPr>
              <a:t>f </a:t>
            </a:r>
            <a:r>
              <a:rPr lang="en-US" altLang="zh-CN" dirty="0">
                <a:solidFill>
                  <a:schemeClr val="tx2"/>
                </a:solidFill>
                <a:latin typeface="Times New Roman" pitchFamily="18" charset="0"/>
              </a:rPr>
              <a:t>(</a:t>
            </a:r>
            <a:r>
              <a:rPr lang="en-US" altLang="zh-CN" i="1" dirty="0">
                <a:solidFill>
                  <a:schemeClr val="tx2"/>
                </a:solidFill>
                <a:latin typeface="Times New Roman" pitchFamily="18" charset="0"/>
              </a:rPr>
              <a:t>t</a:t>
            </a:r>
            <a:r>
              <a:rPr lang="en-US" altLang="zh-CN" dirty="0">
                <a:solidFill>
                  <a:schemeClr val="tx2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35529" name="Text Box 9"/>
          <p:cNvSpPr txBox="1">
            <a:spLocks noChangeArrowheads="1"/>
          </p:cNvSpPr>
          <p:nvPr/>
        </p:nvSpPr>
        <p:spPr bwMode="auto">
          <a:xfrm>
            <a:off x="7542213" y="4562452"/>
            <a:ext cx="245878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t</a:t>
            </a:r>
          </a:p>
        </p:txBody>
      </p:sp>
      <p:sp>
        <p:nvSpPr>
          <p:cNvPr id="235530" name="Text Box 10"/>
          <p:cNvSpPr txBox="1">
            <a:spLocks noChangeArrowheads="1"/>
          </p:cNvSpPr>
          <p:nvPr/>
        </p:nvSpPr>
        <p:spPr bwMode="auto">
          <a:xfrm>
            <a:off x="3146425" y="4562452"/>
            <a:ext cx="348470" cy="371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i="1" dirty="0">
                <a:latin typeface="Times New Roman" pitchFamily="18" charset="0"/>
              </a:rPr>
              <a:t>O</a:t>
            </a:r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BF149-66F3-45FE-BDA6-541029988870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13" name="页脚占位符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</a:rPr>
              <a:t>共</a:t>
            </a:r>
            <a:r>
              <a:rPr lang="en-US" altLang="zh-CN" dirty="0" smtClean="0">
                <a:latin typeface="Times New Roman" pitchFamily="18" charset="0"/>
              </a:rPr>
              <a:t>43</a:t>
            </a:r>
            <a:r>
              <a:rPr lang="zh-CN" altLang="en-US" dirty="0" smtClean="0">
                <a:latin typeface="Times New Roman" pitchFamily="18" charset="0"/>
              </a:rPr>
              <a:t>页</a:t>
            </a:r>
            <a:r>
              <a:rPr lang="en-US" altLang="zh-CN" dirty="0" smtClean="0">
                <a:latin typeface="Times New Roman" pitchFamily="18" charset="0"/>
              </a:rPr>
              <a:t>/22</a:t>
            </a:r>
            <a:endParaRPr lang="zh-CN" altLang="en-US" dirty="0">
              <a:latin typeface="Times New Roman" pitchFamily="18" charset="0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0" y="5027986"/>
            <a:ext cx="9144000" cy="147335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</a:pPr>
            <a:r>
              <a:rPr lang="zh-CN" altLang="en-US" sz="3200" b="1" dirty="0">
                <a:latin typeface="Times New Roman" pitchFamily="18" charset="0"/>
              </a:rPr>
              <a:t>注</a:t>
            </a:r>
            <a:r>
              <a:rPr lang="en-US" altLang="zh-CN" sz="3200" b="1" dirty="0">
                <a:latin typeface="Times New Roman" pitchFamily="18" charset="0"/>
              </a:rPr>
              <a:t>1:</a:t>
            </a:r>
            <a:r>
              <a:rPr lang="zh-CN" altLang="en-US" sz="3200" b="1" dirty="0">
                <a:latin typeface="Times New Roman" pitchFamily="18" charset="0"/>
              </a:rPr>
              <a:t>大部分常用函数的</a:t>
            </a:r>
            <a:r>
              <a:rPr lang="en-US" altLang="zh-CN" sz="3200" b="1" dirty="0">
                <a:latin typeface="Times New Roman" pitchFamily="18" charset="0"/>
              </a:rPr>
              <a:t>Laplace</a:t>
            </a:r>
            <a:r>
              <a:rPr lang="zh-CN" altLang="en-US" sz="3200" b="1" dirty="0">
                <a:latin typeface="Times New Roman" pitchFamily="18" charset="0"/>
              </a:rPr>
              <a:t>变换都存在</a:t>
            </a:r>
            <a:r>
              <a:rPr lang="en-US" altLang="zh-CN" sz="3200" b="1" dirty="0">
                <a:latin typeface="Times New Roman" pitchFamily="18" charset="0"/>
              </a:rPr>
              <a:t>(</a:t>
            </a:r>
            <a:r>
              <a:rPr lang="zh-CN" altLang="en-US" sz="3200" b="1" dirty="0">
                <a:latin typeface="Times New Roman" pitchFamily="18" charset="0"/>
              </a:rPr>
              <a:t>常义下</a:t>
            </a:r>
            <a:r>
              <a:rPr lang="en-US" altLang="zh-CN" sz="3200" b="1" dirty="0">
                <a:latin typeface="Times New Roman" pitchFamily="18" charset="0"/>
              </a:rPr>
              <a:t>);</a:t>
            </a:r>
          </a:p>
          <a:p>
            <a:pPr eaLnBrk="0" hangingPunct="0">
              <a:lnSpc>
                <a:spcPct val="140000"/>
              </a:lnSpc>
              <a:spcBef>
                <a:spcPct val="0"/>
              </a:spcBef>
            </a:pPr>
            <a:r>
              <a:rPr lang="zh-CN" altLang="en-US" sz="3200" b="1" dirty="0">
                <a:latin typeface="宋体" pitchFamily="2" charset="-122"/>
              </a:rPr>
              <a:t>注</a:t>
            </a:r>
            <a:r>
              <a:rPr lang="en-US" altLang="zh-CN" sz="3200" b="1" dirty="0">
                <a:latin typeface="Times New Roman" pitchFamily="18" charset="0"/>
              </a:rPr>
              <a:t>2</a:t>
            </a:r>
            <a:r>
              <a:rPr lang="zh-CN" altLang="en-US" sz="3200" b="1" dirty="0">
                <a:latin typeface="宋体" pitchFamily="2" charset="-122"/>
              </a:rPr>
              <a:t>：存在定理的条件是充分但非必要条件</a:t>
            </a:r>
            <a:r>
              <a:rPr lang="en-US" altLang="zh-CN" sz="3200" b="1" dirty="0">
                <a:latin typeface="宋体" pitchFamily="2" charset="-122"/>
              </a:rPr>
              <a:t>.</a:t>
            </a:r>
            <a:r>
              <a:rPr lang="en-US" altLang="zh-CN" sz="3200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1150</Words>
  <Application>Microsoft Office PowerPoint</Application>
  <PresentationFormat>全屏显示(4:3)</PresentationFormat>
  <Paragraphs>208</Paragraphs>
  <Slides>42</Slides>
  <Notes>0</Notes>
  <HiddenSlides>1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42</vt:i4>
      </vt:variant>
    </vt:vector>
  </HeadingPairs>
  <TitlesOfParts>
    <vt:vector size="44" baseType="lpstr">
      <vt:lpstr>Office 主题</vt:lpstr>
      <vt:lpstr>Equation</vt:lpstr>
      <vt:lpstr>幻灯片 1</vt:lpstr>
      <vt:lpstr>幻灯片 2</vt:lpstr>
      <vt:lpstr>幻灯片 3</vt:lpstr>
      <vt:lpstr>幻灯片 4</vt:lpstr>
      <vt:lpstr>幻灯片 5</vt:lpstr>
      <vt:lpstr>例1 求单位阶跃函数</vt:lpstr>
      <vt:lpstr>例2 求指数函数 f (t)=e kt 的拉氏变换(k为实数).</vt:lpstr>
      <vt:lpstr>若函数f (t)满足: (1) 在t  0的任一有限区间上分段连续; (2) 当t时, f (t)的增长速度不超过某一指数函数,  即存在常数 M &gt; 0及c  0, 使得|f (t)| M e ct, 0 t &lt; 则 f (t)的拉氏变换</vt:lpstr>
      <vt:lpstr>幻灯片 9</vt:lpstr>
      <vt:lpstr>幻灯片 10</vt:lpstr>
      <vt:lpstr>例3 求 f (t)=sinkt  (k为实数) 的拉氏变换</vt:lpstr>
      <vt:lpstr>幻灯片 12</vt:lpstr>
      <vt:lpstr>2.微分性质: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think</dc:creator>
  <cp:lastModifiedBy>think</cp:lastModifiedBy>
  <cp:revision>25</cp:revision>
  <dcterms:created xsi:type="dcterms:W3CDTF">2016-11-05T02:49:55Z</dcterms:created>
  <dcterms:modified xsi:type="dcterms:W3CDTF">2017-12-20T12:24:49Z</dcterms:modified>
</cp:coreProperties>
</file>