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9" r:id="rId3"/>
    <p:sldId id="260" r:id="rId4"/>
    <p:sldId id="258" r:id="rId5"/>
    <p:sldId id="278" r:id="rId6"/>
    <p:sldId id="261" r:id="rId7"/>
    <p:sldId id="263" r:id="rId8"/>
    <p:sldId id="270" r:id="rId9"/>
    <p:sldId id="275" r:id="rId10"/>
    <p:sldId id="280" r:id="rId11"/>
    <p:sldId id="267" r:id="rId12"/>
    <p:sldId id="259" r:id="rId13"/>
    <p:sldId id="272" r:id="rId14"/>
    <p:sldId id="277" r:id="rId15"/>
    <p:sldId id="262" r:id="rId16"/>
    <p:sldId id="264" r:id="rId17"/>
    <p:sldId id="273" r:id="rId18"/>
    <p:sldId id="265" r:id="rId19"/>
    <p:sldId id="266" r:id="rId20"/>
    <p:sldId id="271" r:id="rId21"/>
    <p:sldId id="274" r:id="rId22"/>
    <p:sldId id="268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9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7" autoAdjust="0"/>
    <p:restoredTop sz="91063" autoAdjust="0"/>
  </p:normalViewPr>
  <p:slideViewPr>
    <p:cSldViewPr>
      <p:cViewPr varScale="1">
        <p:scale>
          <a:sx n="80" d="100"/>
          <a:sy n="80" d="100"/>
        </p:scale>
        <p:origin x="-1378" y="1181"/>
      </p:cViewPr>
      <p:guideLst>
        <p:guide orient="horz" pos="2160"/>
        <p:guide pos="432"/>
      </p:guideLst>
    </p:cSldViewPr>
  </p:slideViewPr>
  <p:outlineViewPr>
    <p:cViewPr>
      <p:scale>
        <a:sx n="33" d="100"/>
        <a:sy n="33" d="100"/>
      </p:scale>
      <p:origin x="0" y="460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59"/>
    </p:cViewPr>
  </p:sorterViewPr>
  <p:notesViewPr>
    <p:cSldViewPr>
      <p:cViewPr varScale="1">
        <p:scale>
          <a:sx n="61" d="100"/>
          <a:sy n="61" d="100"/>
        </p:scale>
        <p:origin x="-1698" y="-4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Proposal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4043EB5-7D5C-4306-B1E1-D54E75BB2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02267018-BF3B-46BF-908F-86AABF92A0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E5E3BB-3A9B-41CE-95D4-5A1D249C588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rgbClr val="002F5E"/>
            </a:gs>
            <a:gs pos="50000">
              <a:schemeClr val="bg1"/>
            </a:gs>
            <a:gs pos="100000">
              <a:srgbClr val="002F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>
              <a:cs typeface="+mn-cs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7388" y="2667000"/>
            <a:ext cx="8456612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>
              <a:cs typeface="+mn-cs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>
              <a:cs typeface="+mn-cs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imes New Roman" pitchFamily="18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BD794-C2CB-4ED2-AEC4-FDEE4BFDDE34}" type="datetime1">
              <a:rPr lang="en-US"/>
              <a:pPr>
                <a:defRPr/>
              </a:pPr>
              <a:t>3/14/2018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0C831-2A97-4F3F-9068-B5CBA6B0C1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79BBC-B991-4069-8EAD-F4CDE3032FBE}" type="datetime1">
              <a:rPr lang="en-US"/>
              <a:pPr>
                <a:defRPr/>
              </a:pPr>
              <a:t>3/14/2018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61029-7E1D-42F4-BF69-ABA38CFFB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0"/>
            <a:ext cx="19621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0"/>
            <a:ext cx="57340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26C7A-0415-4CA8-B8B3-DA05A9FA580F}" type="datetime1">
              <a:rPr lang="en-US"/>
              <a:pPr>
                <a:defRPr/>
              </a:pPr>
              <a:t>3/14/2018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97B5D-8D06-4325-BEDD-24DC16C77B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BB84F-BE59-41E0-A38F-8A003E43A022}" type="datetime1">
              <a:rPr lang="en-US"/>
              <a:pPr>
                <a:defRPr/>
              </a:pPr>
              <a:t>3/14/2018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46042-5C63-4CBB-ACD0-07179F6E9C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161BC-FD15-46CC-B9D3-1E2EB193BD79}" type="datetime1">
              <a:rPr lang="en-US"/>
              <a:pPr>
                <a:defRPr/>
              </a:pPr>
              <a:t>3/14/2018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189C4-D2F6-45C6-BDB1-33C3E52E2D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A6042-BFE0-40EC-8A08-563C726595AB}" type="datetime1">
              <a:rPr lang="en-US"/>
              <a:pPr>
                <a:defRPr/>
              </a:pPr>
              <a:t>3/14/2018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F139D-62FD-4BD3-B5F9-0B71C3806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40F96-6284-4305-9B60-169311D8AEB2}" type="datetime1">
              <a:rPr lang="en-US"/>
              <a:pPr>
                <a:defRPr/>
              </a:pPr>
              <a:t>3/14/2018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78B88-32F9-48C3-B059-0FF72EC91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3A19F-2709-4330-9E03-BF6AE54D6131}" type="datetime1">
              <a:rPr lang="en-US"/>
              <a:pPr>
                <a:defRPr/>
              </a:pPr>
              <a:t>3/14/2018</a:t>
            </a:fld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D2C53-21BC-4646-A815-642D3D79F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12838-D95A-4C49-9DA0-F2F250B8E463}" type="datetime1">
              <a:rPr lang="en-US"/>
              <a:pPr>
                <a:defRPr/>
              </a:pPr>
              <a:t>3/14/2018</a:t>
            </a:fld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D4A1B-0E8E-4A4D-A554-05D322F2B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A4F2D-4F8C-4D34-9B2E-7E4ECEB13D02}" type="datetime1">
              <a:rPr lang="en-US"/>
              <a:pPr>
                <a:defRPr/>
              </a:pPr>
              <a:t>3/14/2018</a:t>
            </a:fld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8A43F-7FEA-4707-B0E2-A4116303B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580D9-1544-4040-A9D9-4B75E9E1B014}" type="datetime1">
              <a:rPr lang="en-US"/>
              <a:pPr>
                <a:defRPr/>
              </a:pPr>
              <a:t>3/14/2018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FCA54-E4FF-4DE0-BF17-43D28512CE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66530-94CC-4F15-B366-02A61979603C}" type="datetime1">
              <a:rPr lang="en-US"/>
              <a:pPr>
                <a:defRPr/>
              </a:pPr>
              <a:t>3/14/2018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046FD-CF93-4EA8-BEC4-E9E4F4501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F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>
              <a:cs typeface="+mn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0668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>
              <a:cs typeface="+mn-cs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>
              <a:cs typeface="+mn-cs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63588" y="228600"/>
            <a:ext cx="8380412" cy="6858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fld id="{3576B8BA-8AF0-46B9-8AEA-E41D7D88F0AA}" type="datetime1">
              <a:rPr lang="en-US"/>
              <a:pPr>
                <a:defRPr/>
              </a:pPr>
              <a:t>3/14/2018</a:t>
            </a:fld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41ED6BF2-D8F5-489D-A1E1-A6CE51A67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0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dt" sz="quarter" idx="10"/>
          </p:nvPr>
        </p:nvSpPr>
        <p:spPr>
          <a:xfrm>
            <a:off x="395288" y="6400800"/>
            <a:ext cx="1905000" cy="457200"/>
          </a:xfrm>
        </p:spPr>
        <p:txBody>
          <a:bodyPr/>
          <a:lstStyle/>
          <a:p>
            <a:pPr>
              <a:defRPr/>
            </a:pPr>
            <a:fld id="{B5541818-D84A-41E7-BB91-EFB82FD3E888}" type="datetime1">
              <a:rPr lang="en-US" smtClean="0"/>
              <a:pPr>
                <a:defRPr/>
              </a:pPr>
              <a:t>3/14/2018</a:t>
            </a:fld>
            <a:endParaRPr lang="en-US" dirty="0" smtClean="0"/>
          </a:p>
        </p:txBody>
      </p:sp>
      <p:sp>
        <p:nvSpPr>
          <p:cNvPr id="409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E5167F-5242-4391-9FAB-01754C94BE76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zh-CN" altLang="en-US" b="1" dirty="0" smtClean="0">
                <a:solidFill>
                  <a:srgbClr val="FFFF00"/>
                </a:solidFill>
                <a:ea typeface="SimSun" pitchFamily="2" charset="-122"/>
              </a:rPr>
              <a:t>数学</a:t>
            </a:r>
            <a:r>
              <a:rPr lang="zh-CN" altLang="en-US" b="1" dirty="0" smtClean="0">
                <a:solidFill>
                  <a:srgbClr val="FF0000"/>
                </a:solidFill>
                <a:ea typeface="SimSun" pitchFamily="2" charset="-122"/>
              </a:rPr>
              <a:t>手册</a:t>
            </a:r>
            <a:r>
              <a:rPr lang="zh-CN" altLang="en-US" b="1" dirty="0" smtClean="0">
                <a:solidFill>
                  <a:srgbClr val="FFC000"/>
                </a:solidFill>
                <a:latin typeface="Microsoft YaHei" pitchFamily="34" charset="-122"/>
                <a:ea typeface="Microsoft YaHei" pitchFamily="34" charset="-122"/>
                <a:sym typeface="SimSun" pitchFamily="2" charset="-122"/>
              </a:rPr>
              <a:t>网</a:t>
            </a:r>
            <a:r>
              <a:rPr lang="en-US" altLang="zh-CN" dirty="0" smtClean="0">
                <a:ea typeface="SimSun" pitchFamily="2" charset="-122"/>
              </a:rPr>
              <a:t/>
            </a:r>
            <a:br>
              <a:rPr lang="en-US" altLang="zh-CN" dirty="0" smtClean="0">
                <a:ea typeface="SimSun" pitchFamily="2" charset="-122"/>
              </a:rPr>
            </a:br>
            <a:r>
              <a:rPr lang="en-US" b="1" dirty="0" smtClean="0">
                <a:solidFill>
                  <a:srgbClr val="FFFF00"/>
                </a:solidFill>
              </a:rPr>
              <a:t>math</a:t>
            </a:r>
            <a:r>
              <a:rPr lang="en-US" b="1" dirty="0" smtClean="0">
                <a:solidFill>
                  <a:srgbClr val="FF0000"/>
                </a:solidFill>
              </a:rPr>
              <a:t>Handbook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r>
              <a:rPr lang="en-US" dirty="0" smtClean="0">
                <a:solidFill>
                  <a:srgbClr val="FFC000"/>
                </a:solidFill>
              </a:rPr>
              <a:t>com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35150" y="3213100"/>
            <a:ext cx="5976938" cy="3024188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endParaRPr lang="en-US" altLang="zh-CN" sz="2000" b="1" dirty="0" smtClean="0">
              <a:solidFill>
                <a:srgbClr val="FFFF00"/>
              </a:solidFill>
              <a:latin typeface="Microsoft YaHei" pitchFamily="34" charset="-122"/>
              <a:ea typeface="Microsoft YaHei" pitchFamily="34" charset="-122"/>
              <a:sym typeface="Microsoft YaHei" pitchFamily="34" charset="-122"/>
            </a:endParaRPr>
          </a:p>
          <a:p>
            <a:pPr algn="l" eaLnBrk="1" hangingPunct="1"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FFFF00"/>
                </a:solidFill>
                <a:latin typeface="Microsoft YaHei" pitchFamily="34" charset="-122"/>
                <a:ea typeface="Microsoft YaHei" pitchFamily="34" charset="-122"/>
                <a:sym typeface="Microsoft YaHei" pitchFamily="34" charset="-122"/>
              </a:rPr>
              <a:t>手机：</a:t>
            </a:r>
            <a:r>
              <a:rPr lang="en-US" altLang="zh-CN" sz="2000" b="1" dirty="0" smtClean="0">
                <a:latin typeface="Microsoft YaHei" pitchFamily="34" charset="-122"/>
                <a:ea typeface="Microsoft YaHei" pitchFamily="34" charset="-122"/>
                <a:sym typeface="Microsoft YaHei" pitchFamily="34" charset="-122"/>
              </a:rPr>
              <a:t>0061413008019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zh-CN" sz="2000" b="1" dirty="0" smtClean="0">
                <a:solidFill>
                  <a:srgbClr val="FFFF00"/>
                </a:solidFill>
                <a:latin typeface="Microsoft YaHei" pitchFamily="34" charset="-122"/>
                <a:ea typeface="Microsoft YaHei" pitchFamily="34" charset="-122"/>
                <a:sym typeface="Microsoft YaHei" pitchFamily="34" charset="-122"/>
              </a:rPr>
              <a:t>Email</a:t>
            </a:r>
            <a:r>
              <a:rPr lang="zh-CN" altLang="en-US" sz="2000" b="1" dirty="0" smtClean="0">
                <a:solidFill>
                  <a:srgbClr val="FFFF00"/>
                </a:solidFill>
                <a:latin typeface="Microsoft YaHei" pitchFamily="34" charset="-122"/>
                <a:ea typeface="Microsoft YaHei" pitchFamily="34" charset="-122"/>
                <a:sym typeface="Microsoft YaHei" pitchFamily="34" charset="-122"/>
              </a:rPr>
              <a:t>：</a:t>
            </a:r>
            <a:r>
              <a:rPr lang="en-US" altLang="zh-CN" sz="2000" b="1" dirty="0" smtClean="0">
                <a:latin typeface="Microsoft YaHei" pitchFamily="34" charset="-122"/>
                <a:ea typeface="Microsoft YaHei" pitchFamily="34" charset="-122"/>
                <a:sym typeface="Microsoft YaHei" pitchFamily="34" charset="-122"/>
              </a:rPr>
              <a:t>DrHuang@DrHuang.com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zh-CN" sz="2000" b="1" dirty="0" smtClean="0">
                <a:solidFill>
                  <a:srgbClr val="FFFF00"/>
                </a:solidFill>
                <a:latin typeface="Microsoft YaHei" pitchFamily="34" charset="-122"/>
                <a:ea typeface="Microsoft YaHei" pitchFamily="34" charset="-122"/>
                <a:sym typeface="Microsoft YaHei" pitchFamily="34" charset="-122"/>
              </a:rPr>
              <a:t>QQ</a:t>
            </a:r>
            <a:r>
              <a:rPr lang="zh-CN" altLang="en-US" sz="2000" b="1" dirty="0" smtClean="0">
                <a:solidFill>
                  <a:srgbClr val="FFFF00"/>
                </a:solidFill>
                <a:latin typeface="Microsoft YaHei" pitchFamily="34" charset="-122"/>
                <a:ea typeface="Microsoft YaHei" pitchFamily="34" charset="-122"/>
                <a:sym typeface="Microsoft YaHei" pitchFamily="34" charset="-122"/>
              </a:rPr>
              <a:t>：</a:t>
            </a:r>
            <a:r>
              <a:rPr lang="en-US" sz="2000" b="1" dirty="0" smtClean="0"/>
              <a:t> 1662657603</a:t>
            </a:r>
            <a:endParaRPr lang="en-US" altLang="zh-CN" sz="2000" b="1" dirty="0" smtClean="0">
              <a:solidFill>
                <a:srgbClr val="FFFF00"/>
              </a:solidFill>
              <a:latin typeface="Microsoft YaHei" pitchFamily="34" charset="-122"/>
              <a:ea typeface="Microsoft YaHei" pitchFamily="34" charset="-122"/>
              <a:sym typeface="Microsoft YaHei" pitchFamily="34" charset="-122"/>
            </a:endParaRPr>
          </a:p>
          <a:p>
            <a:pPr algn="l" eaLnBrk="1" hangingPunct="1"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FFFF00"/>
                </a:solidFill>
                <a:latin typeface="Microsoft YaHei" pitchFamily="34" charset="-122"/>
                <a:ea typeface="Microsoft YaHei" pitchFamily="34" charset="-122"/>
                <a:sym typeface="Microsoft YaHei" pitchFamily="34" charset="-122"/>
              </a:rPr>
              <a:t>微信</a:t>
            </a:r>
            <a:r>
              <a:rPr lang="zh-CN" altLang="en-US" sz="2000" b="1" dirty="0" smtClean="0">
                <a:solidFill>
                  <a:srgbClr val="FFFF00"/>
                </a:solidFill>
                <a:latin typeface="Microsoft YaHei" pitchFamily="34" charset="-122"/>
                <a:ea typeface="Microsoft YaHei" pitchFamily="34" charset="-122"/>
                <a:sym typeface="Microsoft YaHei" pitchFamily="34" charset="-122"/>
              </a:rPr>
              <a:t>：</a:t>
            </a:r>
            <a:r>
              <a:rPr lang="en-US" altLang="zh-CN" sz="2000" b="1" dirty="0" smtClean="0">
                <a:latin typeface="Microsoft YaHei" pitchFamily="34" charset="-122"/>
                <a:ea typeface="Microsoft YaHei" pitchFamily="34" charset="-122"/>
                <a:sym typeface="Microsoft YaHei" pitchFamily="34" charset="-122"/>
              </a:rPr>
              <a:t>DrHuang8</a:t>
            </a:r>
            <a:endParaRPr lang="en-US" altLang="zh-CN" sz="2000" b="1" dirty="0" smtClean="0">
              <a:latin typeface="Microsoft YaHei" pitchFamily="34" charset="-122"/>
              <a:ea typeface="Microsoft YaHei" pitchFamily="34" charset="-122"/>
              <a:sym typeface="Microsoft YaHei" pitchFamily="34" charset="-122"/>
            </a:endParaRPr>
          </a:p>
          <a:p>
            <a:pPr algn="l" eaLnBrk="1" hangingPunct="1"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FFFF00"/>
                </a:solidFill>
                <a:latin typeface="Microsoft YaHei" pitchFamily="34" charset="-122"/>
                <a:ea typeface="Microsoft YaHei" pitchFamily="34" charset="-122"/>
                <a:sym typeface="SimSun" pitchFamily="2" charset="-122"/>
              </a:rPr>
              <a:t>网站</a:t>
            </a:r>
            <a:r>
              <a:rPr lang="en-US" altLang="zh-CN" sz="2000" b="1" dirty="0" smtClean="0">
                <a:solidFill>
                  <a:srgbClr val="FFFF00"/>
                </a:solidFill>
                <a:latin typeface="Microsoft YaHei" pitchFamily="34" charset="-122"/>
                <a:ea typeface="Microsoft YaHei" pitchFamily="34" charset="-122"/>
                <a:sym typeface="SimSun" pitchFamily="2" charset="-122"/>
              </a:rPr>
              <a:t>:</a:t>
            </a:r>
            <a:r>
              <a:rPr lang="en-US" altLang="zh-CN" sz="2000" b="1" dirty="0" smtClean="0">
                <a:latin typeface="Microsoft YaHei" pitchFamily="34" charset="-122"/>
                <a:ea typeface="Microsoft YaHei" pitchFamily="34" charset="-122"/>
                <a:sym typeface="SimSun" pitchFamily="2" charset="-122"/>
              </a:rPr>
              <a:t> </a:t>
            </a:r>
            <a:r>
              <a:rPr lang="en-US" altLang="zh-CN" sz="2000" b="1" dirty="0" smtClean="0">
                <a:latin typeface="Microsoft YaHei" pitchFamily="34" charset="-122"/>
                <a:ea typeface="Microsoft YaHei" pitchFamily="34" charset="-122"/>
                <a:sym typeface="SimSun" pitchFamily="2" charset="-122"/>
              </a:rPr>
              <a:t> DrHuang.com</a:t>
            </a:r>
            <a:endParaRPr lang="en-US" altLang="zh-CN" sz="2000" b="1" dirty="0" smtClean="0">
              <a:latin typeface="Microsoft YaHei" pitchFamily="34" charset="-122"/>
              <a:ea typeface="Microsoft YaHei" pitchFamily="34" charset="-122"/>
              <a:sym typeface="SimSun" pitchFamily="2" charset="-122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651125" y="2708275"/>
            <a:ext cx="36734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547813" y="2060575"/>
            <a:ext cx="5911850" cy="5857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zh-CN" altLang="en-US" sz="3200">
                <a:ea typeface="SimSun" pitchFamily="2" charset="-122"/>
              </a:rPr>
              <a:t>黄卫光</a:t>
            </a:r>
            <a:r>
              <a:rPr lang="zh-CN" altLang="en-US" sz="3200">
                <a:latin typeface="SimSun" pitchFamily="2" charset="-122"/>
                <a:ea typeface="SimSun" pitchFamily="2" charset="-122"/>
              </a:rPr>
              <a:t>博士</a:t>
            </a:r>
            <a:endParaRPr lang="en-US" sz="3200"/>
          </a:p>
        </p:txBody>
      </p:sp>
      <p:sp>
        <p:nvSpPr>
          <p:cNvPr id="4104" name="TextBox 8"/>
          <p:cNvSpPr txBox="1">
            <a:spLocks noChangeArrowheads="1"/>
          </p:cNvSpPr>
          <p:nvPr/>
        </p:nvSpPr>
        <p:spPr bwMode="auto">
          <a:xfrm>
            <a:off x="395288" y="620713"/>
            <a:ext cx="8064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/>
      <p:bldP spid="410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2E303F4-6379-4E1F-B0F9-80967A5473DA}" type="datetime1">
              <a:rPr lang="en-US" smtClean="0"/>
              <a:pPr>
                <a:defRPr/>
              </a:pPr>
              <a:t>3/14/2018</a:t>
            </a:fld>
            <a:endParaRPr lang="en-US" smtClean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4DFA8-144D-4D8B-8073-2FC87554E1E0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pPr algn="ctr" eaLnBrk="1" hangingPunct="1"/>
            <a:r>
              <a:rPr lang="en-US" sz="4000" b="1" smtClean="0">
                <a:effectLst/>
              </a:rPr>
              <a:t>20</a:t>
            </a:r>
            <a:r>
              <a:rPr lang="zh-CN" altLang="en-US" sz="4000" b="1" smtClean="0">
                <a:effectLst/>
                <a:ea typeface="SimSun" pitchFamily="2" charset="-122"/>
              </a:rPr>
              <a:t>多种国外期刊已</a:t>
            </a:r>
            <a:r>
              <a:rPr lang="zh-CN" altLang="en-US" sz="4000" b="1" smtClean="0">
                <a:solidFill>
                  <a:srgbClr val="FFFF00"/>
                </a:solidFill>
                <a:effectLst/>
                <a:ea typeface="SimSun" pitchFamily="2" charset="-122"/>
              </a:rPr>
              <a:t>检测</a:t>
            </a:r>
            <a:r>
              <a:rPr lang="zh-CN" altLang="en-US" sz="4000" b="1" smtClean="0">
                <a:effectLst/>
                <a:ea typeface="SimSun" pitchFamily="2" charset="-122"/>
              </a:rPr>
              <a:t>评论</a:t>
            </a:r>
            <a:endParaRPr lang="en-US" sz="4000" b="1" smtClean="0">
              <a:effectLst/>
            </a:endParaRP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052513"/>
            <a:ext cx="7847013" cy="7921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1994</a:t>
            </a:r>
            <a:r>
              <a:rPr lang="zh-CN" altLang="en-US" sz="2800" smtClean="0">
                <a:ea typeface="SimSun" pitchFamily="2" charset="-122"/>
              </a:rPr>
              <a:t>年</a:t>
            </a:r>
            <a:r>
              <a:rPr lang="en-US" sz="2800" smtClean="0"/>
              <a:t>7</a:t>
            </a:r>
            <a:r>
              <a:rPr lang="zh-CN" altLang="en-US" sz="2800" smtClean="0">
                <a:ea typeface="SimSun" pitchFamily="2" charset="-122"/>
              </a:rPr>
              <a:t>月</a:t>
            </a:r>
            <a:r>
              <a:rPr lang="en-US" sz="2800" smtClean="0"/>
              <a:t>29</a:t>
            </a:r>
            <a:r>
              <a:rPr lang="zh-CN" altLang="en-US" sz="2800" smtClean="0">
                <a:ea typeface="SimSun" pitchFamily="2" charset="-122"/>
              </a:rPr>
              <a:t>日第</a:t>
            </a:r>
            <a:r>
              <a:rPr lang="en-US" sz="2800" smtClean="0"/>
              <a:t>11</a:t>
            </a:r>
            <a:r>
              <a:rPr lang="zh-CN" altLang="en-US" sz="2800" smtClean="0">
                <a:ea typeface="SimSun" pitchFamily="2" charset="-122"/>
              </a:rPr>
              <a:t>期新南威尔士大学校报</a:t>
            </a:r>
            <a:r>
              <a:rPr lang="en-US" sz="2800" smtClean="0"/>
              <a:t>&lt;&lt;Uniken&gt;&gt;</a:t>
            </a:r>
            <a:r>
              <a:rPr lang="zh-CN" altLang="en-US" sz="2800" smtClean="0">
                <a:ea typeface="SimSun" pitchFamily="2" charset="-122"/>
              </a:rPr>
              <a:t>头版头条评论</a:t>
            </a:r>
            <a:r>
              <a:rPr lang="en-US" sz="2800" smtClean="0"/>
              <a:t>: ”SymbMath</a:t>
            </a:r>
            <a:r>
              <a:rPr lang="zh-CN" altLang="en-US" sz="2800" smtClean="0">
                <a:ea typeface="SimSun" pitchFamily="2" charset="-122"/>
              </a:rPr>
              <a:t>是解数学难题的高级数学计算器和专家系统软件</a:t>
            </a:r>
            <a:r>
              <a:rPr lang="en-US" sz="2800" smtClean="0"/>
              <a:t>”.</a:t>
            </a:r>
            <a:endParaRPr lang="en-US" altLang="zh-CN" sz="2800" smtClean="0">
              <a:latin typeface="Times New Roman" pitchFamily="18" charset="0"/>
              <a:ea typeface="SimSun" pitchFamily="2" charset="-12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altLang="zh-CN" sz="2800" smtClean="0">
              <a:latin typeface="Times New Roman" pitchFamily="18" charset="0"/>
              <a:ea typeface="SimSun" pitchFamily="2" charset="-122"/>
            </a:endParaRPr>
          </a:p>
        </p:txBody>
      </p:sp>
      <p:pic>
        <p:nvPicPr>
          <p:cNvPr id="12294" name="Picture 6" descr="uniken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2349500"/>
            <a:ext cx="4168775" cy="365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95288" y="2205038"/>
            <a:ext cx="4321175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altLang="zh-CN" sz="2800" b="1">
                <a:ea typeface="SimSun" pitchFamily="2" charset="-122"/>
              </a:rPr>
              <a:t>IEEE Micro, 1992. 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altLang="zh-CN" sz="2800" b="1">
                <a:ea typeface="SimSun" pitchFamily="2" charset="-122"/>
              </a:rPr>
              <a:t>IEEE Expert, 1993.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altLang="zh-CN" sz="2800" b="1">
                <a:ea typeface="SimSun" pitchFamily="2" charset="-122"/>
              </a:rPr>
              <a:t>Aus. PC World, 1992 June, July; 1993 July.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altLang="zh-CN" sz="2800" b="1">
                <a:ea typeface="SimSun" pitchFamily="2" charset="-122"/>
              </a:rPr>
              <a:t>PC Plus, 1993, June.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altLang="zh-CN" sz="2800" b="1">
                <a:ea typeface="SimSun" pitchFamily="2" charset="-122"/>
              </a:rPr>
              <a:t>Physics World, 1993, June.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altLang="zh-CN" sz="2800" b="1">
                <a:ea typeface="SimSun" pitchFamily="2" charset="-122"/>
              </a:rPr>
              <a:t>AI Expert, 1995, Mar.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altLang="zh-CN" sz="2800" b="1">
                <a:ea typeface="SimSun" pitchFamily="2" charset="-122"/>
                <a:cs typeface="Times New Roman" pitchFamily="18" charset="0"/>
              </a:rPr>
              <a:t>Desktop Engineering</a:t>
            </a:r>
            <a:r>
              <a:rPr lang="en-US" altLang="zh-CN" sz="2800" b="1">
                <a:ea typeface="SimSun" pitchFamily="2" charset="-122"/>
              </a:rPr>
              <a:t>, 1995.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build="p"/>
      <p:bldP spid="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6A5B45E-338D-4C4A-8E03-A0E8F531263A}" type="datetime1">
              <a:rPr lang="en-US" smtClean="0"/>
              <a:pPr>
                <a:defRPr/>
              </a:pPr>
              <a:t>3/14/2018</a:t>
            </a:fld>
            <a:endParaRPr lang="en-US" smtClean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EED4EF-EC9A-4194-901F-571604DFFF37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331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CN" b="1" smtClean="0">
                <a:effectLst/>
                <a:ea typeface="SimSun" pitchFamily="2" charset="-122"/>
              </a:rPr>
              <a:t>7. </a:t>
            </a:r>
            <a:r>
              <a:rPr lang="zh-CN" altLang="en-US" b="1" smtClean="0">
                <a:effectLst/>
                <a:ea typeface="SimSun" pitchFamily="2" charset="-122"/>
              </a:rPr>
              <a:t>市 场</a:t>
            </a:r>
            <a:endParaRPr lang="en-US" b="1" smtClean="0">
              <a:effectLst/>
              <a:ea typeface="仿宋体"/>
              <a:cs typeface="仿宋体"/>
            </a:endParaRP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142287" cy="4899025"/>
          </a:xfrm>
        </p:spPr>
        <p:txBody>
          <a:bodyPr/>
          <a:lstStyle/>
          <a:p>
            <a:pPr eaLnBrk="1" hangingPunct="1"/>
            <a:r>
              <a:rPr lang="zh-CN" altLang="en-US" smtClean="0">
                <a:solidFill>
                  <a:srgbClr val="FFFF00"/>
                </a:solidFill>
                <a:ea typeface="SimSun" pitchFamily="2" charset="-122"/>
              </a:rPr>
              <a:t>市场</a:t>
            </a:r>
            <a:r>
              <a:rPr lang="zh-CN" altLang="en-US" smtClean="0">
                <a:ea typeface="SimSun" pitchFamily="2" charset="-122"/>
              </a:rPr>
              <a:t>：从制造飞机到汽车工业、从建筑工程到工程计算、从大学到小学、从设计院到研究所、从数学教育到智慧教育。</a:t>
            </a:r>
            <a:endParaRPr lang="en-US" altLang="zh-CN" smtClean="0">
              <a:ea typeface="SimSun" pitchFamily="2" charset="-122"/>
            </a:endParaRPr>
          </a:p>
          <a:p>
            <a:pPr eaLnBrk="1" hangingPunct="1"/>
            <a:r>
              <a:rPr lang="zh-CN" altLang="en-US" smtClean="0">
                <a:solidFill>
                  <a:srgbClr val="FFFF00"/>
                </a:solidFill>
                <a:ea typeface="SimSun" pitchFamily="2" charset="-122"/>
              </a:rPr>
              <a:t>用户</a:t>
            </a:r>
            <a:r>
              <a:rPr lang="zh-CN" altLang="en-US" smtClean="0">
                <a:ea typeface="SimSun" pitchFamily="2" charset="-122"/>
              </a:rPr>
              <a:t>：工业、工程、科技人员、学生教师</a:t>
            </a:r>
            <a:r>
              <a:rPr lang="zh-CN" altLang="en-US" smtClean="0">
                <a:ea typeface="MS Song"/>
                <a:cs typeface="MS Song"/>
              </a:rPr>
              <a:t>。</a:t>
            </a:r>
            <a:r>
              <a:rPr lang="zh-CN" altLang="en-US" smtClean="0">
                <a:latin typeface="Times New Roman" pitchFamily="18" charset="0"/>
                <a:ea typeface="MS Song"/>
                <a:cs typeface="MS Song"/>
              </a:rPr>
              <a:t> </a:t>
            </a:r>
          </a:p>
          <a:p>
            <a:pPr eaLnBrk="1" hangingPunct="1"/>
            <a:r>
              <a:rPr lang="zh-CN" altLang="en-US" smtClean="0">
                <a:solidFill>
                  <a:srgbClr val="FFFF00"/>
                </a:solidFill>
                <a:ea typeface="SimSun" pitchFamily="2" charset="-122"/>
              </a:rPr>
              <a:t>市场容量</a:t>
            </a:r>
            <a:r>
              <a:rPr lang="zh-CN" altLang="en-US" smtClean="0">
                <a:ea typeface="SimSun" pitchFamily="2" charset="-122"/>
              </a:rPr>
              <a:t>：全国有</a:t>
            </a:r>
            <a:r>
              <a:rPr lang="en-US" smtClean="0"/>
              <a:t>60</a:t>
            </a:r>
            <a:r>
              <a:rPr lang="zh-CN" altLang="en-US" smtClean="0">
                <a:ea typeface="SimSun" pitchFamily="2" charset="-122"/>
              </a:rPr>
              <a:t>多万所学校，学生总数为</a:t>
            </a:r>
            <a:r>
              <a:rPr lang="en-US" smtClean="0"/>
              <a:t>2</a:t>
            </a:r>
            <a:r>
              <a:rPr lang="zh-CN" altLang="en-US" smtClean="0">
                <a:ea typeface="SimSun" pitchFamily="2" charset="-122"/>
              </a:rPr>
              <a:t>亿。仅以学生</a:t>
            </a:r>
            <a:r>
              <a:rPr lang="en-US" smtClean="0"/>
              <a:t>2</a:t>
            </a:r>
            <a:r>
              <a:rPr lang="zh-CN" altLang="en-US" smtClean="0">
                <a:ea typeface="SimSun" pitchFamily="2" charset="-122"/>
              </a:rPr>
              <a:t>亿人最低每月</a:t>
            </a:r>
            <a:r>
              <a:rPr lang="en-US" smtClean="0"/>
              <a:t>10</a:t>
            </a:r>
            <a:r>
              <a:rPr lang="zh-CN" altLang="en-US" smtClean="0">
                <a:ea typeface="SimSun" pitchFamily="2" charset="-122"/>
              </a:rPr>
              <a:t>元套餐推算，每年会员费是</a:t>
            </a:r>
            <a:r>
              <a:rPr lang="en-US" smtClean="0"/>
              <a:t>240</a:t>
            </a:r>
            <a:r>
              <a:rPr lang="zh-CN" altLang="en-US" smtClean="0">
                <a:ea typeface="SimSun" pitchFamily="2" charset="-122"/>
              </a:rPr>
              <a:t>亿元</a:t>
            </a:r>
            <a:r>
              <a:rPr lang="zh-CN" altLang="en-US" smtClean="0">
                <a:ea typeface="MS Song"/>
                <a:cs typeface="MS Song"/>
              </a:rPr>
              <a:t>。</a:t>
            </a:r>
            <a:r>
              <a:rPr lang="zh-CN" altLang="en-US" smtClean="0">
                <a:latin typeface="Times New Roman" pitchFamily="18" charset="0"/>
                <a:ea typeface="MS Song"/>
                <a:cs typeface="MS Song"/>
              </a:rPr>
              <a:t> </a:t>
            </a:r>
          </a:p>
          <a:p>
            <a:pPr eaLnBrk="1" hangingPunct="1"/>
            <a:r>
              <a:rPr lang="zh-CN" altLang="en-US" smtClean="0">
                <a:solidFill>
                  <a:srgbClr val="FFFF00"/>
                </a:solidFill>
                <a:ea typeface="SimSun" pitchFamily="2" charset="-122"/>
              </a:rPr>
              <a:t>竞争</a:t>
            </a:r>
            <a:r>
              <a:rPr lang="en-US" smtClean="0"/>
              <a:t>: </a:t>
            </a:r>
            <a:r>
              <a:rPr lang="zh-CN" altLang="en-US" smtClean="0">
                <a:ea typeface="SimSun" pitchFamily="2" charset="-122"/>
              </a:rPr>
              <a:t>张景中院士的</a:t>
            </a:r>
            <a:r>
              <a:rPr lang="en-US" smtClean="0"/>
              <a:t>Z+Z </a:t>
            </a:r>
            <a:r>
              <a:rPr lang="zh-CN" altLang="en-US" smtClean="0">
                <a:ea typeface="SimSun" pitchFamily="2" charset="-122"/>
              </a:rPr>
              <a:t>数学教育软件，</a:t>
            </a:r>
            <a:endParaRPr lang="en-US" smtClean="0"/>
          </a:p>
          <a:p>
            <a:pPr eaLnBrk="1" hangingPunct="1"/>
            <a:r>
              <a:rPr lang="en-US" altLang="zh-CN" sz="2800" smtClean="0">
                <a:ea typeface="SimSun" pitchFamily="2" charset="-122"/>
              </a:rPr>
              <a:t>matlab</a:t>
            </a:r>
            <a:r>
              <a:rPr lang="zh-CN" altLang="en-US" sz="2800" smtClean="0">
                <a:ea typeface="SimSun" pitchFamily="2" charset="-122"/>
              </a:rPr>
              <a:t>，</a:t>
            </a:r>
            <a:r>
              <a:rPr lang="en-US" sz="2800" smtClean="0"/>
              <a:t>Symbolic calculator, pocketCAS</a:t>
            </a:r>
            <a:r>
              <a:rPr lang="zh-CN" altLang="en-US" smtClean="0">
                <a:ea typeface="MS Song"/>
                <a:cs typeface="MS Song"/>
              </a:rPr>
              <a:t>。</a:t>
            </a:r>
            <a:endParaRPr lang="zh-CN" altLang="en-US" smtClean="0">
              <a:latin typeface="Times New Roman" pitchFamily="18" charset="0"/>
              <a:ea typeface="MS Song"/>
              <a:cs typeface="MS Song"/>
            </a:endParaRPr>
          </a:p>
          <a:p>
            <a:pPr eaLnBrk="1" hangingPunct="1"/>
            <a:endParaRPr lang="en-US" smtClean="0">
              <a:ea typeface="MS Song"/>
              <a:cs typeface="MS Song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381750"/>
            <a:ext cx="1905000" cy="247650"/>
          </a:xfrm>
        </p:spPr>
        <p:txBody>
          <a:bodyPr/>
          <a:lstStyle/>
          <a:p>
            <a:pPr>
              <a:defRPr/>
            </a:pPr>
            <a:fld id="{22E303F4-6379-4E1F-B0F9-80967A5473DA}" type="datetime1">
              <a:rPr lang="en-US" smtClean="0"/>
              <a:pPr>
                <a:defRPr/>
              </a:pPr>
              <a:t>3/14/2018</a:t>
            </a:fld>
            <a:endParaRPr lang="en-US" dirty="0" smtClean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75E67B-6BA7-4B61-A390-C9491E43BB76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pPr algn="ctr">
              <a:defRPr/>
            </a:pPr>
            <a:r>
              <a:rPr lang="en-US" altLang="zh-CN" sz="4000" b="1" dirty="0" smtClean="0"/>
              <a:t>8</a:t>
            </a:r>
            <a:r>
              <a:rPr lang="en-US" sz="4000" b="1" dirty="0" smtClean="0"/>
              <a:t>. </a:t>
            </a:r>
            <a:r>
              <a:rPr lang="en-US" sz="4000" b="1" dirty="0" err="1" smtClean="0"/>
              <a:t>市场</a:t>
            </a:r>
            <a:r>
              <a:rPr lang="zh-CN" altLang="en-US" sz="4000" b="1" dirty="0" smtClean="0">
                <a:ea typeface="SimSun" pitchFamily="2" charset="-122"/>
              </a:rPr>
              <a:t>推广计划</a:t>
            </a:r>
            <a:endParaRPr lang="en-US" sz="4000" b="1" dirty="0" smtClean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4213" y="765175"/>
            <a:ext cx="7772400" cy="5400675"/>
          </a:xfrm>
        </p:spPr>
        <p:txBody>
          <a:bodyPr/>
          <a:lstStyle/>
          <a:p>
            <a:r>
              <a:rPr lang="zh-CN" altLang="en-US" sz="2500" dirty="0" smtClean="0">
                <a:ea typeface="SimSun" pitchFamily="2" charset="-122"/>
              </a:rPr>
              <a:t>预计发布时间：</a:t>
            </a:r>
            <a:r>
              <a:rPr lang="zh-CN" altLang="en-US" sz="2500" dirty="0" smtClean="0"/>
              <a:t>第</a:t>
            </a:r>
            <a:r>
              <a:rPr lang="en-US" sz="2500" dirty="0" smtClean="0"/>
              <a:t>1</a:t>
            </a:r>
            <a:r>
              <a:rPr lang="zh-CN" altLang="en-US" sz="2500" dirty="0" smtClean="0">
                <a:ea typeface="SimSun" pitchFamily="2" charset="-122"/>
              </a:rPr>
              <a:t>年</a:t>
            </a:r>
            <a:endParaRPr lang="en-US" sz="2500" dirty="0" smtClean="0"/>
          </a:p>
          <a:p>
            <a:pPr lvl="1"/>
            <a:r>
              <a:rPr lang="zh-CN" altLang="en-US" sz="2500" dirty="0" smtClean="0">
                <a:ea typeface="SimSun" pitchFamily="2" charset="-122"/>
              </a:rPr>
              <a:t>针</a:t>
            </a:r>
            <a:r>
              <a:rPr lang="zh-CN" altLang="en-US" sz="2500" dirty="0" smtClean="0">
                <a:ea typeface="SimSun" pitchFamily="2" charset="-122"/>
              </a:rPr>
              <a:t>对个人的产品推广。</a:t>
            </a:r>
            <a:endParaRPr lang="en-US" sz="2500" dirty="0" smtClean="0"/>
          </a:p>
          <a:p>
            <a:pPr lvl="1"/>
            <a:r>
              <a:rPr lang="zh-CN" altLang="en-US" sz="2500" dirty="0" smtClean="0">
                <a:ea typeface="SimSun" pitchFamily="2" charset="-122"/>
              </a:rPr>
              <a:t>用户：个人、学生或小型项目团队。</a:t>
            </a:r>
            <a:endParaRPr lang="en-US" sz="2500" dirty="0" smtClean="0"/>
          </a:p>
          <a:p>
            <a:r>
              <a:rPr lang="zh-CN" altLang="en-US" sz="2500" dirty="0" smtClean="0">
                <a:ea typeface="SimSun" pitchFamily="2" charset="-122"/>
              </a:rPr>
              <a:t>预计发布时间</a:t>
            </a:r>
            <a:r>
              <a:rPr lang="zh-CN" altLang="en-US" sz="2500" dirty="0" smtClean="0">
                <a:ea typeface="SimSun" pitchFamily="2" charset="-122"/>
              </a:rPr>
              <a:t>：</a:t>
            </a:r>
            <a:r>
              <a:rPr lang="zh-CN" altLang="en-US" sz="2500" dirty="0" smtClean="0"/>
              <a:t>第</a:t>
            </a:r>
            <a:r>
              <a:rPr lang="en-US" sz="2500" dirty="0" smtClean="0"/>
              <a:t>2</a:t>
            </a:r>
            <a:r>
              <a:rPr lang="zh-CN" altLang="en-US" sz="2500" dirty="0" smtClean="0">
                <a:ea typeface="SimSun" pitchFamily="2" charset="-122"/>
              </a:rPr>
              <a:t>年</a:t>
            </a:r>
            <a:endParaRPr lang="en-US" sz="2500" dirty="0" smtClean="0"/>
          </a:p>
          <a:p>
            <a:pPr lvl="1"/>
            <a:r>
              <a:rPr lang="zh-CN" altLang="en-US" sz="2500" dirty="0" smtClean="0">
                <a:ea typeface="SimSun" pitchFamily="2" charset="-122"/>
              </a:rPr>
              <a:t>针对学校的产品推广。</a:t>
            </a:r>
            <a:endParaRPr lang="en-US" sz="2500" dirty="0" smtClean="0"/>
          </a:p>
          <a:p>
            <a:pPr lvl="1"/>
            <a:r>
              <a:rPr lang="zh-CN" altLang="en-US" sz="2500" dirty="0" smtClean="0">
                <a:ea typeface="SimSun" pitchFamily="2" charset="-122"/>
              </a:rPr>
              <a:t>用户数：在</a:t>
            </a:r>
            <a:r>
              <a:rPr lang="en-US" sz="2500" dirty="0" smtClean="0"/>
              <a:t>100</a:t>
            </a:r>
            <a:r>
              <a:rPr lang="zh-CN" altLang="en-US" sz="2500" dirty="0" smtClean="0">
                <a:ea typeface="SimSun" pitchFamily="2" charset="-122"/>
              </a:rPr>
              <a:t>点以下的学校。</a:t>
            </a:r>
            <a:endParaRPr lang="en-US" sz="2500" dirty="0" smtClean="0"/>
          </a:p>
          <a:p>
            <a:r>
              <a:rPr lang="zh-CN" altLang="en-US" sz="2500" dirty="0" smtClean="0">
                <a:ea typeface="SimSun" pitchFamily="2" charset="-122"/>
              </a:rPr>
              <a:t>预计发布时间</a:t>
            </a:r>
            <a:r>
              <a:rPr lang="zh-CN" altLang="en-US" sz="2500" dirty="0" smtClean="0">
                <a:ea typeface="SimSun" pitchFamily="2" charset="-122"/>
              </a:rPr>
              <a:t>：</a:t>
            </a:r>
            <a:r>
              <a:rPr lang="zh-CN" altLang="en-US" sz="2500" dirty="0" smtClean="0"/>
              <a:t>第</a:t>
            </a:r>
            <a:r>
              <a:rPr lang="en-US" altLang="zh-CN" sz="2500" dirty="0" smtClean="0"/>
              <a:t>3</a:t>
            </a:r>
            <a:r>
              <a:rPr lang="zh-CN" altLang="en-US" sz="2500" dirty="0" smtClean="0">
                <a:ea typeface="SimSun" pitchFamily="2" charset="-122"/>
              </a:rPr>
              <a:t>年</a:t>
            </a:r>
            <a:endParaRPr lang="en-US" sz="2500" dirty="0" smtClean="0"/>
          </a:p>
          <a:p>
            <a:pPr lvl="1"/>
            <a:r>
              <a:rPr lang="zh-CN" altLang="en-US" sz="2500" dirty="0" smtClean="0">
                <a:ea typeface="SimSun" pitchFamily="2" charset="-122"/>
              </a:rPr>
              <a:t>针对大学、设计院、研究机构的产品推广。</a:t>
            </a:r>
            <a:endParaRPr lang="en-US" sz="2500" dirty="0" smtClean="0"/>
          </a:p>
          <a:p>
            <a:pPr lvl="1"/>
            <a:r>
              <a:rPr lang="zh-CN" altLang="en-US" sz="2500" dirty="0" smtClean="0">
                <a:ea typeface="SimSun" pitchFamily="2" charset="-122"/>
              </a:rPr>
              <a:t>用户数：达到</a:t>
            </a:r>
            <a:r>
              <a:rPr lang="en-US" sz="2500" dirty="0" smtClean="0"/>
              <a:t>100</a:t>
            </a:r>
            <a:r>
              <a:rPr lang="zh-CN" altLang="en-US" sz="2500" dirty="0" smtClean="0">
                <a:ea typeface="SimSun" pitchFamily="2" charset="-122"/>
              </a:rPr>
              <a:t>点至</a:t>
            </a:r>
            <a:r>
              <a:rPr lang="en-US" sz="2500" dirty="0" smtClean="0"/>
              <a:t>1000</a:t>
            </a:r>
            <a:r>
              <a:rPr lang="zh-CN" altLang="en-US" sz="2500" dirty="0" smtClean="0">
                <a:ea typeface="SimSun" pitchFamily="2" charset="-122"/>
              </a:rPr>
              <a:t>点的院校机构。</a:t>
            </a:r>
            <a:endParaRPr lang="en-US" sz="2500" dirty="0" smtClean="0"/>
          </a:p>
          <a:p>
            <a:r>
              <a:rPr lang="zh-CN" altLang="en-US" sz="2500" dirty="0" smtClean="0">
                <a:ea typeface="SimSun" pitchFamily="2" charset="-122"/>
              </a:rPr>
              <a:t>预计发布时间</a:t>
            </a:r>
            <a:r>
              <a:rPr lang="zh-CN" altLang="en-US" sz="2500" dirty="0" smtClean="0">
                <a:ea typeface="SimSun" pitchFamily="2" charset="-122"/>
              </a:rPr>
              <a:t>：</a:t>
            </a:r>
            <a:r>
              <a:rPr lang="zh-CN" altLang="en-US" sz="2500" dirty="0" smtClean="0"/>
              <a:t>第</a:t>
            </a:r>
            <a:r>
              <a:rPr lang="en-US" altLang="zh-CN" sz="2500" dirty="0" smtClean="0"/>
              <a:t>4</a:t>
            </a:r>
            <a:r>
              <a:rPr lang="zh-CN" altLang="en-US" sz="2500" dirty="0" smtClean="0">
                <a:ea typeface="SimSun" pitchFamily="2" charset="-122"/>
              </a:rPr>
              <a:t>年</a:t>
            </a:r>
            <a:endParaRPr lang="en-US" sz="2500" dirty="0" smtClean="0"/>
          </a:p>
          <a:p>
            <a:pPr lvl="1"/>
            <a:r>
              <a:rPr lang="zh-CN" altLang="en-US" sz="2500" dirty="0" smtClean="0">
                <a:ea typeface="SimSun" pitchFamily="2" charset="-122"/>
              </a:rPr>
              <a:t>针对大中型企业的产品推广。</a:t>
            </a:r>
            <a:endParaRPr lang="en-US" sz="2500" dirty="0" smtClean="0"/>
          </a:p>
          <a:p>
            <a:pPr lvl="1"/>
            <a:r>
              <a:rPr lang="zh-CN" altLang="en-US" sz="2500" dirty="0" smtClean="0">
                <a:ea typeface="SimSun" pitchFamily="2" charset="-122"/>
              </a:rPr>
              <a:t>用户数：达到</a:t>
            </a:r>
            <a:r>
              <a:rPr lang="en-US" sz="2500" dirty="0" smtClean="0"/>
              <a:t>1000</a:t>
            </a:r>
            <a:r>
              <a:rPr lang="zh-CN" altLang="en-US" sz="2500" dirty="0" smtClean="0">
                <a:ea typeface="SimSun" pitchFamily="2" charset="-122"/>
              </a:rPr>
              <a:t>点或以上的跨区域企业。</a:t>
            </a:r>
            <a:endParaRPr lang="en-US" sz="2500" dirty="0" smtClean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1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1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1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1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CN" b="1" smtClean="0">
                <a:effectLst/>
                <a:ea typeface="SimSun" pitchFamily="2" charset="-122"/>
              </a:rPr>
              <a:t>9.  </a:t>
            </a:r>
            <a:r>
              <a:rPr lang="zh-CN" altLang="en-US" b="1" smtClean="0">
                <a:effectLst/>
                <a:ea typeface="SimSun" pitchFamily="2" charset="-122"/>
              </a:rPr>
              <a:t>经济效益</a:t>
            </a:r>
            <a:endParaRPr lang="en-US" b="1" smtClean="0">
              <a:effectLst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39750" y="908050"/>
          <a:ext cx="791641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7"/>
                <a:gridCol w="1152128"/>
                <a:gridCol w="1224136"/>
                <a:gridCol w="1152128"/>
                <a:gridCol w="1080120"/>
                <a:gridCol w="1003648"/>
              </a:tblGrid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内</a:t>
                      </a:r>
                      <a:r>
                        <a:rPr lang="zh-CN" sz="18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容</a:t>
                      </a:r>
                      <a:r>
                        <a:rPr lang="en-US" altLang="zh-CN" sz="1800" b="1" kern="100" dirty="0" smtClean="0">
                          <a:solidFill>
                            <a:srgbClr val="000000"/>
                          </a:solidFill>
                          <a:latin typeface="SimSun"/>
                          <a:ea typeface="SimSun"/>
                          <a:cs typeface="Times New Roman"/>
                        </a:rPr>
                        <a:t>\</a:t>
                      </a:r>
                      <a:r>
                        <a:rPr lang="zh-CN" sz="1800" b="1" kern="100" dirty="0" smtClean="0">
                          <a:solidFill>
                            <a:srgbClr val="000000"/>
                          </a:solidFill>
                          <a:latin typeface="SimSun"/>
                          <a:ea typeface="SimSun"/>
                          <a:cs typeface="Times New Roman"/>
                        </a:rPr>
                        <a:t>年</a:t>
                      </a:r>
                      <a:r>
                        <a:rPr lang="zh-CN" sz="1800" b="1" kern="100" dirty="0">
                          <a:solidFill>
                            <a:srgbClr val="000000"/>
                          </a:solidFill>
                          <a:latin typeface="SimSun"/>
                          <a:ea typeface="SimSun"/>
                          <a:cs typeface="Times New Roman"/>
                        </a:rPr>
                        <a:t>度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lang="en-US" altLang="zh-CN" sz="1800" kern="100" dirty="0" smtClean="0">
                          <a:solidFill>
                            <a:schemeClr val="dk1"/>
                          </a:solidFill>
                          <a:latin typeface="SimSun"/>
                          <a:ea typeface="SimSun"/>
                          <a:cs typeface="Times New Roman"/>
                        </a:rPr>
                        <a:t>1</a:t>
                      </a: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lang="en-US" altLang="zh-CN" sz="1800" kern="100" dirty="0" smtClean="0">
                          <a:solidFill>
                            <a:schemeClr val="dk1"/>
                          </a:solidFill>
                          <a:latin typeface="SimSun"/>
                          <a:ea typeface="SimSun"/>
                          <a:cs typeface="Times New Roman"/>
                        </a:rPr>
                        <a:t>2</a:t>
                      </a: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lang="en-US" altLang="zh-CN" sz="1800" kern="100" dirty="0" smtClean="0">
                          <a:solidFill>
                            <a:schemeClr val="dk1"/>
                          </a:solidFill>
                          <a:latin typeface="SimSun"/>
                          <a:ea typeface="SimSun"/>
                          <a:cs typeface="Times New Roman"/>
                        </a:rPr>
                        <a:t>3</a:t>
                      </a: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lang="en-US" altLang="zh-CN" sz="1800" kern="100" dirty="0" smtClean="0">
                          <a:solidFill>
                            <a:schemeClr val="dk1"/>
                          </a:solidFill>
                          <a:latin typeface="SimSun"/>
                          <a:ea typeface="SimSun"/>
                          <a:cs typeface="Times New Roman"/>
                        </a:rPr>
                        <a:t>4</a:t>
                      </a: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endParaRPr lang="en-US" sz="1800" kern="100" dirty="0" smtClean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lang="en-US" altLang="zh-CN" sz="1800" kern="100" dirty="0" smtClean="0">
                          <a:solidFill>
                            <a:schemeClr val="dk1"/>
                          </a:solidFill>
                          <a:latin typeface="SimSun"/>
                          <a:ea typeface="SimSun"/>
                          <a:cs typeface="Times New Roman"/>
                        </a:rPr>
                        <a:t>5</a:t>
                      </a: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销售数</a:t>
                      </a:r>
                      <a:r>
                        <a:rPr lang="zh-CN" sz="18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量</a:t>
                      </a:r>
                      <a:r>
                        <a:rPr lang="en-US" altLang="zh-CN" sz="18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(</a:t>
                      </a:r>
                      <a:r>
                        <a:rPr lang="zh-CN" sz="18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台</a:t>
                      </a:r>
                      <a:r>
                        <a:rPr lang="en-US" sz="1800" b="1" kern="100" dirty="0">
                          <a:solidFill>
                            <a:srgbClr val="000000"/>
                          </a:solidFill>
                          <a:latin typeface="SimSun"/>
                          <a:ea typeface="SimSun"/>
                          <a:cs typeface="Times New Roman"/>
                        </a:rPr>
                        <a:t>/</a:t>
                      </a:r>
                      <a:r>
                        <a:rPr lang="zh-CN" sz="1800" b="1" kern="100" dirty="0">
                          <a:solidFill>
                            <a:srgbClr val="000000"/>
                          </a:solidFill>
                          <a:latin typeface="SimSun"/>
                          <a:ea typeface="SimSun"/>
                          <a:cs typeface="Times New Roman"/>
                        </a:rPr>
                        <a:t>套）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SimSun"/>
                          <a:ea typeface="SimSun"/>
                          <a:cs typeface="Times New Roman"/>
                        </a:rPr>
                        <a:t>1100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1.32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万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2.64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万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5.28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万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10.56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万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服务用户数</a:t>
                      </a:r>
                      <a:r>
                        <a:rPr lang="zh-CN" sz="18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量</a:t>
                      </a:r>
                      <a:r>
                        <a:rPr lang="en-US" altLang="zh-CN" sz="18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(</a:t>
                      </a:r>
                      <a:r>
                        <a:rPr lang="zh-CN" sz="18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家</a:t>
                      </a:r>
                      <a:r>
                        <a:rPr lang="zh-CN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）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SimSun"/>
                          <a:ea typeface="SimSun"/>
                          <a:cs typeface="Times New Roman"/>
                        </a:rPr>
                        <a:t>1</a:t>
                      </a:r>
                      <a:r>
                        <a:rPr lang="zh-CN" sz="1800" kern="100" dirty="0">
                          <a:latin typeface="SimSun"/>
                          <a:ea typeface="SimSun"/>
                          <a:cs typeface="Times New Roman"/>
                        </a:rPr>
                        <a:t>万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SimSun"/>
                          <a:ea typeface="SimSun"/>
                          <a:cs typeface="Times New Roman"/>
                        </a:rPr>
                        <a:t>12</a:t>
                      </a:r>
                      <a:r>
                        <a:rPr lang="zh-CN" sz="1800" kern="100" dirty="0">
                          <a:latin typeface="SimSun"/>
                          <a:ea typeface="SimSun"/>
                          <a:cs typeface="Times New Roman"/>
                        </a:rPr>
                        <a:t>万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24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万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48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万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96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万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年销售</a:t>
                      </a:r>
                      <a:r>
                        <a:rPr lang="zh-CN" sz="18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收入</a:t>
                      </a:r>
                      <a:r>
                        <a:rPr lang="en-US" altLang="zh-CN" sz="18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(</a:t>
                      </a:r>
                      <a:r>
                        <a:rPr lang="zh-CN" altLang="en-US" sz="1800" b="1" kern="100" dirty="0" smtClean="0">
                          <a:latin typeface="SimSun"/>
                          <a:ea typeface="SimSun"/>
                          <a:cs typeface="Times New Roman"/>
                        </a:rPr>
                        <a:t>万元）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24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288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576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1152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2304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总成</a:t>
                      </a:r>
                      <a:r>
                        <a:rPr lang="zh-CN" sz="18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本</a:t>
                      </a:r>
                      <a:r>
                        <a:rPr lang="en-US" altLang="zh-CN" sz="18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(</a:t>
                      </a:r>
                      <a:r>
                        <a:rPr lang="zh-CN" altLang="en-US" sz="1800" b="1" kern="100" dirty="0" smtClean="0">
                          <a:latin typeface="SimSun"/>
                          <a:ea typeface="SimSun"/>
                          <a:cs typeface="Times New Roman"/>
                        </a:rPr>
                        <a:t>万元）</a:t>
                      </a:r>
                      <a:endParaRPr lang="en-US" sz="1800" b="1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140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160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200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340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600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毛利润率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-483%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44%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SimSun"/>
                          <a:ea typeface="SimSun"/>
                          <a:cs typeface="Times New Roman"/>
                        </a:rPr>
                        <a:t>65%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SimSun"/>
                          <a:ea typeface="SimSun"/>
                          <a:cs typeface="Times New Roman"/>
                        </a:rPr>
                        <a:t>70%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74%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企业人数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5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7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10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SimSun"/>
                          <a:ea typeface="SimSun"/>
                          <a:cs typeface="Times New Roman"/>
                        </a:rPr>
                        <a:t>20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SimSun"/>
                          <a:ea typeface="SimSun"/>
                          <a:cs typeface="Times New Roman"/>
                        </a:rPr>
                        <a:t>30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05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2E59A8-47DB-4EA6-B5FF-CF356EDADD91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68313" y="3933825"/>
            <a:ext cx="806450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3000" b="1" dirty="0">
                <a:solidFill>
                  <a:srgbClr val="FFFF00"/>
                </a:solidFill>
                <a:ea typeface="SimSun" pitchFamily="2" charset="-122"/>
              </a:rPr>
              <a:t>投资静态分析</a:t>
            </a:r>
            <a:endParaRPr lang="en-US" altLang="zh-CN" b="1" dirty="0">
              <a:ea typeface="SimSun" pitchFamily="2" charset="-122"/>
            </a:endParaRPr>
          </a:p>
          <a:p>
            <a:r>
              <a:rPr lang="zh-CN" altLang="en-US" b="1" dirty="0">
                <a:ea typeface="SimSun" pitchFamily="2" charset="-122"/>
              </a:rPr>
              <a:t>投资回收期</a:t>
            </a:r>
            <a:r>
              <a:rPr lang="en-US" altLang="zh-CN" b="1" dirty="0">
                <a:ea typeface="SimSun" pitchFamily="2" charset="-122"/>
              </a:rPr>
              <a:t> </a:t>
            </a:r>
            <a:r>
              <a:rPr lang="en-US" dirty="0"/>
              <a:t>= 2</a:t>
            </a:r>
            <a:r>
              <a:rPr lang="zh-CN" altLang="en-US" dirty="0">
                <a:ea typeface="SimSun" pitchFamily="2" charset="-122"/>
              </a:rPr>
              <a:t>年：收入</a:t>
            </a:r>
            <a:r>
              <a:rPr lang="en-US" dirty="0"/>
              <a:t>312</a:t>
            </a:r>
            <a:r>
              <a:rPr lang="zh-CN" altLang="en-US" dirty="0">
                <a:ea typeface="SimSun" pitchFamily="2" charset="-122"/>
              </a:rPr>
              <a:t>万元</a:t>
            </a:r>
            <a:r>
              <a:rPr lang="en-US" dirty="0"/>
              <a:t> - </a:t>
            </a:r>
            <a:r>
              <a:rPr lang="zh-CN" altLang="en-US" dirty="0">
                <a:ea typeface="SimSun" pitchFamily="2" charset="-122"/>
              </a:rPr>
              <a:t>投资</a:t>
            </a:r>
            <a:r>
              <a:rPr lang="en-US" dirty="0"/>
              <a:t>300</a:t>
            </a:r>
            <a:r>
              <a:rPr lang="zh-CN" altLang="en-US" dirty="0">
                <a:ea typeface="SimSun" pitchFamily="2" charset="-122"/>
              </a:rPr>
              <a:t>万元 </a:t>
            </a:r>
            <a:r>
              <a:rPr lang="en-US" dirty="0"/>
              <a:t>= 12</a:t>
            </a:r>
            <a:r>
              <a:rPr lang="zh-CN" altLang="en-US" dirty="0">
                <a:ea typeface="SimSun" pitchFamily="2" charset="-122"/>
              </a:rPr>
              <a:t>万元</a:t>
            </a:r>
            <a:endParaRPr lang="en-US" altLang="zh-CN" dirty="0">
              <a:ea typeface="SimSun" pitchFamily="2" charset="-122"/>
            </a:endParaRPr>
          </a:p>
          <a:p>
            <a:r>
              <a:rPr lang="en-US" dirty="0"/>
              <a:t>   5</a:t>
            </a:r>
            <a:r>
              <a:rPr lang="zh-CN" altLang="en-US" dirty="0">
                <a:ea typeface="SimSun" pitchFamily="2" charset="-122"/>
              </a:rPr>
              <a:t>年总收入</a:t>
            </a:r>
            <a:r>
              <a:rPr lang="en-US" dirty="0"/>
              <a:t>4344</a:t>
            </a:r>
            <a:r>
              <a:rPr lang="zh-CN" altLang="en-US" dirty="0">
                <a:ea typeface="SimSun" pitchFamily="2" charset="-122"/>
              </a:rPr>
              <a:t>万元</a:t>
            </a:r>
            <a:r>
              <a:rPr lang="en-US" dirty="0"/>
              <a:t> - </a:t>
            </a:r>
            <a:r>
              <a:rPr lang="zh-CN" altLang="en-US" dirty="0">
                <a:ea typeface="SimSun" pitchFamily="2" charset="-122"/>
              </a:rPr>
              <a:t>总成本</a:t>
            </a:r>
            <a:r>
              <a:rPr lang="en-US" dirty="0"/>
              <a:t>1440</a:t>
            </a:r>
            <a:r>
              <a:rPr lang="zh-CN" altLang="en-US" dirty="0">
                <a:ea typeface="SimSun" pitchFamily="2" charset="-122"/>
              </a:rPr>
              <a:t>万元</a:t>
            </a:r>
            <a:r>
              <a:rPr lang="en-US" dirty="0"/>
              <a:t> = </a:t>
            </a:r>
            <a:r>
              <a:rPr lang="zh-CN" altLang="en-US" dirty="0">
                <a:ea typeface="SimSun" pitchFamily="2" charset="-122"/>
              </a:rPr>
              <a:t>盈利</a:t>
            </a:r>
            <a:r>
              <a:rPr lang="en-US" dirty="0"/>
              <a:t>2904</a:t>
            </a:r>
            <a:r>
              <a:rPr lang="zh-CN" altLang="en-US" dirty="0">
                <a:ea typeface="SimSun" pitchFamily="2" charset="-122"/>
              </a:rPr>
              <a:t>万元</a:t>
            </a:r>
            <a:r>
              <a:rPr lang="en-US" b="1" dirty="0"/>
              <a:t>.</a:t>
            </a:r>
            <a:endParaRPr lang="en-US" dirty="0"/>
          </a:p>
          <a:p>
            <a:r>
              <a:rPr lang="en-US" dirty="0"/>
              <a:t>   5</a:t>
            </a:r>
            <a:r>
              <a:rPr lang="zh-CN" altLang="en-US" dirty="0">
                <a:ea typeface="SimSun" pitchFamily="2" charset="-122"/>
              </a:rPr>
              <a:t>年投资利润率</a:t>
            </a:r>
            <a:r>
              <a:rPr lang="en-US" dirty="0"/>
              <a:t> = </a:t>
            </a:r>
            <a:r>
              <a:rPr lang="zh-CN" altLang="en-US" dirty="0">
                <a:ea typeface="SimSun" pitchFamily="2" charset="-122"/>
              </a:rPr>
              <a:t>利润</a:t>
            </a:r>
            <a:r>
              <a:rPr lang="en-US" dirty="0"/>
              <a:t>/</a:t>
            </a:r>
            <a:r>
              <a:rPr lang="zh-CN" altLang="en-US" dirty="0">
                <a:ea typeface="SimSun" pitchFamily="2" charset="-122"/>
              </a:rPr>
              <a:t>投资</a:t>
            </a:r>
            <a:r>
              <a:rPr lang="en-US" dirty="0"/>
              <a:t> = 2904</a:t>
            </a:r>
            <a:r>
              <a:rPr lang="zh-CN" altLang="en-US" dirty="0">
                <a:ea typeface="SimSun" pitchFamily="2" charset="-122"/>
              </a:rPr>
              <a:t>万元</a:t>
            </a:r>
            <a:r>
              <a:rPr lang="en-US" dirty="0"/>
              <a:t>/300</a:t>
            </a:r>
            <a:r>
              <a:rPr lang="zh-CN" altLang="en-US" dirty="0">
                <a:ea typeface="SimSun" pitchFamily="2" charset="-122"/>
              </a:rPr>
              <a:t>万元 </a:t>
            </a:r>
            <a:r>
              <a:rPr lang="en-US" dirty="0"/>
              <a:t>= 968%</a:t>
            </a:r>
          </a:p>
          <a:p>
            <a:r>
              <a:rPr lang="en-US" dirty="0"/>
              <a:t>   </a:t>
            </a:r>
            <a:r>
              <a:rPr lang="zh-CN" altLang="en-US" dirty="0">
                <a:ea typeface="SimSun" pitchFamily="2" charset="-122"/>
              </a:rPr>
              <a:t>五年</a:t>
            </a:r>
            <a:r>
              <a:rPr lang="zh-CN" altLang="en-US" b="1" dirty="0">
                <a:solidFill>
                  <a:srgbClr val="FFFF00"/>
                </a:solidFill>
                <a:ea typeface="SimSun" pitchFamily="2" charset="-122"/>
              </a:rPr>
              <a:t>平均投资利润率</a:t>
            </a:r>
            <a:r>
              <a:rPr lang="en-US" dirty="0"/>
              <a:t> = 968%/5 = 193%</a:t>
            </a:r>
          </a:p>
          <a:p>
            <a:r>
              <a:rPr lang="zh-CN" altLang="en-US" dirty="0">
                <a:ea typeface="SimSun" pitchFamily="2" charset="-122"/>
              </a:rPr>
              <a:t>有很高的投资价值，</a:t>
            </a:r>
            <a:r>
              <a:rPr lang="zh-CN" altLang="en-US" dirty="0" smtClean="0">
                <a:ea typeface="SimSun" pitchFamily="2" charset="-122"/>
              </a:rPr>
              <a:t>是具</a:t>
            </a:r>
            <a:r>
              <a:rPr lang="zh-CN" altLang="en-US" dirty="0">
                <a:ea typeface="SimSun" pitchFamily="2" charset="-122"/>
              </a:rPr>
              <a:t>有很高的发展潜力的投资项目。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CN" b="1" dirty="0" smtClean="0">
                <a:ea typeface="SimSun" pitchFamily="2" charset="-122"/>
              </a:rPr>
              <a:t>10.  </a:t>
            </a:r>
            <a:r>
              <a:rPr lang="zh-CN" altLang="en-US" b="1" dirty="0" smtClean="0">
                <a:ea typeface="SimSun" pitchFamily="2" charset="-122"/>
              </a:rPr>
              <a:t>商业模式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268413"/>
            <a:ext cx="7918450" cy="4827587"/>
          </a:xfrm>
        </p:spPr>
        <p:txBody>
          <a:bodyPr/>
          <a:lstStyle/>
          <a:p>
            <a:pPr eaLnBrk="1" hangingPunct="1"/>
            <a:r>
              <a:rPr lang="zh-CN" altLang="en-US" smtClean="0">
                <a:solidFill>
                  <a:srgbClr val="FFFF00"/>
                </a:solidFill>
                <a:ea typeface="SimSun" pitchFamily="2" charset="-122"/>
              </a:rPr>
              <a:t>营销目标</a:t>
            </a:r>
            <a:r>
              <a:rPr lang="zh-CN" altLang="en-US" smtClean="0">
                <a:ea typeface="SimSun" pitchFamily="2" charset="-122"/>
              </a:rPr>
              <a:t>：树立良好形象，打造品牌。</a:t>
            </a:r>
            <a:endParaRPr lang="en-US" altLang="zh-CN" smtClean="0">
              <a:ea typeface="SimSun" pitchFamily="2" charset="-122"/>
            </a:endParaRPr>
          </a:p>
          <a:p>
            <a:pPr eaLnBrk="1" hangingPunct="1"/>
            <a:r>
              <a:rPr lang="zh-CN" altLang="en-US" smtClean="0">
                <a:solidFill>
                  <a:srgbClr val="FFFF00"/>
                </a:solidFill>
                <a:ea typeface="SimSun" pitchFamily="2" charset="-122"/>
              </a:rPr>
              <a:t>营销策略</a:t>
            </a:r>
            <a:r>
              <a:rPr lang="zh-CN" altLang="en-US" smtClean="0">
                <a:ea typeface="SimSun" pitchFamily="2" charset="-122"/>
              </a:rPr>
              <a:t>：满足顾客的产品才能赢得市场</a:t>
            </a:r>
            <a:r>
              <a:rPr lang="en-US" altLang="zh-CN" smtClean="0">
                <a:ea typeface="SimSun" pitchFamily="2" charset="-122"/>
              </a:rPr>
              <a:t>.</a:t>
            </a:r>
          </a:p>
          <a:p>
            <a:pPr eaLnBrk="1" hangingPunct="1"/>
            <a:r>
              <a:rPr lang="zh-CN" altLang="en-US" smtClean="0">
                <a:solidFill>
                  <a:srgbClr val="FFFF00"/>
                </a:solidFill>
                <a:ea typeface="SimSun" pitchFamily="2" charset="-122"/>
              </a:rPr>
              <a:t>促销策略</a:t>
            </a:r>
            <a:r>
              <a:rPr lang="zh-CN" altLang="en-US" smtClean="0">
                <a:ea typeface="SimSun" pitchFamily="2" charset="-122"/>
              </a:rPr>
              <a:t>：免费试用和学生打折。</a:t>
            </a:r>
            <a:endParaRPr lang="en-US" altLang="zh-CN" smtClean="0">
              <a:ea typeface="SimSun" pitchFamily="2" charset="-122"/>
            </a:endParaRPr>
          </a:p>
          <a:p>
            <a:pPr eaLnBrk="1" hangingPunct="1"/>
            <a:r>
              <a:rPr lang="zh-CN" altLang="en-US" smtClean="0">
                <a:solidFill>
                  <a:srgbClr val="FFFF00"/>
                </a:solidFill>
                <a:ea typeface="SimSun" pitchFamily="2" charset="-122"/>
              </a:rPr>
              <a:t>市场策略</a:t>
            </a:r>
            <a:r>
              <a:rPr lang="en-US" smtClean="0"/>
              <a:t>:  </a:t>
            </a:r>
            <a:r>
              <a:rPr lang="zh-CN" altLang="en-US" smtClean="0">
                <a:ea typeface="SimSun" pitchFamily="2" charset="-122"/>
              </a:rPr>
              <a:t>全国性展会，峰会、论坛，新产品发布、技术培训交流会。</a:t>
            </a:r>
            <a:endParaRPr lang="en-US" altLang="zh-CN" smtClean="0">
              <a:ea typeface="SimSun" pitchFamily="2" charset="-122"/>
            </a:endParaRPr>
          </a:p>
          <a:p>
            <a:pPr eaLnBrk="1" hangingPunct="1"/>
            <a:r>
              <a:rPr lang="zh-CN" altLang="en-US" smtClean="0">
                <a:solidFill>
                  <a:srgbClr val="FFFF00"/>
                </a:solidFill>
                <a:ea typeface="SimSun" pitchFamily="2" charset="-122"/>
              </a:rPr>
              <a:t>销售渠道</a:t>
            </a:r>
            <a:r>
              <a:rPr lang="zh-CN" altLang="en-US" smtClean="0">
                <a:ea typeface="SimSun" pitchFamily="2" charset="-122"/>
              </a:rPr>
              <a:t>：特定客户，网络营销，社交平台营销，销售网络。</a:t>
            </a:r>
            <a:endParaRPr lang="en-US" altLang="zh-CN" smtClean="0">
              <a:ea typeface="SimSun" pitchFamily="2" charset="-122"/>
            </a:endParaRPr>
          </a:p>
          <a:p>
            <a:pPr eaLnBrk="1" hangingPunct="1"/>
            <a:r>
              <a:rPr lang="zh-CN" altLang="en-US" smtClean="0">
                <a:solidFill>
                  <a:srgbClr val="FFFF00"/>
                </a:solidFill>
                <a:ea typeface="SimSun" pitchFamily="2" charset="-122"/>
              </a:rPr>
              <a:t>获利模式：</a:t>
            </a:r>
            <a:r>
              <a:rPr lang="zh-CN" altLang="en-US" smtClean="0">
                <a:ea typeface="SimSun" pitchFamily="2" charset="-122"/>
              </a:rPr>
              <a:t>以手机套餐收费销售模式。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altLang="zh-CN" smtClean="0">
              <a:ea typeface="SimSun" pitchFamily="2" charset="-122"/>
            </a:endParaRPr>
          </a:p>
          <a:p>
            <a:pPr eaLnBrk="1" hangingPunct="1"/>
            <a:endParaRPr lang="zh-CN" altLang="en-US" smtClean="0">
              <a:latin typeface="SimSun" pitchFamily="2" charset="-122"/>
              <a:ea typeface="SimSun" pitchFamily="2" charset="-122"/>
            </a:endParaRPr>
          </a:p>
          <a:p>
            <a:pPr eaLnBrk="1" hangingPunct="1"/>
            <a:endParaRPr lang="en-US" smtClean="0"/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303C0F0-325A-4A10-86A7-ABA9A0E0B559}" type="datetime1">
              <a:rPr lang="en-US" smtClean="0"/>
              <a:pPr>
                <a:defRPr/>
              </a:pPr>
              <a:t>3/14/2018</a:t>
            </a:fld>
            <a:endParaRPr lang="en-US" smtClean="0"/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6CD50D-1CF4-477E-B1BF-975B24F846A7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1C4A804-6091-4232-82EC-4EC39164B0D5}" type="datetime1">
              <a:rPr lang="en-US" smtClean="0"/>
              <a:pPr>
                <a:defRPr/>
              </a:pPr>
              <a:t>3/14/2018</a:t>
            </a:fld>
            <a:endParaRPr lang="en-US" smtClean="0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16784A-0BAB-4D03-96C8-9291E78F42DA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CN" b="1" smtClean="0">
                <a:effectLst/>
                <a:ea typeface="SimSun" pitchFamily="2" charset="-122"/>
              </a:rPr>
              <a:t>11.  </a:t>
            </a:r>
            <a:r>
              <a:rPr lang="zh-CN" altLang="en-US" b="1" smtClean="0">
                <a:effectLst/>
                <a:ea typeface="SimSun" pitchFamily="2" charset="-122"/>
              </a:rPr>
              <a:t>获利方式</a:t>
            </a:r>
            <a:endParaRPr lang="en-US" b="1" smtClean="0">
              <a:effectLst/>
              <a:ea typeface="SimSun" pitchFamily="2" charset="-122"/>
            </a:endParaRP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7772400" cy="4754562"/>
          </a:xfrm>
        </p:spPr>
        <p:txBody>
          <a:bodyPr/>
          <a:lstStyle/>
          <a:p>
            <a:pPr eaLnBrk="1" hangingPunct="1"/>
            <a:r>
              <a:rPr lang="zh-CN" altLang="en-US" smtClean="0">
                <a:solidFill>
                  <a:srgbClr val="FFFF00"/>
                </a:solidFill>
                <a:ea typeface="SimSun" pitchFamily="2" charset="-122"/>
              </a:rPr>
              <a:t>销售模式：</a:t>
            </a:r>
            <a:r>
              <a:rPr lang="zh-CN" altLang="en-US" smtClean="0">
                <a:ea typeface="SimSun" pitchFamily="2" charset="-122"/>
              </a:rPr>
              <a:t>与高等院校合作，通过申请学院科研经费等方式收益。</a:t>
            </a:r>
            <a:endParaRPr lang="en-US" altLang="zh-CN" smtClean="0">
              <a:ea typeface="SimSun" pitchFamily="2" charset="-122"/>
            </a:endParaRPr>
          </a:p>
          <a:p>
            <a:pPr eaLnBrk="1" hangingPunct="1"/>
            <a:r>
              <a:rPr lang="zh-CN" altLang="en-US" smtClean="0">
                <a:ea typeface="SimSun" pitchFamily="2" charset="-122"/>
              </a:rPr>
              <a:t>以手机套餐收费销售模式，</a:t>
            </a:r>
            <a:r>
              <a:rPr lang="zh-CN" altLang="en-US" smtClean="0">
                <a:solidFill>
                  <a:srgbClr val="FFFF00"/>
                </a:solidFill>
                <a:ea typeface="SimSun" pitchFamily="2" charset="-122"/>
              </a:rPr>
              <a:t>按套餐收费</a:t>
            </a:r>
            <a:r>
              <a:rPr lang="zh-CN" altLang="en-US" smtClean="0">
                <a:latin typeface="Times New Roman" pitchFamily="18" charset="0"/>
                <a:ea typeface="SimSun" pitchFamily="2" charset="-122"/>
              </a:rPr>
              <a:t> :</a:t>
            </a:r>
            <a:endParaRPr lang="en-US" altLang="zh-CN" smtClean="0">
              <a:latin typeface="Times New Roman" pitchFamily="18" charset="0"/>
              <a:ea typeface="SimSun" pitchFamily="2" charset="-122"/>
            </a:endParaRPr>
          </a:p>
          <a:p>
            <a:pPr eaLnBrk="1" hangingPunct="1"/>
            <a:r>
              <a:rPr lang="zh-CN" altLang="en-US" smtClean="0">
                <a:ea typeface="SimSun" pitchFamily="2" charset="-122"/>
              </a:rPr>
              <a:t>分为每月</a:t>
            </a:r>
            <a:r>
              <a:rPr lang="en-US" smtClean="0"/>
              <a:t>10</a:t>
            </a:r>
            <a:r>
              <a:rPr lang="zh-CN" altLang="en-US" smtClean="0">
                <a:ea typeface="SimSun" pitchFamily="2" charset="-122"/>
              </a:rPr>
              <a:t>、</a:t>
            </a:r>
            <a:r>
              <a:rPr lang="en-US" smtClean="0"/>
              <a:t>20</a:t>
            </a:r>
            <a:r>
              <a:rPr lang="zh-CN" altLang="en-US" smtClean="0">
                <a:ea typeface="SimSun" pitchFamily="2" charset="-122"/>
              </a:rPr>
              <a:t>、</a:t>
            </a:r>
            <a:r>
              <a:rPr lang="en-US" smtClean="0"/>
              <a:t>50</a:t>
            </a:r>
            <a:r>
              <a:rPr lang="zh-CN" altLang="en-US" smtClean="0">
                <a:ea typeface="SimSun" pitchFamily="2" charset="-122"/>
              </a:rPr>
              <a:t>、</a:t>
            </a:r>
            <a:r>
              <a:rPr lang="en-US" smtClean="0"/>
              <a:t>100</a:t>
            </a:r>
            <a:r>
              <a:rPr lang="zh-CN" altLang="en-US" smtClean="0">
                <a:ea typeface="SimSun" pitchFamily="2" charset="-122"/>
              </a:rPr>
              <a:t>、</a:t>
            </a:r>
            <a:r>
              <a:rPr lang="en-US" smtClean="0"/>
              <a:t>200</a:t>
            </a:r>
            <a:r>
              <a:rPr lang="zh-CN" altLang="en-US" smtClean="0">
                <a:ea typeface="SimSun" pitchFamily="2" charset="-122"/>
              </a:rPr>
              <a:t>元套餐。</a:t>
            </a:r>
          </a:p>
          <a:p>
            <a:pPr eaLnBrk="1" hangingPunct="1"/>
            <a:r>
              <a:rPr lang="zh-CN" altLang="en-US" smtClean="0">
                <a:ea typeface="SimSun" pitchFamily="2" charset="-122"/>
              </a:rPr>
              <a:t>以</a:t>
            </a:r>
            <a:r>
              <a:rPr lang="en-US" smtClean="0"/>
              <a:t>10</a:t>
            </a:r>
            <a:r>
              <a:rPr lang="zh-CN" altLang="en-US" smtClean="0">
                <a:ea typeface="SimSun" pitchFamily="2" charset="-122"/>
              </a:rPr>
              <a:t>元套餐为例，用户每月付款</a:t>
            </a:r>
            <a:r>
              <a:rPr lang="en-US" smtClean="0"/>
              <a:t>10</a:t>
            </a:r>
            <a:r>
              <a:rPr lang="zh-CN" altLang="en-US" smtClean="0">
                <a:ea typeface="SimSun" pitchFamily="2" charset="-122"/>
              </a:rPr>
              <a:t>元，每月使用</a:t>
            </a:r>
            <a:r>
              <a:rPr lang="en-US" smtClean="0"/>
              <a:t>10x30=300</a:t>
            </a:r>
            <a:r>
              <a:rPr lang="zh-CN" altLang="en-US" smtClean="0">
                <a:ea typeface="SimSun" pitchFamily="2" charset="-122"/>
              </a:rPr>
              <a:t>分钟。</a:t>
            </a:r>
            <a:endParaRPr lang="en-US" altLang="zh-CN" smtClean="0">
              <a:ea typeface="SimSun" pitchFamily="2" charset="-122"/>
            </a:endParaRPr>
          </a:p>
          <a:p>
            <a:pPr eaLnBrk="1" hangingPunct="1"/>
            <a:r>
              <a:rPr lang="zh-CN" altLang="en-US" smtClean="0">
                <a:solidFill>
                  <a:srgbClr val="FFFF00"/>
                </a:solidFill>
                <a:ea typeface="SimSun" pitchFamily="2" charset="-122"/>
              </a:rPr>
              <a:t>定价依据</a:t>
            </a:r>
            <a:r>
              <a:rPr lang="zh-CN" altLang="en-US" smtClean="0">
                <a:ea typeface="SimSun" pitchFamily="2" charset="-122"/>
              </a:rPr>
              <a:t>：计时收费。 </a:t>
            </a:r>
          </a:p>
          <a:p>
            <a:pPr eaLnBrk="1" hangingPunct="1"/>
            <a:r>
              <a:rPr lang="zh-CN" altLang="en-US" smtClean="0">
                <a:solidFill>
                  <a:srgbClr val="FFFF00"/>
                </a:solidFill>
                <a:ea typeface="SimSun" pitchFamily="2" charset="-122"/>
              </a:rPr>
              <a:t>付款方法：</a:t>
            </a:r>
            <a:r>
              <a:rPr lang="zh-CN" altLang="en-US" smtClean="0">
                <a:ea typeface="SimSun" pitchFamily="2" charset="-122"/>
              </a:rPr>
              <a:t>同手机充值模式。</a:t>
            </a:r>
            <a:r>
              <a:rPr lang="zh-CN" altLang="en-US" smtClean="0">
                <a:latin typeface="SimSun" pitchFamily="2" charset="-122"/>
                <a:ea typeface="SimSun" pitchFamily="2" charset="-122"/>
              </a:rPr>
              <a:t> </a:t>
            </a:r>
            <a:endParaRPr lang="en-US" altLang="zh-CN" smtClean="0">
              <a:latin typeface="SimSun" pitchFamily="2" charset="-122"/>
              <a:ea typeface="SimSun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endParaRPr lang="zh-CN" altLang="en-US" smtClean="0">
              <a:ea typeface="SimSun" pitchFamily="2" charset="-122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F4BC94-23D6-4A42-BF3F-5F1333E22E51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CN" b="1" dirty="0" smtClean="0">
                <a:ea typeface="SimSun" pitchFamily="2" charset="-122"/>
              </a:rPr>
              <a:t>12.  </a:t>
            </a:r>
            <a:r>
              <a:rPr lang="zh-CN" altLang="en-US" b="1" dirty="0" smtClean="0">
                <a:ea typeface="SimSun" pitchFamily="2" charset="-122"/>
              </a:rPr>
              <a:t>投资计划</a:t>
            </a:r>
            <a:endParaRPr lang="en-US" dirty="0" smtClean="0"/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683568" y="1052736"/>
            <a:ext cx="7772400" cy="3240087"/>
          </a:xfrm>
        </p:spPr>
        <p:txBody>
          <a:bodyPr/>
          <a:lstStyle/>
          <a:p>
            <a:pPr eaLnBrk="1" hangingPunct="1"/>
            <a:r>
              <a:rPr lang="zh-CN" altLang="en-US" smtClean="0">
                <a:latin typeface="SimSun" pitchFamily="2" charset="-122"/>
                <a:ea typeface="SimSun" pitchFamily="2" charset="-122"/>
              </a:rPr>
              <a:t>三年</a:t>
            </a:r>
            <a:r>
              <a:rPr lang="en-US" altLang="zh-CN" smtClean="0">
                <a:latin typeface="Times New Roman" pitchFamily="18" charset="0"/>
                <a:ea typeface="SimSun" pitchFamily="2" charset="-122"/>
              </a:rPr>
              <a:t>30</a:t>
            </a:r>
            <a:r>
              <a:rPr lang="zh-CN" altLang="en-US" smtClean="0">
                <a:latin typeface="Times New Roman" pitchFamily="18" charset="0"/>
                <a:ea typeface="SimSun" pitchFamily="2" charset="-122"/>
              </a:rPr>
              <a:t>0</a:t>
            </a:r>
            <a:r>
              <a:rPr lang="zh-CN" altLang="en-US" smtClean="0">
                <a:latin typeface="SimSun" pitchFamily="2" charset="-122"/>
                <a:ea typeface="SimSun" pitchFamily="2" charset="-122"/>
              </a:rPr>
              <a:t>万元</a:t>
            </a:r>
            <a:r>
              <a:rPr lang="zh-CN" altLang="en-US" smtClean="0">
                <a:latin typeface="Times New Roman" pitchFamily="18" charset="0"/>
                <a:ea typeface="SimSun" pitchFamily="2" charset="-122"/>
              </a:rPr>
              <a:t>. 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683568" y="3789040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zh-CN" altLang="en-US" sz="3200" b="1">
                <a:solidFill>
                  <a:srgbClr val="FFFF00"/>
                </a:solidFill>
                <a:ea typeface="SimSun" pitchFamily="2" charset="-122"/>
              </a:rPr>
              <a:t>资金用途</a:t>
            </a:r>
            <a:endParaRPr lang="en-US" altLang="zh-CN" sz="3200" b="1">
              <a:solidFill>
                <a:srgbClr val="FFFF00"/>
              </a:solidFill>
              <a:ea typeface="SimSun" pitchFamily="2" charset="-122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US" altLang="zh-CN" sz="2800" b="1">
              <a:solidFill>
                <a:srgbClr val="FFFF00"/>
              </a:solidFill>
              <a:latin typeface="SimSun" pitchFamily="2" charset="-122"/>
              <a:ea typeface="SimSun" pitchFamily="2" charset="-122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US" sz="2000" b="1">
              <a:latin typeface="Arial" pitchFamily="34" charset="0"/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306513" y="1628776"/>
            <a:ext cx="6502400" cy="2319600"/>
            <a:chOff x="896" y="2976"/>
            <a:chExt cx="4096" cy="1033"/>
          </a:xfrm>
        </p:grpSpPr>
        <p:grpSp>
          <p:nvGrpSpPr>
            <p:cNvPr id="18471" name="Group 15"/>
            <p:cNvGrpSpPr>
              <a:grpSpLocks/>
            </p:cNvGrpSpPr>
            <p:nvPr/>
          </p:nvGrpSpPr>
          <p:grpSpPr bwMode="auto">
            <a:xfrm>
              <a:off x="896" y="3552"/>
              <a:ext cx="4096" cy="457"/>
              <a:chOff x="896" y="3552"/>
              <a:chExt cx="4096" cy="457"/>
            </a:xfrm>
          </p:grpSpPr>
          <p:sp>
            <p:nvSpPr>
              <p:cNvPr id="12304" name="AutoShape 16"/>
              <p:cNvSpPr>
                <a:spLocks noChangeArrowheads="1"/>
              </p:cNvSpPr>
              <p:nvPr/>
            </p:nvSpPr>
            <p:spPr bwMode="auto">
              <a:xfrm>
                <a:off x="960" y="3552"/>
                <a:ext cx="4032" cy="306"/>
              </a:xfrm>
              <a:prstGeom prst="rightArrow">
                <a:avLst>
                  <a:gd name="adj1" fmla="val 36602"/>
                  <a:gd name="adj2" fmla="val 54170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kumimoji="1" lang="en-US" sz="1000">
                  <a:cs typeface="+mn-cs"/>
                </a:endParaRPr>
              </a:p>
            </p:txBody>
          </p:sp>
          <p:sp>
            <p:nvSpPr>
              <p:cNvPr id="18476" name="Text Box 17"/>
              <p:cNvSpPr txBox="1">
                <a:spLocks noChangeArrowheads="1"/>
              </p:cNvSpPr>
              <p:nvPr/>
            </p:nvSpPr>
            <p:spPr bwMode="auto">
              <a:xfrm>
                <a:off x="896" y="3776"/>
                <a:ext cx="399" cy="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zh-CN" altLang="en-US" sz="1400" dirty="0"/>
                  <a:t>第</a:t>
                </a:r>
                <a:r>
                  <a:rPr lang="en-US" altLang="zh-CN" sz="1400" kern="100" dirty="0" smtClean="0">
                    <a:latin typeface="SimSun"/>
                    <a:ea typeface="SimSun"/>
                    <a:cs typeface="Times New Roman"/>
                  </a:rPr>
                  <a:t>1</a:t>
                </a:r>
                <a:r>
                  <a:rPr lang="zh-CN" altLang="en-US" sz="1400" dirty="0"/>
                  <a:t>年</a:t>
                </a:r>
                <a:endParaRPr lang="en-US" sz="1400" kern="100" dirty="0">
                  <a:latin typeface="Times New Roman"/>
                  <a:ea typeface="SimSun"/>
                  <a:cs typeface="Times New Roman"/>
                </a:endParaRPr>
              </a:p>
            </p:txBody>
          </p:sp>
          <p:sp>
            <p:nvSpPr>
              <p:cNvPr id="18477" name="Text Box 18"/>
              <p:cNvSpPr txBox="1">
                <a:spLocks noChangeArrowheads="1"/>
              </p:cNvSpPr>
              <p:nvPr/>
            </p:nvSpPr>
            <p:spPr bwMode="auto">
              <a:xfrm>
                <a:off x="1244" y="3776"/>
                <a:ext cx="11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kumimoji="1" lang="en-US" sz="1400" b="1">
                  <a:latin typeface="Arial" pitchFamily="34" charset="0"/>
                  <a:ea typeface="Arial_Unicode_MS"/>
                  <a:cs typeface="Arial_Unicode_MS"/>
                </a:endParaRPr>
              </a:p>
            </p:txBody>
          </p:sp>
          <p:sp>
            <p:nvSpPr>
              <p:cNvPr id="18478" name="Text Box 19"/>
              <p:cNvSpPr txBox="1">
                <a:spLocks noChangeArrowheads="1"/>
              </p:cNvSpPr>
              <p:nvPr/>
            </p:nvSpPr>
            <p:spPr bwMode="auto">
              <a:xfrm>
                <a:off x="1597" y="3776"/>
                <a:ext cx="11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kumimoji="1" lang="en-US" sz="1400" b="1">
                  <a:latin typeface="Arial" pitchFamily="34" charset="0"/>
                  <a:ea typeface="Arial_Unicode_MS"/>
                  <a:cs typeface="Arial_Unicode_MS"/>
                </a:endParaRPr>
              </a:p>
            </p:txBody>
          </p:sp>
          <p:sp>
            <p:nvSpPr>
              <p:cNvPr id="18479" name="Text Box 20"/>
              <p:cNvSpPr txBox="1">
                <a:spLocks noChangeArrowheads="1"/>
              </p:cNvSpPr>
              <p:nvPr/>
            </p:nvSpPr>
            <p:spPr bwMode="auto">
              <a:xfrm>
                <a:off x="1972" y="3776"/>
                <a:ext cx="11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kumimoji="1" lang="en-US" sz="1400" b="1">
                  <a:latin typeface="Arial" pitchFamily="34" charset="0"/>
                  <a:ea typeface="Arial_Unicode_MS"/>
                  <a:cs typeface="Arial_Unicode_MS"/>
                </a:endParaRPr>
              </a:p>
            </p:txBody>
          </p:sp>
          <p:sp>
            <p:nvSpPr>
              <p:cNvPr id="18480" name="Text Box 21"/>
              <p:cNvSpPr txBox="1">
                <a:spLocks noChangeArrowheads="1"/>
              </p:cNvSpPr>
              <p:nvPr/>
            </p:nvSpPr>
            <p:spPr bwMode="auto">
              <a:xfrm>
                <a:off x="2316" y="3776"/>
                <a:ext cx="399" cy="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zh-CN" altLang="en-US" sz="1400" dirty="0" smtClean="0"/>
                  <a:t>第</a:t>
                </a:r>
                <a:r>
                  <a:rPr lang="en-US" altLang="zh-CN" sz="1400" kern="100" dirty="0">
                    <a:latin typeface="SimSun"/>
                    <a:ea typeface="SimSun"/>
                    <a:cs typeface="Times New Roman"/>
                  </a:rPr>
                  <a:t>2</a:t>
                </a:r>
                <a:r>
                  <a:rPr lang="zh-CN" altLang="en-US" sz="1400" dirty="0" smtClean="0"/>
                  <a:t>年</a:t>
                </a:r>
                <a:endParaRPr lang="en-US" sz="1400" kern="100" dirty="0">
                  <a:latin typeface="Times New Roman"/>
                  <a:ea typeface="SimSun"/>
                  <a:cs typeface="Times New Roman"/>
                </a:endParaRPr>
              </a:p>
            </p:txBody>
          </p:sp>
          <p:sp>
            <p:nvSpPr>
              <p:cNvPr id="18481" name="Text Box 22"/>
              <p:cNvSpPr txBox="1">
                <a:spLocks noChangeArrowheads="1"/>
              </p:cNvSpPr>
              <p:nvPr/>
            </p:nvSpPr>
            <p:spPr bwMode="auto">
              <a:xfrm>
                <a:off x="2729" y="3776"/>
                <a:ext cx="11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kumimoji="1" lang="en-US" sz="1400" b="1">
                  <a:latin typeface="Arial" pitchFamily="34" charset="0"/>
                  <a:ea typeface="Arial_Unicode_MS"/>
                  <a:cs typeface="Arial_Unicode_MS"/>
                </a:endParaRPr>
              </a:p>
            </p:txBody>
          </p:sp>
          <p:sp>
            <p:nvSpPr>
              <p:cNvPr id="18482" name="Text Box 23"/>
              <p:cNvSpPr txBox="1">
                <a:spLocks noChangeArrowheads="1"/>
              </p:cNvSpPr>
              <p:nvPr/>
            </p:nvSpPr>
            <p:spPr bwMode="auto">
              <a:xfrm>
                <a:off x="3068" y="3776"/>
                <a:ext cx="11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kumimoji="1" lang="en-US" sz="1400" b="1">
                  <a:latin typeface="Arial" pitchFamily="34" charset="0"/>
                  <a:ea typeface="Arial_Unicode_MS"/>
                  <a:cs typeface="Arial_Unicode_MS"/>
                </a:endParaRPr>
              </a:p>
            </p:txBody>
          </p:sp>
          <p:sp>
            <p:nvSpPr>
              <p:cNvPr id="18483" name="Text Box 24"/>
              <p:cNvSpPr txBox="1">
                <a:spLocks noChangeArrowheads="1"/>
              </p:cNvSpPr>
              <p:nvPr/>
            </p:nvSpPr>
            <p:spPr bwMode="auto">
              <a:xfrm>
                <a:off x="3427" y="3776"/>
                <a:ext cx="399" cy="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zh-CN" altLang="en-US" sz="1400" dirty="0" smtClean="0"/>
                  <a:t>第</a:t>
                </a:r>
                <a:r>
                  <a:rPr lang="en-US" altLang="zh-CN" sz="1400" kern="100" dirty="0">
                    <a:latin typeface="SimSun"/>
                    <a:ea typeface="SimSun"/>
                    <a:cs typeface="Times New Roman"/>
                  </a:rPr>
                  <a:t>3</a:t>
                </a:r>
                <a:r>
                  <a:rPr lang="zh-CN" altLang="en-US" sz="1400" dirty="0" smtClean="0"/>
                  <a:t>年</a:t>
                </a:r>
                <a:endParaRPr lang="en-US" sz="1400" kern="100" dirty="0">
                  <a:latin typeface="Times New Roman"/>
                  <a:ea typeface="SimSun"/>
                  <a:cs typeface="Times New Roman"/>
                </a:endParaRPr>
              </a:p>
            </p:txBody>
          </p:sp>
          <p:sp>
            <p:nvSpPr>
              <p:cNvPr id="18484" name="Text Box 25"/>
              <p:cNvSpPr txBox="1">
                <a:spLocks noChangeArrowheads="1"/>
              </p:cNvSpPr>
              <p:nvPr/>
            </p:nvSpPr>
            <p:spPr bwMode="auto">
              <a:xfrm>
                <a:off x="3769" y="3778"/>
                <a:ext cx="11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kumimoji="1" lang="en-US" sz="1400" b="1">
                  <a:latin typeface="Arial" pitchFamily="34" charset="0"/>
                  <a:ea typeface="Arial_Unicode_MS"/>
                  <a:cs typeface="Arial_Unicode_MS"/>
                </a:endParaRPr>
              </a:p>
            </p:txBody>
          </p:sp>
          <p:sp>
            <p:nvSpPr>
              <p:cNvPr id="18485" name="Text Box 26"/>
              <p:cNvSpPr txBox="1">
                <a:spLocks noChangeArrowheads="1"/>
              </p:cNvSpPr>
              <p:nvPr/>
            </p:nvSpPr>
            <p:spPr bwMode="auto">
              <a:xfrm>
                <a:off x="4142" y="3776"/>
                <a:ext cx="11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kumimoji="1" lang="en-US" sz="1400" b="1">
                  <a:latin typeface="Arial" pitchFamily="34" charset="0"/>
                  <a:ea typeface="Arial_Unicode_MS"/>
                  <a:cs typeface="Arial_Unicode_MS"/>
                </a:endParaRPr>
              </a:p>
            </p:txBody>
          </p:sp>
          <p:sp>
            <p:nvSpPr>
              <p:cNvPr id="18486" name="Text Box 27"/>
              <p:cNvSpPr txBox="1">
                <a:spLocks noChangeArrowheads="1"/>
              </p:cNvSpPr>
              <p:nvPr/>
            </p:nvSpPr>
            <p:spPr bwMode="auto">
              <a:xfrm>
                <a:off x="4342" y="3776"/>
                <a:ext cx="39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zh-CN" altLang="en-US" sz="1400" dirty="0" smtClean="0"/>
                  <a:t>第</a:t>
                </a:r>
                <a:r>
                  <a:rPr lang="en-US" altLang="zh-CN" sz="1400" kern="100" dirty="0">
                    <a:latin typeface="SimSun"/>
                    <a:ea typeface="SimSun"/>
                    <a:cs typeface="Times New Roman"/>
                  </a:rPr>
                  <a:t>4</a:t>
                </a:r>
                <a:r>
                  <a:rPr lang="zh-CN" altLang="en-US" sz="1400" dirty="0" smtClean="0"/>
                  <a:t>年</a:t>
                </a:r>
                <a:endParaRPr lang="en-US" sz="1400" kern="100" dirty="0" smtClean="0">
                  <a:latin typeface="Times New Roman"/>
                  <a:ea typeface="SimSun"/>
                  <a:cs typeface="Times New Roman"/>
                </a:endParaRPr>
              </a:p>
              <a:p>
                <a:pPr eaLnBrk="0" hangingPunct="0"/>
                <a:endParaRPr kumimoji="1" lang="en-US" sz="1400" b="1" dirty="0">
                  <a:latin typeface="Arial" pitchFamily="34" charset="0"/>
                  <a:ea typeface="Arial_Unicode_MS"/>
                  <a:cs typeface="Arial_Unicode_MS"/>
                </a:endParaRPr>
              </a:p>
            </p:txBody>
          </p:sp>
        </p:grpSp>
        <p:sp>
          <p:nvSpPr>
            <p:cNvPr id="12316" name="AutoShape 28"/>
            <p:cNvSpPr>
              <a:spLocks noChangeArrowheads="1"/>
            </p:cNvSpPr>
            <p:nvPr/>
          </p:nvSpPr>
          <p:spPr bwMode="auto">
            <a:xfrm>
              <a:off x="1008" y="2976"/>
              <a:ext cx="1536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kumimoji="1" lang="en-US" sz="1400" b="1" dirty="0">
                  <a:latin typeface="Arial" pitchFamily="34" charset="0"/>
                  <a:cs typeface="+mn-cs"/>
                </a:rPr>
                <a:t>100</a:t>
              </a:r>
              <a:endParaRPr kumimoji="1" lang="en-US" sz="1000" b="1" dirty="0">
                <a:latin typeface="Arial" pitchFamily="34" charset="0"/>
                <a:cs typeface="+mn-cs"/>
              </a:endParaRPr>
            </a:p>
          </p:txBody>
        </p:sp>
        <p:sp>
          <p:nvSpPr>
            <p:cNvPr id="12317" name="AutoShape 29"/>
            <p:cNvSpPr>
              <a:spLocks noChangeArrowheads="1"/>
            </p:cNvSpPr>
            <p:nvPr/>
          </p:nvSpPr>
          <p:spPr bwMode="auto">
            <a:xfrm>
              <a:off x="2544" y="3168"/>
              <a:ext cx="1200" cy="95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kumimoji="1" lang="en-US" sz="1400" b="1" dirty="0">
                  <a:latin typeface="Arial" pitchFamily="34" charset="0"/>
                  <a:cs typeface="+mn-cs"/>
                </a:rPr>
                <a:t>100</a:t>
              </a:r>
            </a:p>
          </p:txBody>
        </p:sp>
        <p:sp>
          <p:nvSpPr>
            <p:cNvPr id="12318" name="AutoShape 30"/>
            <p:cNvSpPr>
              <a:spLocks noChangeArrowheads="1"/>
            </p:cNvSpPr>
            <p:nvPr/>
          </p:nvSpPr>
          <p:spPr bwMode="auto">
            <a:xfrm>
              <a:off x="3744" y="3360"/>
              <a:ext cx="1056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kumimoji="1" lang="en-US" sz="1400" b="1" dirty="0">
                  <a:latin typeface="Arial" pitchFamily="34" charset="0"/>
                  <a:cs typeface="+mn-cs"/>
                </a:rPr>
                <a:t>100</a:t>
              </a:r>
            </a:p>
          </p:txBody>
        </p:sp>
      </p:grp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468313" y="4437063"/>
          <a:ext cx="8064500" cy="1558926"/>
        </p:xfrm>
        <a:graphic>
          <a:graphicData uri="http://schemas.openxmlformats.org/drawingml/2006/table">
            <a:tbl>
              <a:tblPr/>
              <a:tblGrid>
                <a:gridCol w="790575"/>
                <a:gridCol w="649287"/>
                <a:gridCol w="647700"/>
                <a:gridCol w="936625"/>
                <a:gridCol w="1366838"/>
                <a:gridCol w="1152525"/>
                <a:gridCol w="936625"/>
                <a:gridCol w="936625"/>
                <a:gridCol w="647700"/>
              </a:tblGrid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支出项目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办公场所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设备费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人员费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研发运营费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市场推广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管理费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差旅费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其他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6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金额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(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万元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160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1" grpId="0" build="p"/>
      <p:bldP spid="1229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CN" b="1" dirty="0" smtClean="0">
                <a:ea typeface="SimSun" pitchFamily="2" charset="-122"/>
              </a:rPr>
              <a:t>13.  </a:t>
            </a:r>
            <a:r>
              <a:rPr lang="zh-CN" altLang="en-US" b="1" dirty="0" smtClean="0">
                <a:ea typeface="SimSun" pitchFamily="2" charset="-122"/>
              </a:rPr>
              <a:t>发展计划</a:t>
            </a:r>
            <a:endParaRPr lang="en-US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23528" y="1341438"/>
          <a:ext cx="864096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493"/>
                <a:gridCol w="1770880"/>
                <a:gridCol w="1245487"/>
                <a:gridCol w="4904101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年度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具体进度安排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阶段目标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主要工作内容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lang="en-US" altLang="zh-CN" sz="1800" kern="100" dirty="0" smtClean="0">
                          <a:solidFill>
                            <a:schemeClr val="dk1"/>
                          </a:solidFill>
                          <a:latin typeface="SimSun"/>
                          <a:ea typeface="SimSun"/>
                          <a:cs typeface="Times New Roman"/>
                        </a:rPr>
                        <a:t>1</a:t>
                      </a: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Times New Roman"/>
                          <a:ea typeface="SimSun"/>
                          <a:cs typeface="Times New Roman"/>
                        </a:rPr>
                        <a:t>公司注册成立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1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万会员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Times New Roman"/>
                          <a:ea typeface="SimSun"/>
                          <a:cs typeface="Times New Roman"/>
                        </a:rPr>
                        <a:t>设置公司，建立销售团队，产品试销、试用。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2</a:t>
                      </a: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latin typeface="Times New Roman"/>
                          <a:ea typeface="SimSun"/>
                          <a:cs typeface="Times New Roman"/>
                        </a:rPr>
                        <a:t>公司</a:t>
                      </a:r>
                      <a:r>
                        <a:rPr lang="zh-CN" sz="1800" kern="100" dirty="0">
                          <a:solidFill>
                            <a:schemeClr val="bg2"/>
                          </a:solidFill>
                          <a:latin typeface="Times New Roman"/>
                          <a:ea typeface="SimSun"/>
                          <a:cs typeface="SimSun"/>
                        </a:rPr>
                        <a:t>起</a:t>
                      </a:r>
                      <a:r>
                        <a:rPr lang="zh-CN" sz="1800" kern="100" dirty="0">
                          <a:latin typeface="Times New Roman"/>
                          <a:ea typeface="SimSun"/>
                          <a:cs typeface="SimSun"/>
                        </a:rPr>
                        <a:t>步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12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万会员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Times New Roman"/>
                          <a:ea typeface="SimSun"/>
                          <a:cs typeface="Times New Roman"/>
                        </a:rPr>
                        <a:t>产品定型</a:t>
                      </a: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,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建立自己的品牌</a:t>
                      </a: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,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开发</a:t>
                      </a:r>
                      <a:r>
                        <a:rPr lang="zh-CN" sz="1800" kern="100">
                          <a:latin typeface="Times New Roman"/>
                          <a:ea typeface="SimSun"/>
                          <a:cs typeface="Times New Roman"/>
                        </a:rPr>
                        <a:t>国内市场。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3</a:t>
                      </a: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Times New Roman"/>
                          <a:ea typeface="SimSun"/>
                          <a:cs typeface="Times New Roman"/>
                        </a:rPr>
                        <a:t>公司成长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25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万会员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Times New Roman"/>
                          <a:ea typeface="SimSun"/>
                          <a:cs typeface="Times New Roman"/>
                        </a:rPr>
                        <a:t>发展客户，扩展国内市场。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4</a:t>
                      </a: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Times New Roman"/>
                          <a:ea typeface="SimSun"/>
                          <a:cs typeface="Times New Roman"/>
                        </a:rPr>
                        <a:t>公司高成长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50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万会员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Times New Roman"/>
                          <a:ea typeface="SimSun"/>
                          <a:cs typeface="Times New Roman"/>
                        </a:rPr>
                        <a:t>产能继续提高，占领并主导国内市场。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5</a:t>
                      </a: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Times New Roman"/>
                          <a:ea typeface="SimSun"/>
                          <a:cs typeface="Times New Roman"/>
                        </a:rPr>
                        <a:t>公司成熟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99</a:t>
                      </a:r>
                      <a:r>
                        <a:rPr lang="zh-CN" sz="1800" kern="100">
                          <a:latin typeface="Times New Roman"/>
                          <a:ea typeface="SimSun"/>
                          <a:cs typeface="Times New Roman"/>
                        </a:rPr>
                        <a:t>万会员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线上推广，</a:t>
                      </a:r>
                      <a:r>
                        <a:rPr lang="zh-CN" sz="1800" kern="100" dirty="0">
                          <a:latin typeface="Times New Roman"/>
                          <a:ea typeface="SimSun"/>
                          <a:cs typeface="Times New Roman"/>
                        </a:rPr>
                        <a:t>扩展</a:t>
                      </a:r>
                      <a:r>
                        <a:rPr lang="zh-CN" sz="1800" kern="0" dirty="0">
                          <a:latin typeface="Times New Roman"/>
                          <a:ea typeface="SimSun"/>
                          <a:cs typeface="F1"/>
                        </a:rPr>
                        <a:t>海外</a:t>
                      </a:r>
                      <a:r>
                        <a:rPr lang="zh-CN" sz="1800" kern="100" dirty="0">
                          <a:latin typeface="Times New Roman"/>
                          <a:ea typeface="SimSun"/>
                          <a:cs typeface="Times New Roman"/>
                        </a:rPr>
                        <a:t>市场。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359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017913E-5200-4A23-801C-307C17316666}" type="datetime1">
              <a:rPr lang="en-US" smtClean="0"/>
              <a:pPr>
                <a:defRPr/>
              </a:pPr>
              <a:t>3/14/2018</a:t>
            </a:fld>
            <a:endParaRPr lang="en-US" smtClean="0"/>
          </a:p>
        </p:txBody>
      </p:sp>
      <p:sp>
        <p:nvSpPr>
          <p:cNvPr id="2359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095DF2-8F2E-44FA-84BC-6CBE4C9CE5CA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C9FBE68-5D0A-4B56-BF0C-EFBDC89D71B7}" type="datetime1">
              <a:rPr lang="en-US" smtClean="0"/>
              <a:pPr>
                <a:defRPr/>
              </a:pPr>
              <a:t>3/14/2018</a:t>
            </a:fld>
            <a:endParaRPr lang="en-US" smtClean="0"/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11CEC8-BA93-44C0-BFE0-9024F0E7489C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CN" b="1" dirty="0" smtClean="0">
                <a:ea typeface="SimSun" pitchFamily="2" charset="-122"/>
              </a:rPr>
              <a:t>14. </a:t>
            </a:r>
            <a:r>
              <a:rPr lang="zh-CN" altLang="en-US" b="1" dirty="0" smtClean="0">
                <a:ea typeface="SimSun" pitchFamily="2" charset="-122"/>
              </a:rPr>
              <a:t>团队队长  </a:t>
            </a:r>
            <a:r>
              <a:rPr lang="zh-CN" altLang="en-US" b="1" dirty="0" smtClean="0">
                <a:ea typeface="仿宋体"/>
                <a:cs typeface="仿宋体"/>
              </a:rPr>
              <a:t>学历</a:t>
            </a:r>
            <a:r>
              <a:rPr lang="zh-CN" altLang="en-US" dirty="0" smtClean="0">
                <a:ea typeface="SimSun" pitchFamily="2" charset="-122"/>
              </a:rPr>
              <a:t> </a:t>
            </a:r>
            <a:endParaRPr lang="en-US" dirty="0" smtClean="0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latin typeface="Times New Roman" pitchFamily="18" charset="0"/>
                <a:ea typeface="SimSun" pitchFamily="2" charset="-122"/>
              </a:rPr>
              <a:t>1978-1982 </a:t>
            </a:r>
            <a:r>
              <a:rPr lang="zh-CN" altLang="en-US" smtClean="0">
                <a:latin typeface="SimSun" pitchFamily="2" charset="-122"/>
                <a:ea typeface="SimSun" pitchFamily="2" charset="-122"/>
              </a:rPr>
              <a:t>中山大学学士</a:t>
            </a:r>
            <a:r>
              <a:rPr lang="zh-CN" altLang="en-US" smtClean="0">
                <a:latin typeface="Times New Roman" pitchFamily="18" charset="0"/>
                <a:ea typeface="SimSun" pitchFamily="2" charset="-122"/>
              </a:rPr>
              <a:t> </a:t>
            </a:r>
          </a:p>
          <a:p>
            <a:pPr eaLnBrk="1" hangingPunct="1"/>
            <a:r>
              <a:rPr lang="en-US" altLang="zh-CN" smtClean="0">
                <a:latin typeface="Times New Roman" pitchFamily="18" charset="0"/>
                <a:ea typeface="SimSun" pitchFamily="2" charset="-122"/>
              </a:rPr>
              <a:t>1982-1984 </a:t>
            </a:r>
            <a:r>
              <a:rPr lang="zh-CN" altLang="en-US" smtClean="0">
                <a:latin typeface="SimSun" pitchFamily="2" charset="-122"/>
                <a:ea typeface="SimSun" pitchFamily="2" charset="-122"/>
              </a:rPr>
              <a:t>中山大学硕士</a:t>
            </a:r>
            <a:r>
              <a:rPr lang="zh-CN" altLang="en-US" smtClean="0">
                <a:latin typeface="Times New Roman" pitchFamily="18" charset="0"/>
                <a:ea typeface="SimSun" pitchFamily="2" charset="-122"/>
              </a:rPr>
              <a:t> </a:t>
            </a:r>
          </a:p>
          <a:p>
            <a:pPr eaLnBrk="1" hangingPunct="1"/>
            <a:r>
              <a:rPr lang="en-US" altLang="zh-CN" smtClean="0">
                <a:latin typeface="Times New Roman" pitchFamily="18" charset="0"/>
                <a:ea typeface="SimSun" pitchFamily="2" charset="-122"/>
              </a:rPr>
              <a:t>1986-1991 </a:t>
            </a:r>
            <a:r>
              <a:rPr lang="zh-CN" altLang="en-US" smtClean="0">
                <a:latin typeface="SimSun" pitchFamily="2" charset="-122"/>
                <a:ea typeface="SimSun" pitchFamily="2" charset="-122"/>
              </a:rPr>
              <a:t>澳大利亚帝肯大学博士</a:t>
            </a:r>
            <a:r>
              <a:rPr lang="zh-CN" altLang="en-US" smtClean="0">
                <a:latin typeface="Times New Roman" pitchFamily="18" charset="0"/>
                <a:ea typeface="SimSun" pitchFamily="2" charset="-122"/>
              </a:rPr>
              <a:t> </a:t>
            </a:r>
          </a:p>
          <a:p>
            <a:pPr eaLnBrk="1" hangingPunct="1"/>
            <a:r>
              <a:rPr lang="en-US" altLang="zh-CN" smtClean="0">
                <a:latin typeface="Times New Roman" pitchFamily="18" charset="0"/>
                <a:ea typeface="SimSun" pitchFamily="2" charset="-122"/>
              </a:rPr>
              <a:t>1992-1996 </a:t>
            </a:r>
            <a:r>
              <a:rPr lang="zh-CN" altLang="en-US" smtClean="0">
                <a:latin typeface="SimSun" pitchFamily="2" charset="-122"/>
                <a:ea typeface="SimSun" pitchFamily="2" charset="-122"/>
              </a:rPr>
              <a:t>澳大利亚新洲大学博士后</a:t>
            </a:r>
            <a:endParaRPr lang="en-US" altLang="zh-CN" smtClean="0">
              <a:latin typeface="SimSun" pitchFamily="2" charset="-122"/>
              <a:ea typeface="SimSun" pitchFamily="2" charset="-122"/>
            </a:endParaRPr>
          </a:p>
          <a:p>
            <a:pPr eaLnBrk="1" hangingPunct="1"/>
            <a:r>
              <a:rPr lang="zh-CN" altLang="en-US" smtClean="0">
                <a:ea typeface="SimSun" pitchFamily="2" charset="-122"/>
              </a:rPr>
              <a:t>澳大利亚计算机协会会员</a:t>
            </a:r>
            <a:endParaRPr lang="en-US" altLang="zh-CN" smtClean="0">
              <a:ea typeface="SimSun" pitchFamily="2" charset="-122"/>
            </a:endParaRPr>
          </a:p>
          <a:p>
            <a:pPr eaLnBrk="1" hangingPunct="1"/>
            <a:r>
              <a:rPr lang="zh-CN" altLang="en-US" smtClean="0">
                <a:ea typeface="SimSun" pitchFamily="2" charset="-122"/>
              </a:rPr>
              <a:t>在国内外学术刊物上发表了</a:t>
            </a:r>
            <a:r>
              <a:rPr lang="en-US" smtClean="0"/>
              <a:t>65</a:t>
            </a:r>
            <a:r>
              <a:rPr lang="zh-CN" altLang="en-US" smtClean="0">
                <a:ea typeface="SimSun" pitchFamily="2" charset="-122"/>
              </a:rPr>
              <a:t>篇论文。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altLang="zh-CN" smtClean="0">
              <a:latin typeface="SimSun" pitchFamily="2" charset="-122"/>
              <a:ea typeface="SimSun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CN" altLang="en-US" smtClean="0">
                <a:latin typeface="Times New Roman" pitchFamily="18" charset="0"/>
                <a:ea typeface="SimSun" pitchFamily="2" charset="-122"/>
              </a:rPr>
              <a:t> </a:t>
            </a:r>
            <a:endParaRPr lang="en-US" smtClean="0">
              <a:latin typeface="Times New Roman" pitchFamily="18" charset="0"/>
              <a:ea typeface="SimSun" pitchFamily="2" charset="-122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74ED4D6-357C-49D7-980C-5B627C6ECA2F}" type="datetime1">
              <a:rPr lang="en-US" smtClean="0"/>
              <a:pPr>
                <a:defRPr/>
              </a:pPr>
              <a:t>3/14/2018</a:t>
            </a:fld>
            <a:endParaRPr lang="en-US" smtClean="0"/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91DB57-2164-4BA2-8D89-C8D3AA9E6CE0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zh-CN" altLang="en-US" b="1" smtClean="0">
                <a:ea typeface="SimSun" pitchFamily="2" charset="-122"/>
              </a:rPr>
              <a:t>工作经验</a:t>
            </a:r>
            <a:r>
              <a:rPr lang="zh-CN" altLang="en-US" smtClean="0">
                <a:ea typeface="SimSun" pitchFamily="2" charset="-122"/>
              </a:rPr>
              <a:t>与</a:t>
            </a:r>
            <a:r>
              <a:rPr lang="zh-CN" altLang="en-US" b="1" smtClean="0">
                <a:ea typeface="SimSun" pitchFamily="2" charset="-122"/>
              </a:rPr>
              <a:t>创业经历</a:t>
            </a:r>
            <a:endParaRPr lang="en-US" smtClean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3"/>
            <a:ext cx="7772400" cy="50403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smtClean="0">
                <a:ea typeface="SimSun" pitchFamily="2" charset="-122"/>
              </a:rPr>
              <a:t>曾经在澳洲</a:t>
            </a:r>
            <a:r>
              <a:rPr lang="en-US" smtClean="0"/>
              <a:t>10</a:t>
            </a:r>
            <a:r>
              <a:rPr lang="zh-CN" altLang="en-US" smtClean="0">
                <a:ea typeface="SimSun" pitchFamily="2" charset="-122"/>
              </a:rPr>
              <a:t>多家公司任高级软件工程师</a:t>
            </a:r>
            <a:endParaRPr lang="en-US" altLang="zh-CN" smtClean="0">
              <a:latin typeface="Times New Roman" pitchFamily="18" charset="0"/>
              <a:ea typeface="SimSun" pitchFamily="2" charset="-122"/>
            </a:endParaRPr>
          </a:p>
          <a:p>
            <a:pPr eaLnBrk="1" hangingPunct="1"/>
            <a:r>
              <a:rPr lang="en-US" altLang="zh-CN" smtClean="0">
                <a:latin typeface="Times New Roman" pitchFamily="18" charset="0"/>
                <a:ea typeface="SimSun" pitchFamily="2" charset="-122"/>
              </a:rPr>
              <a:t>Nokia</a:t>
            </a:r>
            <a:r>
              <a:rPr lang="zh-CN" altLang="en-US" smtClean="0">
                <a:ea typeface="SimSun" pitchFamily="2" charset="-122"/>
              </a:rPr>
              <a:t>世界</a:t>
            </a:r>
            <a:r>
              <a:rPr lang="en-US" smtClean="0"/>
              <a:t>500</a:t>
            </a:r>
            <a:r>
              <a:rPr lang="zh-CN" altLang="en-US" smtClean="0">
                <a:ea typeface="SimSun" pitchFamily="2" charset="-122"/>
              </a:rPr>
              <a:t>强企业 诺基亚手机</a:t>
            </a:r>
            <a:r>
              <a:rPr lang="zh-CN" altLang="en-US" smtClean="0">
                <a:latin typeface="SimSun" pitchFamily="2" charset="-122"/>
                <a:ea typeface="SimSun" pitchFamily="2" charset="-122"/>
              </a:rPr>
              <a:t>公司</a:t>
            </a:r>
            <a:r>
              <a:rPr lang="zh-CN" altLang="en-US" smtClean="0">
                <a:ea typeface="SimSun" pitchFamily="2" charset="-122"/>
              </a:rPr>
              <a:t> </a:t>
            </a:r>
            <a:endParaRPr lang="en-US" altLang="zh-CN" smtClean="0">
              <a:ea typeface="SimSun" pitchFamily="2" charset="-122"/>
            </a:endParaRPr>
          </a:p>
          <a:p>
            <a:pPr eaLnBrk="1" hangingPunct="1"/>
            <a:r>
              <a:rPr lang="en-US" altLang="zh-CN" smtClean="0">
                <a:latin typeface="Times New Roman" pitchFamily="18" charset="0"/>
                <a:ea typeface="SimSun" pitchFamily="2" charset="-122"/>
              </a:rPr>
              <a:t>Hyro</a:t>
            </a:r>
            <a:r>
              <a:rPr lang="zh-CN" altLang="en-US" smtClean="0">
                <a:ea typeface="SimSun" pitchFamily="2" charset="-122"/>
              </a:rPr>
              <a:t>互联网</a:t>
            </a:r>
            <a:r>
              <a:rPr lang="zh-CN" altLang="en-US" smtClean="0">
                <a:latin typeface="SimSun" pitchFamily="2" charset="-122"/>
                <a:ea typeface="SimSun" pitchFamily="2" charset="-122"/>
              </a:rPr>
              <a:t>公司</a:t>
            </a:r>
            <a:r>
              <a:rPr lang="zh-CN" altLang="en-US" smtClean="0">
                <a:ea typeface="SimSun" pitchFamily="2" charset="-122"/>
              </a:rPr>
              <a:t>技术总监</a:t>
            </a:r>
          </a:p>
          <a:p>
            <a:pPr eaLnBrk="1" hangingPunct="1"/>
            <a:r>
              <a:rPr lang="en-US" altLang="zh-CN" smtClean="0">
                <a:latin typeface="Times New Roman" pitchFamily="18" charset="0"/>
                <a:ea typeface="SimSun" pitchFamily="2" charset="-122"/>
              </a:rPr>
              <a:t>Holden </a:t>
            </a:r>
            <a:r>
              <a:rPr lang="zh-CN" altLang="en-US" smtClean="0">
                <a:ea typeface="SimSun" pitchFamily="2" charset="-122"/>
              </a:rPr>
              <a:t>汽车</a:t>
            </a:r>
            <a:r>
              <a:rPr lang="zh-CN" altLang="en-US" smtClean="0">
                <a:latin typeface="SimSun" pitchFamily="2" charset="-122"/>
                <a:ea typeface="SimSun" pitchFamily="2" charset="-122"/>
              </a:rPr>
              <a:t>公司</a:t>
            </a:r>
          </a:p>
          <a:p>
            <a:pPr eaLnBrk="1" hangingPunct="1"/>
            <a:r>
              <a:rPr lang="en-US" altLang="zh-CN" smtClean="0">
                <a:latin typeface="Times New Roman" pitchFamily="18" charset="0"/>
                <a:ea typeface="SimSun" pitchFamily="2" charset="-122"/>
              </a:rPr>
              <a:t>Emphasys</a:t>
            </a:r>
            <a:r>
              <a:rPr lang="zh-CN" altLang="en-US" smtClean="0">
                <a:latin typeface="SimSun" pitchFamily="2" charset="-122"/>
                <a:ea typeface="SimSun" pitchFamily="2" charset="-122"/>
              </a:rPr>
              <a:t>公司</a:t>
            </a:r>
            <a:r>
              <a:rPr lang="zh-CN" altLang="en-US" smtClean="0">
                <a:ea typeface="SimSun" pitchFamily="2" charset="-122"/>
              </a:rPr>
              <a:t> </a:t>
            </a:r>
            <a:endParaRPr lang="en-US" smtClean="0"/>
          </a:p>
          <a:p>
            <a:pPr eaLnBrk="1" hangingPunct="1"/>
            <a:r>
              <a:rPr lang="zh-CN" altLang="en-US" smtClean="0">
                <a:ea typeface="SimSun" pitchFamily="2" charset="-122"/>
              </a:rPr>
              <a:t>新南威尔士大学副研究员</a:t>
            </a:r>
            <a:endParaRPr lang="en-US" altLang="zh-CN" smtClean="0">
              <a:ea typeface="SimSun" pitchFamily="2" charset="-122"/>
            </a:endParaRPr>
          </a:p>
          <a:p>
            <a:pPr eaLnBrk="1" hangingPunct="1"/>
            <a:r>
              <a:rPr lang="zh-CN" altLang="en-US" smtClean="0">
                <a:ea typeface="SimSun" pitchFamily="2" charset="-122"/>
              </a:rPr>
              <a:t>黄博士有限公司 </a:t>
            </a:r>
            <a:r>
              <a:rPr lang="en-US" altLang="zh-CN" smtClean="0">
                <a:ea typeface="SimSun" pitchFamily="2" charset="-122"/>
              </a:rPr>
              <a:t>DrHuang.com</a:t>
            </a:r>
          </a:p>
          <a:p>
            <a:pPr eaLnBrk="1" hangingPunct="1"/>
            <a:r>
              <a:rPr lang="zh-CN" altLang="en-US" smtClean="0">
                <a:ea typeface="SimSun" pitchFamily="2" charset="-122"/>
              </a:rPr>
              <a:t>太平洋科学院</a:t>
            </a:r>
            <a:endParaRPr lang="en-US" altLang="zh-CN" smtClean="0">
              <a:ea typeface="SimSun" pitchFamily="2" charset="-122"/>
            </a:endParaRPr>
          </a:p>
          <a:p>
            <a:pPr eaLnBrk="1" hangingPunct="1"/>
            <a:endParaRPr lang="zh-CN" altLang="en-US" smtClean="0">
              <a:ea typeface="SimSun" pitchFamily="2" charset="-122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800" b="1" smtClean="0">
                <a:effectLst/>
                <a:latin typeface="Arial" pitchFamily="34" charset="0"/>
                <a:ea typeface="MS Song"/>
                <a:cs typeface="MS Song"/>
              </a:rPr>
              <a:t>目 录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341438"/>
            <a:ext cx="2373313" cy="475456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zh-CN" altLang="en-US" smtClean="0">
                <a:solidFill>
                  <a:srgbClr val="FF0000"/>
                </a:solidFill>
                <a:ea typeface="SimSun" pitchFamily="2" charset="-122"/>
              </a:rPr>
              <a:t>项目</a:t>
            </a:r>
            <a:endParaRPr lang="en-US" altLang="zh-CN" smtClean="0">
              <a:solidFill>
                <a:srgbClr val="FF0000"/>
              </a:solidFill>
              <a:ea typeface="SimSun" pitchFamily="2" charset="-122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zh-CN" altLang="en-US" smtClean="0">
                <a:ea typeface="SimSun" pitchFamily="2" charset="-122"/>
              </a:rPr>
              <a:t>概述</a:t>
            </a:r>
            <a:endParaRPr lang="en-US" altLang="zh-CN" smtClean="0">
              <a:ea typeface="SimSun" pitchFamily="2" charset="-122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zh-CN" altLang="en-US" smtClean="0">
                <a:ea typeface="SimSun" pitchFamily="2" charset="-122"/>
              </a:rPr>
              <a:t>优势</a:t>
            </a:r>
            <a:endParaRPr lang="en-US" altLang="zh-CN" smtClean="0">
              <a:ea typeface="SimSun" pitchFamily="2" charset="-122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zh-CN" altLang="en-US" smtClean="0">
                <a:ea typeface="SimSun" pitchFamily="2" charset="-122"/>
              </a:rPr>
              <a:t>技术原理</a:t>
            </a:r>
            <a:endParaRPr lang="en-US" altLang="zh-CN" smtClean="0">
              <a:ea typeface="SimSun" pitchFamily="2" charset="-122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zh-CN" altLang="en-US" smtClean="0">
                <a:ea typeface="SimSun" pitchFamily="2" charset="-122"/>
              </a:rPr>
              <a:t>成熟性</a:t>
            </a:r>
            <a:endParaRPr lang="en-US" altLang="zh-CN" smtClean="0">
              <a:ea typeface="SimSun" pitchFamily="2" charset="-122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zh-CN" altLang="en-US" smtClean="0">
                <a:ea typeface="SimSun" pitchFamily="2" charset="-122"/>
              </a:rPr>
              <a:t>技术检测</a:t>
            </a:r>
            <a:endParaRPr lang="en-US" altLang="zh-CN" smtClean="0">
              <a:ea typeface="SimSun" pitchFamily="2" charset="-122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endParaRPr lang="en-US" altLang="zh-CN" smtClean="0">
              <a:ea typeface="SimSun" pitchFamily="2" charset="-122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endParaRPr lang="en-US" altLang="zh-CN" smtClean="0">
              <a:ea typeface="SimSun" pitchFamily="2" charset="-122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endParaRPr lang="zh-CN" altLang="en-US" smtClean="0">
              <a:ea typeface="仿宋体"/>
              <a:cs typeface="仿宋体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endParaRPr lang="en-US" altLang="zh-CN" smtClean="0">
              <a:ea typeface="SimSun" pitchFamily="2" charset="-122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endParaRPr lang="en-US" altLang="zh-CN" smtClean="0">
              <a:ea typeface="SimSun" pitchFamily="2" charset="-122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203575" y="1268413"/>
            <a:ext cx="2305050" cy="4827587"/>
          </a:xfrm>
        </p:spPr>
        <p:txBody>
          <a:bodyPr/>
          <a:lstStyle/>
          <a:p>
            <a:pPr marL="514350" indent="-514350" eaLnBrk="1" hangingPunct="1">
              <a:buFont typeface="Times New Roman" pitchFamily="18" charset="0"/>
              <a:buAutoNum type="arabicPeriod" startAt="7"/>
            </a:pPr>
            <a:r>
              <a:rPr lang="zh-CN" altLang="en-US" smtClean="0">
                <a:solidFill>
                  <a:srgbClr val="FF0000"/>
                </a:solidFill>
                <a:ea typeface="SimSun" pitchFamily="2" charset="-122"/>
              </a:rPr>
              <a:t>市场</a:t>
            </a:r>
            <a:endParaRPr lang="en-US" altLang="zh-CN" smtClean="0">
              <a:solidFill>
                <a:srgbClr val="FF0000"/>
              </a:solidFill>
              <a:ea typeface="SimSun" pitchFamily="2" charset="-122"/>
            </a:endParaRP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 startAt="7"/>
            </a:pPr>
            <a:r>
              <a:rPr lang="zh-CN" altLang="en-US" smtClean="0">
                <a:ea typeface="SimSun" pitchFamily="2" charset="-122"/>
              </a:rPr>
              <a:t>市场推广</a:t>
            </a:r>
            <a:endParaRPr lang="en-US" altLang="zh-CN" smtClean="0">
              <a:ea typeface="SimSun" pitchFamily="2" charset="-122"/>
            </a:endParaRP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 startAt="7"/>
            </a:pPr>
            <a:r>
              <a:rPr lang="zh-CN" altLang="en-US" smtClean="0">
                <a:ea typeface="SimSun" pitchFamily="2" charset="-122"/>
              </a:rPr>
              <a:t>经济效益</a:t>
            </a:r>
            <a:endParaRPr lang="en-US" altLang="zh-CN" smtClean="0">
              <a:ea typeface="SimSun" pitchFamily="2" charset="-122"/>
            </a:endParaRP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 startAt="7"/>
            </a:pPr>
            <a:endParaRPr lang="en-US" altLang="zh-CN" smtClean="0">
              <a:ea typeface="SimSun" pitchFamily="2" charset="-122"/>
            </a:endParaRPr>
          </a:p>
          <a:p>
            <a:pPr marL="514350" indent="-514350">
              <a:lnSpc>
                <a:spcPct val="90000"/>
              </a:lnSpc>
              <a:buFont typeface="Times New Roman" pitchFamily="18" charset="0"/>
              <a:buAutoNum type="arabicPeriod" startAt="10"/>
            </a:pPr>
            <a:r>
              <a:rPr lang="zh-CN" altLang="en-US" smtClean="0">
                <a:solidFill>
                  <a:srgbClr val="FF0000"/>
                </a:solidFill>
                <a:ea typeface="SimSun" pitchFamily="2" charset="-122"/>
              </a:rPr>
              <a:t>商业模式</a:t>
            </a:r>
            <a:endParaRPr lang="en-US" altLang="zh-CN" smtClean="0">
              <a:solidFill>
                <a:srgbClr val="FF0000"/>
              </a:solidFill>
              <a:ea typeface="SimSun" pitchFamily="2" charset="-122"/>
            </a:endParaRPr>
          </a:p>
          <a:p>
            <a:pPr marL="514350" indent="-514350">
              <a:lnSpc>
                <a:spcPct val="90000"/>
              </a:lnSpc>
              <a:buFont typeface="Wingdings" pitchFamily="2" charset="2"/>
              <a:buAutoNum type="arabicPeriod" startAt="10"/>
            </a:pPr>
            <a:r>
              <a:rPr lang="zh-CN" altLang="en-US" smtClean="0">
                <a:ea typeface="SimSun" pitchFamily="2" charset="-122"/>
              </a:rPr>
              <a:t>获利方式</a:t>
            </a:r>
            <a:endParaRPr lang="en-US" altLang="zh-CN" smtClean="0">
              <a:ea typeface="SimSun" pitchFamily="2" charset="-122"/>
            </a:endParaRPr>
          </a:p>
          <a:p>
            <a:pPr marL="514350" indent="-514350">
              <a:lnSpc>
                <a:spcPct val="90000"/>
              </a:lnSpc>
              <a:buFont typeface="Wingdings" pitchFamily="2" charset="2"/>
              <a:buAutoNum type="arabicPeriod" startAt="10"/>
            </a:pPr>
            <a:r>
              <a:rPr lang="zh-CN" altLang="en-US" smtClean="0">
                <a:ea typeface="SimSun" pitchFamily="2" charset="-122"/>
              </a:rPr>
              <a:t>投资计划</a:t>
            </a:r>
            <a:endParaRPr lang="en-US" altLang="zh-CN" smtClean="0">
              <a:ea typeface="SimSun" pitchFamily="2" charset="-122"/>
            </a:endParaRPr>
          </a:p>
          <a:p>
            <a:pPr marL="514350" indent="-514350">
              <a:lnSpc>
                <a:spcPct val="90000"/>
              </a:lnSpc>
              <a:buFont typeface="Wingdings" pitchFamily="2" charset="2"/>
              <a:buAutoNum type="arabicPeriod" startAt="10"/>
            </a:pPr>
            <a:r>
              <a:rPr lang="zh-CN" altLang="en-US" smtClean="0">
                <a:ea typeface="SimSun" pitchFamily="2" charset="-122"/>
              </a:rPr>
              <a:t>发展计划</a:t>
            </a:r>
            <a:endParaRPr lang="en-US" altLang="zh-CN" smtClean="0">
              <a:ea typeface="SimSun" pitchFamily="2" charset="-122"/>
            </a:endParaRPr>
          </a:p>
          <a:p>
            <a:pPr marL="514350" indent="-514350">
              <a:lnSpc>
                <a:spcPct val="90000"/>
              </a:lnSpc>
              <a:buFont typeface="Wingdings" pitchFamily="2" charset="2"/>
              <a:buAutoNum type="arabicPeriod" startAt="10"/>
            </a:pPr>
            <a:endParaRPr lang="en-US" altLang="zh-CN" smtClean="0">
              <a:ea typeface="SimSun" pitchFamily="2" charset="-122"/>
            </a:endParaRP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>
              <a:solidFill>
                <a:srgbClr val="FFFF00"/>
              </a:solidFill>
              <a:latin typeface="Times New Roman" pitchFamily="18" charset="0"/>
              <a:ea typeface="MS Song"/>
              <a:cs typeface="MS Song"/>
            </a:endParaRPr>
          </a:p>
          <a:p>
            <a:pPr marL="514350" indent="-514350" eaLnBrk="1" hangingPunct="1"/>
            <a:endParaRPr lang="en-US" smtClean="0"/>
          </a:p>
        </p:txBody>
      </p:sp>
      <p:sp>
        <p:nvSpPr>
          <p:cNvPr id="512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7AE3DB4-00D8-467E-B38E-C30B2ED46901}" type="datetime1">
              <a:rPr lang="en-US" smtClean="0"/>
              <a:pPr>
                <a:defRPr/>
              </a:pPr>
              <a:t>3/14/2018</a:t>
            </a:fld>
            <a:endParaRPr lang="en-US" smtClean="0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D9AD9-40F0-426D-861C-676585CEC57A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 bwMode="auto">
          <a:xfrm>
            <a:off x="5867400" y="1412875"/>
            <a:ext cx="2305050" cy="482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09600" indent="-609600">
              <a:lnSpc>
                <a:spcPct val="90000"/>
              </a:lnSpc>
              <a:buFont typeface="Times New Roman" pitchFamily="18" charset="0"/>
              <a:buAutoNum type="arabicPeriod" startAt="14"/>
            </a:pPr>
            <a:r>
              <a:rPr lang="zh-CN" altLang="en-US" sz="2800" dirty="0">
                <a:solidFill>
                  <a:srgbClr val="FF0000"/>
                </a:solidFill>
                <a:ea typeface="SimSun" pitchFamily="2" charset="-122"/>
              </a:rPr>
              <a:t>队长</a:t>
            </a:r>
            <a:endParaRPr lang="en-US" altLang="zh-CN" sz="2800" dirty="0">
              <a:solidFill>
                <a:srgbClr val="FF0000"/>
              </a:solidFill>
              <a:ea typeface="SimSun" pitchFamily="2" charset="-122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 startAt="14"/>
            </a:pPr>
            <a:r>
              <a:rPr lang="zh-CN" altLang="en-US" sz="2800" dirty="0">
                <a:ea typeface="SimSun" pitchFamily="2" charset="-122"/>
              </a:rPr>
              <a:t>团队能力</a:t>
            </a:r>
            <a:endParaRPr lang="en-US" altLang="zh-CN" sz="2800" dirty="0">
              <a:ea typeface="SimSun" pitchFamily="2" charset="-122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AutoNum type="arabicPeriod" startAt="14"/>
            </a:pPr>
            <a:endParaRPr lang="en-US" altLang="zh-CN" sz="2800" b="1" dirty="0">
              <a:latin typeface="Arial" pitchFamily="34" charset="0"/>
              <a:ea typeface="SimSun" pitchFamily="2" charset="-122"/>
            </a:endParaRPr>
          </a:p>
          <a:p>
            <a:pPr marL="609600" indent="-609600">
              <a:spcBef>
                <a:spcPct val="20000"/>
              </a:spcBef>
              <a:buClr>
                <a:schemeClr val="accent2"/>
              </a:buClr>
              <a:buSzPct val="80000"/>
              <a:buFont typeface="Times New Roman" pitchFamily="18" charset="0"/>
              <a:buAutoNum type="arabicPeriod" startAt="14"/>
            </a:pPr>
            <a:r>
              <a:rPr lang="en-US" sz="2800" b="1" dirty="0" err="1">
                <a:solidFill>
                  <a:srgbClr val="FFFF00"/>
                </a:solidFill>
                <a:latin typeface="Arial" pitchFamily="34" charset="0"/>
                <a:ea typeface="MS Song"/>
                <a:cs typeface="MS Song"/>
              </a:rPr>
              <a:t>总结</a:t>
            </a:r>
            <a:endParaRPr lang="en-US" sz="2800" b="1" dirty="0">
              <a:solidFill>
                <a:srgbClr val="FFFF00"/>
              </a:solidFill>
              <a:ea typeface="MS Song"/>
              <a:cs typeface="MS Song"/>
            </a:endParaRPr>
          </a:p>
          <a:p>
            <a:pPr marL="609600" indent="-609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n-US" sz="2800" b="1" dirty="0">
              <a:latin typeface="Arial" pitchFamily="34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  <p:bldP spid="7" grpId="0" build="p"/>
      <p:bldP spid="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879860-813F-42BC-934F-774D2F939100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>
                <a:effectLst/>
                <a:ea typeface="MS Song"/>
                <a:cs typeface="MS Song"/>
              </a:rPr>
              <a:t>获  奖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353425" cy="5184775"/>
          </a:xfrm>
        </p:spPr>
        <p:txBody>
          <a:bodyPr/>
          <a:lstStyle/>
          <a:p>
            <a:pPr eaLnBrk="1" hangingPunct="1"/>
            <a:r>
              <a:rPr lang="en-US" sz="3000" dirty="0" smtClean="0"/>
              <a:t>1973年海口市第一中学数学竞赛第一名奖</a:t>
            </a:r>
          </a:p>
          <a:p>
            <a:pPr eaLnBrk="1" hangingPunct="1"/>
            <a:r>
              <a:rPr lang="en-US" sz="3000" dirty="0" smtClean="0"/>
              <a:t>1986年广东省科技进步奖三等奖2</a:t>
            </a:r>
            <a:r>
              <a:rPr lang="zh-CN" altLang="en-US" sz="3000" dirty="0" smtClean="0">
                <a:ea typeface="SimSun" pitchFamily="2" charset="-122"/>
              </a:rPr>
              <a:t>个</a:t>
            </a:r>
            <a:r>
              <a:rPr lang="en-US" sz="3000" dirty="0" smtClean="0"/>
              <a:t>。</a:t>
            </a:r>
          </a:p>
          <a:p>
            <a:pPr eaLnBrk="1" hangingPunct="1"/>
            <a:r>
              <a:rPr lang="en-US" sz="3000" dirty="0" smtClean="0"/>
              <a:t>1986-1990年澳洲帝肯大学奖学金。</a:t>
            </a:r>
          </a:p>
          <a:p>
            <a:pPr eaLnBrk="1" hangingPunct="1"/>
            <a:r>
              <a:rPr lang="en-US" sz="3000" dirty="0" smtClean="0"/>
              <a:t>2001年国际网站设计学会的金网奖。</a:t>
            </a:r>
          </a:p>
          <a:p>
            <a:pPr eaLnBrk="1" hangingPunct="1"/>
            <a:r>
              <a:rPr lang="en-US" sz="3000" dirty="0" smtClean="0"/>
              <a:t>2014</a:t>
            </a:r>
            <a:r>
              <a:rPr lang="zh-CN" altLang="en-US" sz="3000" dirty="0" smtClean="0">
                <a:ea typeface="SimSun" pitchFamily="2" charset="-122"/>
              </a:rPr>
              <a:t>年创智杯创业大赛中国区复赛前十名。</a:t>
            </a:r>
            <a:endParaRPr lang="en-US" altLang="zh-CN" sz="3000" dirty="0" smtClean="0">
              <a:ea typeface="SimSun" pitchFamily="2" charset="-122"/>
            </a:endParaRPr>
          </a:p>
          <a:p>
            <a:pPr eaLnBrk="1" hangingPunct="1"/>
            <a:r>
              <a:rPr lang="en-US" sz="3000" dirty="0" smtClean="0"/>
              <a:t>2014</a:t>
            </a:r>
            <a:r>
              <a:rPr lang="zh-CN" altLang="en-US" sz="3000" dirty="0" smtClean="0">
                <a:ea typeface="SimSun" pitchFamily="2" charset="-122"/>
              </a:rPr>
              <a:t>年英创杯国际创新创业大赛半决赛前</a:t>
            </a:r>
            <a:r>
              <a:rPr lang="en-US" sz="3000" dirty="0" smtClean="0"/>
              <a:t>16</a:t>
            </a:r>
            <a:r>
              <a:rPr lang="zh-CN" altLang="en-US" sz="3000" dirty="0" smtClean="0">
                <a:ea typeface="SimSun" pitchFamily="2" charset="-122"/>
              </a:rPr>
              <a:t>名</a:t>
            </a:r>
            <a:endParaRPr lang="en-US" altLang="zh-CN" sz="3000" dirty="0" smtClean="0">
              <a:ea typeface="SimSun" pitchFamily="2" charset="-122"/>
            </a:endParaRPr>
          </a:p>
          <a:p>
            <a:pPr eaLnBrk="1" hangingPunct="1"/>
            <a:r>
              <a:rPr lang="en-US" sz="3000" dirty="0" smtClean="0"/>
              <a:t>201</a:t>
            </a:r>
            <a:r>
              <a:rPr lang="en-US" altLang="zh-CN" sz="3000" dirty="0" smtClean="0">
                <a:ea typeface="SimSun" pitchFamily="2" charset="-122"/>
              </a:rPr>
              <a:t>5</a:t>
            </a:r>
            <a:r>
              <a:rPr lang="zh-CN" altLang="en-US" sz="3000" dirty="0" smtClean="0">
                <a:ea typeface="SimSun" pitchFamily="2" charset="-122"/>
              </a:rPr>
              <a:t>年度南京</a:t>
            </a:r>
            <a:r>
              <a:rPr lang="en-US" sz="3000" dirty="0" smtClean="0"/>
              <a:t>321</a:t>
            </a:r>
            <a:r>
              <a:rPr lang="zh-CN" altLang="en-US" sz="3000" dirty="0" smtClean="0">
                <a:ea typeface="SimSun" pitchFamily="2" charset="-122"/>
              </a:rPr>
              <a:t>计划创业大赛国内赛区决赛。</a:t>
            </a:r>
            <a:endParaRPr lang="en-US" sz="3000" dirty="0" smtClean="0"/>
          </a:p>
          <a:p>
            <a:pPr eaLnBrk="1" hangingPunct="1"/>
            <a:r>
              <a:rPr lang="en-US" sz="3000" dirty="0" smtClean="0"/>
              <a:t>2014</a:t>
            </a:r>
            <a:r>
              <a:rPr lang="zh-CN" altLang="en-US" sz="3000" dirty="0" smtClean="0">
                <a:ea typeface="SimSun" pitchFamily="2" charset="-122"/>
              </a:rPr>
              <a:t>年江苏省创业创新大赛决赛。</a:t>
            </a:r>
            <a:endParaRPr lang="en-US" altLang="zh-CN" sz="3000" dirty="0" smtClean="0">
              <a:ea typeface="SimSun" pitchFamily="2" charset="-122"/>
            </a:endParaRPr>
          </a:p>
          <a:p>
            <a:pPr eaLnBrk="1" hangingPunct="1"/>
            <a:r>
              <a:rPr lang="en-US" sz="3000" dirty="0" smtClean="0"/>
              <a:t>2014</a:t>
            </a:r>
            <a:r>
              <a:rPr lang="ar-SA" sz="3000" dirty="0" smtClean="0"/>
              <a:t>年中国教育部春晖杯国际大赛</a:t>
            </a:r>
            <a:r>
              <a:rPr lang="en-US" sz="3000" dirty="0" smtClean="0"/>
              <a:t>奖</a:t>
            </a:r>
            <a:r>
              <a:rPr lang="zh-CN" altLang="en-US" sz="3000" dirty="0" smtClean="0">
                <a:ea typeface="SimSun" pitchFamily="2" charset="-122"/>
              </a:rPr>
              <a:t>。</a:t>
            </a:r>
            <a:endParaRPr lang="en-US" sz="3000" dirty="0" smtClean="0"/>
          </a:p>
          <a:p>
            <a:pPr eaLnBrk="1" hangingPunct="1"/>
            <a:endParaRPr lang="en-US" sz="3000" dirty="0" smtClean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CN" b="1" dirty="0" smtClean="0">
                <a:ea typeface="SimSun" pitchFamily="2" charset="-122"/>
              </a:rPr>
              <a:t>15.  </a:t>
            </a:r>
            <a:r>
              <a:rPr lang="zh-CN" altLang="en-US" b="1" dirty="0" smtClean="0">
                <a:ea typeface="SimSun" pitchFamily="2" charset="-122"/>
              </a:rPr>
              <a:t>团队</a:t>
            </a:r>
            <a:r>
              <a:rPr lang="zh-CN" altLang="en-US" b="1" dirty="0" smtClean="0">
                <a:effectLst/>
                <a:ea typeface="SimSun" pitchFamily="2" charset="-122"/>
              </a:rPr>
              <a:t>能 力</a:t>
            </a:r>
            <a:endParaRPr lang="en-US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4213" y="1268413"/>
          <a:ext cx="7772400" cy="2228850"/>
        </p:xfrm>
        <a:graphic>
          <a:graphicData uri="http://schemas.openxmlformats.org/drawingml/2006/table">
            <a:tbl>
              <a:tblPr/>
              <a:tblGrid>
                <a:gridCol w="933450"/>
                <a:gridCol w="1800225"/>
                <a:gridCol w="1439862"/>
                <a:gridCol w="1512888"/>
                <a:gridCol w="20859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队员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学历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学位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(</a:t>
                      </a: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拟</a:t>
                      </a: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)</a:t>
                      </a: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任职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分工负责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能力与专长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黄卫光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博士后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全面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冒险精神、创业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沈</a:t>
                      </a: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澳洲博士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技术总监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技术支持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教育技术专家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陈</a:t>
                      </a: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xx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英国硕士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市场总监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市场推广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市场开发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周</a:t>
                      </a: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xx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荷兰硕士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MBA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运营总监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经营管理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经营管理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F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黄</a:t>
                      </a: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xx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大专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财务总监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会计财务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pitchFamily="2" charset="-122"/>
                          <a:cs typeface="Arial" pitchFamily="34" charset="0"/>
                        </a:rPr>
                        <a:t>会计师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FF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95288" y="5157788"/>
            <a:ext cx="6697662" cy="647700"/>
          </a:xfrm>
        </p:spPr>
        <p:txBody>
          <a:bodyPr/>
          <a:lstStyle/>
          <a:p>
            <a:pPr>
              <a:defRPr/>
            </a:pPr>
            <a:r>
              <a:rPr lang="zh-CN" altLang="en-US" sz="2800" dirty="0" smtClean="0">
                <a:ea typeface="SimSun" pitchFamily="2" charset="-122"/>
              </a:rPr>
              <a:t>为本项目的成功进行奠定了坚实的基础。</a:t>
            </a:r>
            <a:endParaRPr lang="en-US" sz="2800" dirty="0" smtClean="0"/>
          </a:p>
        </p:txBody>
      </p:sp>
      <p:sp>
        <p:nvSpPr>
          <p:cNvPr id="925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4C9D04-A0F3-4937-A521-BBA60CCF9CFF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68313" y="3500438"/>
            <a:ext cx="79914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FF00"/>
                </a:solidFill>
                <a:ea typeface="SimSun" pitchFamily="2" charset="-122"/>
              </a:rPr>
              <a:t>专业结构</a:t>
            </a:r>
            <a:r>
              <a:rPr lang="en-US" altLang="zh-CN" sz="2800" b="1">
                <a:solidFill>
                  <a:srgbClr val="FFFF00"/>
                </a:solidFill>
                <a:ea typeface="SimSun" pitchFamily="2" charset="-122"/>
              </a:rPr>
              <a:t>: </a:t>
            </a:r>
            <a:r>
              <a:rPr lang="zh-CN" altLang="en-US" sz="2800">
                <a:ea typeface="SimSun" pitchFamily="2" charset="-122"/>
              </a:rPr>
              <a:t>合理，关联度、互补性强，稳定合作。</a:t>
            </a:r>
            <a:endParaRPr lang="en-US" sz="280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68313" y="3933825"/>
            <a:ext cx="748823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dirty="0">
                <a:ea typeface="SimSun" pitchFamily="2" charset="-122"/>
              </a:rPr>
              <a:t>有博士后，澳洲博士，英国硕士</a:t>
            </a:r>
            <a:r>
              <a:rPr lang="en-US" sz="2800" dirty="0"/>
              <a:t>, </a:t>
            </a:r>
            <a:r>
              <a:rPr lang="zh-CN" altLang="en-US" sz="2800" dirty="0">
                <a:ea typeface="SimSun" pitchFamily="2" charset="-122"/>
              </a:rPr>
              <a:t>荷兰硕士。</a:t>
            </a:r>
            <a:endParaRPr lang="en-US" sz="2800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68313" y="4437063"/>
            <a:ext cx="81359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ea typeface="SimSun" pitchFamily="2" charset="-122"/>
              </a:rPr>
              <a:t>有较广泛的创业经历，很强的专业性和丰富的实际操作能力。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/>
      <p:bldP spid="9" grpId="0" build="p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95B7CB1-4514-4450-92E1-4C4094030AC7}" type="datetime1">
              <a:rPr lang="en-US" smtClean="0"/>
              <a:pPr>
                <a:defRPr/>
              </a:pPr>
              <a:t>3/14/2018</a:t>
            </a:fld>
            <a:endParaRPr lang="en-US" smtClean="0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DFD947-0825-49E3-9E0C-FCCBF7EBA79A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CN" sz="4800" b="1" smtClean="0">
                <a:effectLst/>
                <a:latin typeface="Arial" pitchFamily="34" charset="0"/>
                <a:ea typeface="MS Song"/>
                <a:cs typeface="MS Song"/>
              </a:rPr>
              <a:t>16. </a:t>
            </a:r>
            <a:r>
              <a:rPr lang="en-US" sz="4800" b="1" smtClean="0">
                <a:effectLst/>
                <a:latin typeface="Arial" pitchFamily="34" charset="0"/>
                <a:ea typeface="MS Song"/>
                <a:cs typeface="MS Song"/>
              </a:rPr>
              <a:t>总 结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305800" cy="5327650"/>
          </a:xfrm>
        </p:spPr>
        <p:txBody>
          <a:bodyPr/>
          <a:lstStyle/>
          <a:p>
            <a:pPr marL="609600" indent="-609600" algn="just"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申报人</a:t>
            </a:r>
            <a:r>
              <a:rPr lang="en-US" altLang="zh-CN" dirty="0" smtClean="0">
                <a:ea typeface="SimSun" pitchFamily="2" charset="-122"/>
              </a:rPr>
              <a:t>: </a:t>
            </a:r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博士后</a:t>
            </a:r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>,</a:t>
            </a:r>
            <a:r>
              <a:rPr lang="zh-CN" altLang="en-US" dirty="0" smtClean="0">
                <a:ea typeface="SimSun" pitchFamily="2" charset="-122"/>
              </a:rPr>
              <a:t>有丰富</a:t>
            </a:r>
            <a:r>
              <a:rPr lang="zh-CN" altLang="en-US" dirty="0" smtClean="0">
                <a:ea typeface="SimSun" pitchFamily="2" charset="-122"/>
              </a:rPr>
              <a:t>的</a:t>
            </a:r>
            <a:r>
              <a:rPr lang="en-US" dirty="0" smtClean="0"/>
              <a:t>30</a:t>
            </a:r>
            <a:r>
              <a:rPr lang="zh-CN" altLang="en-US" dirty="0" smtClean="0">
                <a:ea typeface="SimSun" pitchFamily="2" charset="-122"/>
              </a:rPr>
              <a:t>年</a:t>
            </a:r>
            <a:r>
              <a:rPr lang="zh-CN" altLang="en-US" dirty="0" smtClean="0">
                <a:ea typeface="SimSun" pitchFamily="2" charset="-122"/>
              </a:rPr>
              <a:t>澳洲公司实践经验</a:t>
            </a:r>
            <a:r>
              <a:rPr lang="en-US" altLang="zh-CN" dirty="0" smtClean="0">
                <a:ea typeface="SimSun" pitchFamily="2" charset="-122"/>
              </a:rPr>
              <a:t>,</a:t>
            </a:r>
            <a:r>
              <a:rPr lang="zh-CN" altLang="en-US" dirty="0" smtClean="0">
                <a:ea typeface="SimSun" pitchFamily="2" charset="-122"/>
              </a:rPr>
              <a:t>和多次成功创业的经验</a:t>
            </a:r>
            <a:r>
              <a:rPr lang="zh-CN" altLang="en-US" b="0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zh-CN" altLang="en-US" b="0" dirty="0" smtClean="0">
                <a:latin typeface="Times New Roman" pitchFamily="18" charset="0"/>
                <a:ea typeface="SimSun" pitchFamily="2" charset="-122"/>
              </a:rPr>
              <a:t> </a:t>
            </a:r>
          </a:p>
          <a:p>
            <a:pPr marL="609600" indent="-609600" algn="just"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zh-CN" altLang="en-US" dirty="0" smtClean="0">
                <a:solidFill>
                  <a:srgbClr val="FF0000"/>
                </a:solidFill>
                <a:ea typeface="SimSun" pitchFamily="2" charset="-122"/>
              </a:rPr>
              <a:t>项目</a:t>
            </a:r>
            <a:r>
              <a:rPr lang="zh-CN" altLang="en-US" dirty="0" smtClean="0">
                <a:solidFill>
                  <a:srgbClr val="FF0000"/>
                </a:solidFill>
                <a:ea typeface="MS Song"/>
                <a:cs typeface="MS Song"/>
              </a:rPr>
              <a:t>:</a:t>
            </a:r>
            <a:r>
              <a:rPr lang="zh-CN" altLang="en-US" dirty="0" smtClean="0">
                <a:ea typeface="MS Song"/>
                <a:cs typeface="MS Song"/>
              </a:rPr>
              <a:t> </a:t>
            </a: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数学教育云计算平台</a:t>
            </a:r>
            <a:r>
              <a:rPr lang="zh-CN" altLang="en-US" dirty="0" smtClean="0">
                <a:ea typeface="SimSun" pitchFamily="2" charset="-122"/>
              </a:rPr>
              <a:t>是集科研、教学、工业应用于一身的数学解决方案</a:t>
            </a:r>
            <a:r>
              <a:rPr lang="zh-CN" altLang="en-US" b="0" dirty="0" smtClean="0">
                <a:latin typeface="SimSun" pitchFamily="2" charset="-122"/>
                <a:ea typeface="SimSun" pitchFamily="2" charset="-122"/>
              </a:rPr>
              <a:t>。</a:t>
            </a:r>
            <a:endParaRPr lang="en-US" altLang="zh-CN" b="0" dirty="0" smtClean="0">
              <a:latin typeface="SimSun" pitchFamily="2" charset="-122"/>
              <a:ea typeface="SimSun" pitchFamily="2" charset="-122"/>
            </a:endParaRPr>
          </a:p>
          <a:p>
            <a:pPr marL="609600" indent="-609600" algn="just" eaLnBrk="1" hangingPunct="1">
              <a:spcBef>
                <a:spcPct val="0"/>
              </a:spcBef>
              <a:buClrTx/>
              <a:buSzTx/>
              <a:buFont typeface="Times New Roman" pitchFamily="18" charset="0"/>
              <a:buAutoNum type="arabicPeriod"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创新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:</a:t>
            </a:r>
            <a:r>
              <a:rPr lang="en-US" altLang="zh-CN" dirty="0" smtClean="0">
                <a:solidFill>
                  <a:srgbClr val="FF0000"/>
                </a:solidFill>
                <a:ea typeface="SimSun" pitchFamily="2" charset="-122"/>
              </a:rPr>
              <a:t> </a:t>
            </a:r>
            <a:r>
              <a:rPr lang="ar-SA" dirty="0" smtClean="0"/>
              <a:t>在线计算任意分数阶微积分的功能</a:t>
            </a:r>
            <a:r>
              <a:rPr lang="en-US" dirty="0" smtClean="0"/>
              <a:t>,</a:t>
            </a:r>
            <a:r>
              <a:rPr lang="ar-SA" dirty="0" smtClean="0"/>
              <a:t>世上独一无二</a:t>
            </a:r>
            <a:r>
              <a:rPr lang="zh-CN" altLang="en-US" dirty="0" smtClean="0">
                <a:ea typeface="SimSun" pitchFamily="2" charset="-122"/>
              </a:rPr>
              <a:t>。</a:t>
            </a:r>
            <a:endParaRPr lang="zh-CN" altLang="en-US" b="0" dirty="0" smtClean="0">
              <a:latin typeface="Times New Roman" pitchFamily="18" charset="0"/>
              <a:ea typeface="SimSun" pitchFamily="2" charset="-122"/>
            </a:endParaRPr>
          </a:p>
          <a:p>
            <a:pPr marL="609600" indent="-609600" algn="just"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zh-CN" altLang="en-US" dirty="0" smtClean="0">
                <a:solidFill>
                  <a:srgbClr val="FF0000"/>
                </a:solidFill>
                <a:ea typeface="MS Song"/>
                <a:cs typeface="MS Song"/>
              </a:rPr>
              <a:t>技术:</a:t>
            </a:r>
            <a:r>
              <a:rPr lang="zh-CN" altLang="en-US" dirty="0" smtClean="0">
                <a:ea typeface="MS Song"/>
                <a:cs typeface="MS Song"/>
              </a:rPr>
              <a:t>  </a:t>
            </a:r>
            <a:r>
              <a:rPr lang="zh-CN" altLang="en-US" dirty="0" smtClean="0">
                <a:ea typeface="SimSun" pitchFamily="2" charset="-122"/>
              </a:rPr>
              <a:t>国际上最先进的软件工程技术</a:t>
            </a:r>
            <a:r>
              <a:rPr lang="en-US" altLang="zh-CN" b="0" dirty="0" smtClean="0">
                <a:ea typeface="MS Song"/>
                <a:cs typeface="MS Song"/>
              </a:rPr>
              <a:t>Java.</a:t>
            </a:r>
            <a:endParaRPr lang="en-US" altLang="zh-CN" b="0" dirty="0" smtClean="0">
              <a:latin typeface="SimSun" pitchFamily="2" charset="-122"/>
              <a:ea typeface="SimSun" pitchFamily="2" charset="-122"/>
            </a:endParaRPr>
          </a:p>
          <a:p>
            <a:pPr marL="609600" indent="-609600" algn="just"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zh-CN" altLang="en-US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运行:</a:t>
            </a:r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dirty="0" smtClean="0">
                <a:ea typeface="SimSun" pitchFamily="2" charset="-122"/>
              </a:rPr>
              <a:t>网络、计算机、手机</a:t>
            </a:r>
            <a:r>
              <a:rPr lang="en-US" altLang="zh-CN" dirty="0" smtClean="0">
                <a:ea typeface="SimSun" pitchFamily="2" charset="-122"/>
              </a:rPr>
              <a:t>, </a:t>
            </a:r>
            <a:r>
              <a:rPr lang="zh-CN" altLang="en-US" dirty="0" smtClean="0">
                <a:ea typeface="SimSun" pitchFamily="2" charset="-122"/>
              </a:rPr>
              <a:t>在线和离线</a:t>
            </a:r>
            <a:r>
              <a:rPr lang="zh-CN" altLang="en-US" b="0" dirty="0" smtClean="0">
                <a:latin typeface="SimSun" pitchFamily="2" charset="-122"/>
                <a:ea typeface="SimSun" pitchFamily="2" charset="-122"/>
              </a:rPr>
              <a:t>。</a:t>
            </a:r>
            <a:endParaRPr lang="en-US" altLang="zh-CN" b="0" dirty="0" smtClean="0">
              <a:latin typeface="SimSun" pitchFamily="2" charset="-122"/>
              <a:ea typeface="SimSun" pitchFamily="2" charset="-122"/>
            </a:endParaRPr>
          </a:p>
          <a:p>
            <a:pPr marL="609600" indent="-609600" algn="just"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zh-CN" altLang="en-US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应用: </a:t>
            </a:r>
            <a:r>
              <a:rPr lang="zh-CN" altLang="en-US" dirty="0" smtClean="0">
                <a:ea typeface="SimSun" pitchFamily="2" charset="-122"/>
              </a:rPr>
              <a:t>工业</a:t>
            </a:r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、工程、技术、科研、教育</a:t>
            </a:r>
            <a:r>
              <a:rPr lang="zh-CN" altLang="en-US" b="0" dirty="0" smtClean="0">
                <a:latin typeface="SimSun" pitchFamily="2" charset="-122"/>
                <a:ea typeface="SimSun" pitchFamily="2" charset="-122"/>
              </a:rPr>
              <a:t>。</a:t>
            </a:r>
            <a:endParaRPr lang="en-US" altLang="zh-CN" b="0" dirty="0" smtClean="0">
              <a:latin typeface="SimSun" pitchFamily="2" charset="-122"/>
              <a:ea typeface="SimSun" pitchFamily="2" charset="-122"/>
            </a:endParaRPr>
          </a:p>
          <a:p>
            <a:pPr marL="609600" indent="-609600" algn="just"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zh-CN" altLang="en-US" dirty="0" smtClean="0">
                <a:solidFill>
                  <a:srgbClr val="FFFF00"/>
                </a:solidFill>
                <a:ea typeface="MS Song"/>
                <a:cs typeface="MS Song"/>
              </a:rPr>
              <a:t>市场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:</a:t>
            </a:r>
            <a:r>
              <a:rPr lang="en-US" altLang="zh-CN" dirty="0" smtClean="0">
                <a:ea typeface="SimSun" pitchFamily="2" charset="-122"/>
              </a:rPr>
              <a:t>  </a:t>
            </a:r>
            <a:r>
              <a:rPr lang="zh-CN" altLang="en-US" dirty="0" smtClean="0">
                <a:ea typeface="SimSun" pitchFamily="2" charset="-122"/>
              </a:rPr>
              <a:t>每年会员费是</a:t>
            </a:r>
            <a:r>
              <a:rPr lang="en-US" dirty="0" smtClean="0"/>
              <a:t>240</a:t>
            </a:r>
            <a:r>
              <a:rPr lang="zh-CN" altLang="en-US" dirty="0" smtClean="0">
                <a:ea typeface="SimSun" pitchFamily="2" charset="-122"/>
              </a:rPr>
              <a:t>亿元</a:t>
            </a:r>
            <a:r>
              <a:rPr lang="zh-CN" altLang="en-US" dirty="0" smtClean="0">
                <a:ea typeface="MS Song"/>
                <a:cs typeface="MS Song"/>
              </a:rPr>
              <a:t>。</a:t>
            </a:r>
            <a:r>
              <a:rPr lang="zh-CN" altLang="en-US" dirty="0" smtClean="0">
                <a:latin typeface="Times New Roman" pitchFamily="18" charset="0"/>
                <a:ea typeface="MS Song"/>
                <a:cs typeface="MS Song"/>
              </a:rPr>
              <a:t> </a:t>
            </a:r>
            <a:endParaRPr lang="zh-CN" altLang="en-US" dirty="0" smtClean="0">
              <a:latin typeface="SimSun" pitchFamily="2" charset="-122"/>
              <a:ea typeface="SimSun" pitchFamily="2" charset="-122"/>
            </a:endParaRPr>
          </a:p>
          <a:p>
            <a:pPr marL="609600" indent="-609600" algn="just"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zh-CN" altLang="en-US" dirty="0" smtClean="0">
                <a:solidFill>
                  <a:srgbClr val="FF0000"/>
                </a:solidFill>
                <a:ea typeface="SimSun" pitchFamily="2" charset="-122"/>
              </a:rPr>
              <a:t>商业：</a:t>
            </a:r>
            <a:r>
              <a:rPr lang="zh-CN" altLang="en-US" dirty="0" smtClean="0">
                <a:ea typeface="SimSun" pitchFamily="2" charset="-122"/>
              </a:rPr>
              <a:t>以手机套餐收费销售模式。</a:t>
            </a:r>
            <a:endParaRPr lang="zh-CN" altLang="en-US" b="0" dirty="0" smtClean="0">
              <a:latin typeface="SimSun" pitchFamily="2" charset="-122"/>
              <a:ea typeface="SimSun" pitchFamily="2" charset="-122"/>
            </a:endParaRPr>
          </a:p>
          <a:p>
            <a:pPr marL="609600" indent="-609600" algn="just"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endParaRPr lang="zh-CN" altLang="en-US" b="0" dirty="0" smtClean="0">
              <a:latin typeface="SimSun" pitchFamily="2" charset="-122"/>
              <a:ea typeface="SimSun" pitchFamily="2" charset="-122"/>
            </a:endParaRPr>
          </a:p>
          <a:p>
            <a:pPr marL="609600" indent="-609600" algn="just"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zh-CN" altLang="en-US" dirty="0" smtClean="0">
              <a:latin typeface="SimSun" pitchFamily="2" charset="-122"/>
              <a:ea typeface="SimSun" pitchFamily="2" charset="-122"/>
            </a:endParaRPr>
          </a:p>
          <a:p>
            <a:pPr marL="609600" indent="-609600"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2400" dirty="0" smtClean="0"/>
          </a:p>
          <a:p>
            <a:pPr marL="609600" indent="-609600" eaLnBrk="1" hangingPunct="1"/>
            <a:endParaRPr lang="en-US" dirty="0" smtClean="0"/>
          </a:p>
          <a:p>
            <a:pPr marL="609600" indent="-609600" eaLnBrk="1" hangingPunct="1"/>
            <a:endParaRPr lang="en-US" dirty="0" smtClean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5145717-1F49-483A-A718-98913C25F4D0}" type="datetime1">
              <a:rPr lang="en-US" smtClean="0"/>
              <a:pPr>
                <a:defRPr/>
              </a:pPr>
              <a:t>3/14/2018</a:t>
            </a:fld>
            <a:endParaRPr lang="en-US" smtClean="0"/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8D683-2D53-44AC-98F7-9BCBB90D60BC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CN" dirty="0" smtClean="0">
                <a:ea typeface="SimSun" pitchFamily="2" charset="-122"/>
              </a:rPr>
              <a:t>1. </a:t>
            </a:r>
            <a:r>
              <a:rPr lang="zh-CN" altLang="en-US" b="1" dirty="0" smtClean="0">
                <a:ea typeface="SimSun" pitchFamily="2" charset="-122"/>
              </a:rPr>
              <a:t>目的</a:t>
            </a:r>
            <a:r>
              <a:rPr lang="zh-CN" altLang="en-US" dirty="0" smtClean="0">
                <a:ea typeface="SimSun" pitchFamily="2" charset="-122"/>
              </a:rPr>
              <a:t>与</a:t>
            </a:r>
            <a:r>
              <a:rPr lang="zh-CN" altLang="en-US" b="1" dirty="0" smtClean="0">
                <a:ea typeface="SimSun" pitchFamily="2" charset="-122"/>
              </a:rPr>
              <a:t>创新</a:t>
            </a:r>
            <a:endParaRPr lang="en-US" dirty="0" smtClean="0"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064500" cy="4967287"/>
          </a:xfrm>
        </p:spPr>
        <p:txBody>
          <a:bodyPr/>
          <a:lstStyle/>
          <a:p>
            <a:pPr eaLnBrk="1" hangingPunct="1"/>
            <a:r>
              <a:rPr lang="zh-CN" altLang="en-US" dirty="0" smtClean="0">
                <a:ea typeface="SimSun" pitchFamily="2" charset="-122"/>
              </a:rPr>
              <a:t>把澳洲技术产品向中国推广</a:t>
            </a:r>
            <a:r>
              <a:rPr lang="en-US" dirty="0" smtClean="0"/>
              <a:t>,</a:t>
            </a:r>
            <a:r>
              <a:rPr lang="zh-CN" altLang="en-US" dirty="0" smtClean="0">
                <a:ea typeface="SimSun" pitchFamily="2" charset="-122"/>
              </a:rPr>
              <a:t>添补中国网上数学软件的开发和工业化生产的</a:t>
            </a:r>
            <a:r>
              <a:rPr lang="zh-CN" altLang="en-US" dirty="0" smtClean="0">
                <a:solidFill>
                  <a:srgbClr val="FF0000"/>
                </a:solidFill>
                <a:ea typeface="SimSun" pitchFamily="2" charset="-122"/>
              </a:rPr>
              <a:t>空白</a:t>
            </a:r>
            <a:r>
              <a:rPr lang="zh-CN" altLang="en-US" dirty="0" smtClean="0">
                <a:ea typeface="SimSun" pitchFamily="2" charset="-122"/>
              </a:rPr>
              <a:t>。</a:t>
            </a:r>
            <a:endParaRPr lang="en-US" altLang="zh-CN" dirty="0" smtClean="0">
              <a:ea typeface="SimSun" pitchFamily="2" charset="-122"/>
            </a:endParaRPr>
          </a:p>
          <a:p>
            <a:pPr eaLnBrk="1" hangingPunct="1"/>
            <a:r>
              <a:rPr lang="zh-CN" altLang="en-US" dirty="0" smtClean="0">
                <a:ea typeface="SimSun" pitchFamily="2" charset="-122"/>
              </a:rPr>
              <a:t>提供一种在线的可满足各种计算要求的、并集科研、教学、工业应用于一身的数学解决方案：</a:t>
            </a: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数学教育云计算平台</a:t>
            </a:r>
            <a:r>
              <a:rPr lang="zh-CN" altLang="en-US" dirty="0" smtClean="0">
                <a:ea typeface="SimSun" pitchFamily="2" charset="-122"/>
              </a:rPr>
              <a:t>。</a:t>
            </a:r>
            <a:endParaRPr lang="en-US" altLang="zh-CN" dirty="0" smtClean="0">
              <a:ea typeface="SimSun" pitchFamily="2" charset="-122"/>
            </a:endParaRPr>
          </a:p>
          <a:p>
            <a:pPr eaLnBrk="1" hangingPunct="1"/>
            <a:r>
              <a:rPr lang="zh-CN" altLang="en-US" dirty="0" smtClean="0">
                <a:ea typeface="SimSun" pitchFamily="2" charset="-122"/>
              </a:rPr>
              <a:t>可延伸到其他科目，例如：化学教育平台。</a:t>
            </a:r>
            <a:endParaRPr lang="en-US" altLang="zh-CN" dirty="0" smtClean="0">
              <a:ea typeface="SimSun" pitchFamily="2" charset="-122"/>
            </a:endParaRPr>
          </a:p>
          <a:p>
            <a:pPr eaLnBrk="1" hangingPunct="1"/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技术创新</a:t>
            </a:r>
            <a:r>
              <a:rPr lang="en-US" dirty="0" smtClean="0"/>
              <a:t>: </a:t>
            </a:r>
            <a:r>
              <a:rPr lang="zh-CN" altLang="en-US" dirty="0" smtClean="0">
                <a:ea typeface="SimSun" pitchFamily="2" charset="-122"/>
              </a:rPr>
              <a:t>在线点击添加新函数新功能。</a:t>
            </a:r>
            <a:endParaRPr lang="en-US" altLang="zh-CN" dirty="0" smtClean="0">
              <a:ea typeface="SimSun" pitchFamily="2" charset="-122"/>
            </a:endParaRPr>
          </a:p>
          <a:p>
            <a:pPr eaLnBrk="1" hangingPunct="1"/>
            <a:r>
              <a:rPr lang="ar-SA" dirty="0" smtClean="0"/>
              <a:t>在线计算任意分数阶微积分的功能</a:t>
            </a:r>
            <a:r>
              <a:rPr lang="en-US" dirty="0" smtClean="0"/>
              <a:t>,</a:t>
            </a:r>
            <a:r>
              <a:rPr lang="ar-SA" dirty="0" smtClean="0">
                <a:solidFill>
                  <a:srgbClr val="FF0000"/>
                </a:solidFill>
              </a:rPr>
              <a:t>世上独一无二</a:t>
            </a:r>
            <a:r>
              <a:rPr lang="zh-CN" altLang="en-US" dirty="0" smtClean="0">
                <a:ea typeface="SimSun" pitchFamily="2" charset="-122"/>
              </a:rPr>
              <a:t>。</a:t>
            </a:r>
            <a:endParaRPr lang="en-US" altLang="zh-CN" dirty="0" smtClean="0">
              <a:ea typeface="SimSun" pitchFamily="2" charset="-122"/>
            </a:endParaRP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DAC5B0-A9AC-4ACC-9134-9370551A067C}" type="datetime1">
              <a:rPr lang="en-US" smtClean="0"/>
              <a:pPr>
                <a:defRPr/>
              </a:pPr>
              <a:t>3/14/2018</a:t>
            </a:fld>
            <a:endParaRPr lang="en-US" smtClean="0"/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99450" cy="50514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sz="2800" dirty="0" smtClean="0">
                <a:ea typeface="SimSun" pitchFamily="2" charset="-122"/>
              </a:rPr>
              <a:t>提供在线的可满足各种计算要求的、并集科研、教学、工业应用于一身的数学解决方案</a:t>
            </a:r>
            <a:r>
              <a:rPr lang="en-US" altLang="zh-CN" sz="2800" dirty="0" smtClean="0">
                <a:ea typeface="SimSun" pitchFamily="2" charset="-122"/>
              </a:rPr>
              <a:t>: </a:t>
            </a:r>
            <a:r>
              <a:rPr lang="zh-CN" altLang="en-US" sz="2800" dirty="0" smtClean="0">
                <a:ea typeface="SimSun" pitchFamily="2" charset="-122"/>
              </a:rPr>
              <a:t>数学教育云计算平台。</a:t>
            </a:r>
            <a:r>
              <a:rPr lang="zh-CN" altLang="en-US" sz="2800" dirty="0" smtClean="0">
                <a:solidFill>
                  <a:srgbClr val="FFFF00"/>
                </a:solidFill>
                <a:ea typeface="SimSun" pitchFamily="2" charset="-122"/>
              </a:rPr>
              <a:t>关键技术</a:t>
            </a:r>
            <a:r>
              <a:rPr lang="zh-CN" altLang="en-US" sz="2800" dirty="0" smtClean="0">
                <a:ea typeface="SimSun" pitchFamily="2" charset="-122"/>
              </a:rPr>
              <a:t>有三大平台：</a:t>
            </a:r>
            <a:endParaRPr lang="en-US" altLang="zh-CN" sz="2800" dirty="0" smtClean="0">
              <a:latin typeface="Times New Roman" pitchFamily="18" charset="0"/>
              <a:ea typeface="MS Song"/>
              <a:cs typeface="MS Song"/>
            </a:endParaRP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zh-CN" altLang="en-US" sz="2800" dirty="0" smtClean="0">
                <a:solidFill>
                  <a:srgbClr val="FFFF00"/>
                </a:solidFill>
                <a:ea typeface="SimSun" pitchFamily="2" charset="-122"/>
              </a:rPr>
              <a:t>云计算平台</a:t>
            </a:r>
            <a:r>
              <a:rPr lang="en-US" sz="2800" dirty="0" smtClean="0"/>
              <a:t>:  </a:t>
            </a:r>
            <a:r>
              <a:rPr lang="zh-CN" altLang="en-US" sz="2800" dirty="0" smtClean="0">
                <a:ea typeface="SimSun" pitchFamily="2" charset="-122"/>
              </a:rPr>
              <a:t>随时随地计算。在线数学软件，网上符号计算器</a:t>
            </a:r>
            <a:r>
              <a:rPr lang="en-US" sz="2800" dirty="0" smtClean="0"/>
              <a:t>, </a:t>
            </a:r>
            <a:r>
              <a:rPr lang="zh-CN" altLang="en-US" sz="2800" dirty="0" smtClean="0">
                <a:ea typeface="SimSun" pitchFamily="2" charset="-122"/>
              </a:rPr>
              <a:t>按数学公式符号输入，按键即可计算</a:t>
            </a:r>
            <a:r>
              <a:rPr lang="en-US" sz="2800" dirty="0" smtClean="0"/>
              <a:t>, </a:t>
            </a:r>
            <a:r>
              <a:rPr lang="zh-CN" altLang="en-US" sz="2800" dirty="0" smtClean="0">
                <a:ea typeface="SimSun" pitchFamily="2" charset="-122"/>
              </a:rPr>
              <a:t>操作方便</a:t>
            </a:r>
            <a:r>
              <a:rPr lang="en-US" sz="2800" dirty="0" smtClean="0"/>
              <a:t>, </a:t>
            </a:r>
            <a:r>
              <a:rPr lang="zh-CN" altLang="en-US" sz="2800" dirty="0" smtClean="0">
                <a:ea typeface="SimSun" pitchFamily="2" charset="-122"/>
              </a:rPr>
              <a:t>提供数值解、分析解、图解。</a:t>
            </a:r>
            <a:endParaRPr lang="en-US" altLang="zh-CN" sz="2800" dirty="0" smtClean="0">
              <a:ea typeface="SimSun" pitchFamily="2" charset="-122"/>
            </a:endParaRP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zh-CN" altLang="en-US" sz="2800" dirty="0" smtClean="0">
                <a:solidFill>
                  <a:srgbClr val="FFFF00"/>
                </a:solidFill>
                <a:ea typeface="SimSun" pitchFamily="2" charset="-122"/>
              </a:rPr>
              <a:t>软件开发平台</a:t>
            </a:r>
            <a:r>
              <a:rPr lang="zh-CN" altLang="en-US" sz="2800" dirty="0" smtClean="0">
                <a:ea typeface="SimSun" pitchFamily="2" charset="-122"/>
              </a:rPr>
              <a:t>：随时随地开发。用户自定义函数，开发软件包，自动装载软件包，在线动态添加新函数新功能。</a:t>
            </a:r>
            <a:endParaRPr lang="en-US" altLang="zh-CN" sz="2800" dirty="0" smtClean="0">
              <a:ea typeface="SimSun" pitchFamily="2" charset="-122"/>
            </a:endParaRP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zh-CN" altLang="en-US" sz="2800" dirty="0" smtClean="0">
                <a:solidFill>
                  <a:srgbClr val="FFFF00"/>
                </a:solidFill>
                <a:ea typeface="SimSun" pitchFamily="2" charset="-122"/>
              </a:rPr>
              <a:t>数学教育平台</a:t>
            </a:r>
            <a:r>
              <a:rPr lang="en-US" sz="2800" dirty="0" smtClean="0"/>
              <a:t>: </a:t>
            </a:r>
            <a:r>
              <a:rPr lang="zh-CN" altLang="en-US" sz="2800" dirty="0" smtClean="0">
                <a:ea typeface="SimSun" pitchFamily="2" charset="-122"/>
              </a:rPr>
              <a:t>随时随地学习。学生自主和互动式学习</a:t>
            </a:r>
            <a:r>
              <a:rPr lang="en-US" sz="2800" dirty="0" smtClean="0"/>
              <a:t>,</a:t>
            </a:r>
            <a:r>
              <a:rPr lang="zh-CN" altLang="en-US" sz="2800" dirty="0" smtClean="0"/>
              <a:t>发链接</a:t>
            </a:r>
            <a:r>
              <a:rPr lang="zh-CN" altLang="en-US" sz="2800" dirty="0" smtClean="0"/>
              <a:t>就与</a:t>
            </a:r>
            <a:r>
              <a:rPr lang="zh-CN" altLang="en-US" sz="2800" dirty="0" smtClean="0"/>
              <a:t>别人分享动手计算</a:t>
            </a:r>
            <a:r>
              <a:rPr lang="en-US" sz="2800" dirty="0" smtClean="0"/>
              <a:t>, </a:t>
            </a:r>
            <a:r>
              <a:rPr lang="zh-CN" altLang="en-US" sz="2800" dirty="0" smtClean="0"/>
              <a:t>适合教学</a:t>
            </a:r>
            <a:r>
              <a:rPr lang="zh-CN" altLang="en-US" sz="2800" dirty="0" smtClean="0">
                <a:ea typeface="SimSun" pitchFamily="2" charset="-122"/>
              </a:rPr>
              <a:t>。</a:t>
            </a:r>
            <a:endParaRPr lang="en-US" altLang="zh-CN" sz="2800" dirty="0" smtClean="0">
              <a:ea typeface="SimSun" pitchFamily="2" charset="-122"/>
            </a:endParaRP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136E71-BE06-4A3E-B062-F286C8802EC7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7173" name="Rectangle 15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zh-CN" b="1" smtClean="0">
                <a:effectLst/>
                <a:ea typeface="SimSun" pitchFamily="2" charset="-122"/>
              </a:rPr>
              <a:t>2.  </a:t>
            </a:r>
            <a:r>
              <a:rPr lang="zh-CN" altLang="en-US" b="1" smtClean="0">
                <a:effectLst/>
                <a:ea typeface="SimSun" pitchFamily="2" charset="-122"/>
              </a:rPr>
              <a:t>项目概述</a:t>
            </a:r>
            <a:endParaRPr lang="en-US" b="1" smtClean="0">
              <a:effectLst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zh-CN" altLang="en-US" b="1" smtClean="0">
                <a:ea typeface="SimSun" pitchFamily="2" charset="-122"/>
              </a:rPr>
              <a:t>软件截图界面</a:t>
            </a:r>
            <a:endParaRPr lang="en-US" b="1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BAD8BBB-CB36-4C29-96AF-6CBE051A8966}" type="datetime1">
              <a:rPr lang="en-US" smtClean="0"/>
              <a:pPr>
                <a:defRPr/>
              </a:pPr>
              <a:t>3/14/2018</a:t>
            </a:fld>
            <a:endParaRPr lang="en-US" smtClean="0"/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184747-A9F7-45E5-AED1-4148CB2E997C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pic>
        <p:nvPicPr>
          <p:cNvPr id="8199" name="Picture 7" descr="C:\Users\w\Pictures\math2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764704"/>
            <a:ext cx="7772400" cy="58326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9794C07-4D16-4AC7-B456-522125E89283}" type="datetime1">
              <a:rPr lang="en-US" smtClean="0"/>
              <a:pPr>
                <a:defRPr/>
              </a:pPr>
              <a:t>3/14/2018</a:t>
            </a:fld>
            <a:endParaRPr lang="en-US" smtClean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76029B-1552-4911-A8A6-CA69A25C1A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CN" b="1" dirty="0" smtClean="0">
                <a:ea typeface="SimSun" pitchFamily="2" charset="-122"/>
              </a:rPr>
              <a:t>3.  </a:t>
            </a:r>
            <a:r>
              <a:rPr lang="zh-CN" altLang="en-US" b="1" dirty="0" smtClean="0">
                <a:ea typeface="SimSun" pitchFamily="2" charset="-122"/>
              </a:rPr>
              <a:t>优势</a:t>
            </a:r>
            <a:endParaRPr lang="en-US" dirty="0" smtClean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207375" cy="54721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sz="2800" dirty="0" smtClean="0">
                <a:ea typeface="SimSun" pitchFamily="2" charset="-122"/>
              </a:rPr>
              <a:t>   </a:t>
            </a:r>
            <a:r>
              <a:rPr lang="zh-CN" altLang="en-US" sz="2000" dirty="0" smtClean="0">
                <a:ea typeface="SimSun" pitchFamily="2" charset="-122"/>
              </a:rPr>
              <a:t>本项目功能丰富，内容多，产品性能、品牌、销售渠道优</a:t>
            </a:r>
            <a:r>
              <a:rPr lang="zh-CN" altLang="en-US" sz="2000" dirty="0" smtClean="0">
                <a:ea typeface="SimSun" pitchFamily="2" charset="-122"/>
              </a:rPr>
              <a:t>于对</a:t>
            </a:r>
            <a:r>
              <a:rPr lang="zh-CN" altLang="en-US" sz="2000" dirty="0" smtClean="0">
                <a:ea typeface="SimSun" pitchFamily="2" charset="-122"/>
              </a:rPr>
              <a:t>手产品。</a:t>
            </a:r>
            <a:endParaRPr lang="en-US" altLang="zh-CN" sz="2000" dirty="0" smtClean="0">
              <a:ea typeface="SimSun" pitchFamily="2" charset="-122"/>
            </a:endParaRP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zh-CN" altLang="en-US" sz="2800" dirty="0" smtClean="0">
                <a:solidFill>
                  <a:srgbClr val="FFFF00"/>
                </a:solidFill>
                <a:ea typeface="SimSun" pitchFamily="2" charset="-122"/>
              </a:rPr>
              <a:t>研发优势</a:t>
            </a:r>
            <a:r>
              <a:rPr lang="zh-CN" altLang="en-US" sz="2800" dirty="0" smtClean="0">
                <a:ea typeface="SimSun" pitchFamily="2" charset="-122"/>
              </a:rPr>
              <a:t>：在澳洲</a:t>
            </a:r>
            <a:r>
              <a:rPr lang="zh-CN" altLang="en-US" sz="2800" dirty="0" smtClean="0">
                <a:ea typeface="SimSun" pitchFamily="2" charset="-122"/>
              </a:rPr>
              <a:t>、中</a:t>
            </a:r>
            <a:r>
              <a:rPr lang="zh-CN" altLang="en-US" sz="2800" dirty="0" smtClean="0">
                <a:ea typeface="SimSun" pitchFamily="2" charset="-122"/>
              </a:rPr>
              <a:t>国拥</a:t>
            </a:r>
            <a:r>
              <a:rPr lang="zh-CN" altLang="en-US" sz="2800" dirty="0" smtClean="0">
                <a:ea typeface="SimSun" pitchFamily="2" charset="-122"/>
              </a:rPr>
              <a:t>有</a:t>
            </a:r>
            <a:r>
              <a:rPr lang="zh-CN" altLang="en-US" sz="2800" dirty="0" smtClean="0">
                <a:ea typeface="SimSun" pitchFamily="2" charset="-122"/>
              </a:rPr>
              <a:t>博士</a:t>
            </a:r>
            <a:r>
              <a:rPr lang="zh-CN" altLang="en-US" sz="2800" dirty="0" smtClean="0">
                <a:ea typeface="SimSun" pitchFamily="2" charset="-122"/>
              </a:rPr>
              <a:t>研</a:t>
            </a:r>
            <a:r>
              <a:rPr lang="zh-CN" altLang="en-US" sz="2800" dirty="0" smtClean="0">
                <a:ea typeface="SimSun" pitchFamily="2" charset="-122"/>
              </a:rPr>
              <a:t>发团队。</a:t>
            </a:r>
            <a:endParaRPr lang="en-US" altLang="zh-CN" sz="2800" dirty="0" smtClean="0">
              <a:ea typeface="SimSun" pitchFamily="2" charset="-122"/>
            </a:endParaRP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zh-CN" altLang="en-US" sz="2800" dirty="0" smtClean="0">
                <a:solidFill>
                  <a:srgbClr val="FFFF00"/>
                </a:solidFill>
                <a:ea typeface="SimSun" pitchFamily="2" charset="-122"/>
              </a:rPr>
              <a:t>产品优势</a:t>
            </a:r>
            <a:r>
              <a:rPr lang="zh-CN" altLang="en-US" sz="2800" dirty="0" smtClean="0">
                <a:ea typeface="SimSun" pitchFamily="2" charset="-122"/>
              </a:rPr>
              <a:t>：在线软件</a:t>
            </a:r>
            <a:r>
              <a:rPr lang="en-US" sz="2800" dirty="0" smtClean="0"/>
              <a:t>,</a:t>
            </a:r>
            <a:r>
              <a:rPr lang="zh-CN" altLang="en-US" sz="2800" dirty="0" smtClean="0">
                <a:ea typeface="SimSun" pitchFamily="2" charset="-122"/>
              </a:rPr>
              <a:t>不要下载安装</a:t>
            </a:r>
            <a:r>
              <a:rPr lang="en-US" sz="2800" dirty="0" smtClean="0"/>
              <a:t>,</a:t>
            </a:r>
            <a:r>
              <a:rPr lang="zh-CN" altLang="en-US" sz="2800" dirty="0" smtClean="0">
                <a:ea typeface="SimSun" pitchFamily="2" charset="-122"/>
              </a:rPr>
              <a:t>在</a:t>
            </a:r>
            <a:r>
              <a:rPr lang="zh-CN" altLang="en-US" sz="2800" dirty="0" smtClean="0">
                <a:ea typeface="SimSun" pitchFamily="2" charset="-122"/>
              </a:rPr>
              <a:t>手机上</a:t>
            </a:r>
            <a:r>
              <a:rPr lang="en-US" altLang="zh-CN" sz="2800" dirty="0" smtClean="0">
                <a:ea typeface="SimSun" pitchFamily="2" charset="-122"/>
              </a:rPr>
              <a:t>,</a:t>
            </a:r>
            <a:r>
              <a:rPr lang="zh-CN" altLang="en-US" sz="2800" dirty="0" smtClean="0">
                <a:ea typeface="SimSun" pitchFamily="2" charset="-122"/>
              </a:rPr>
              <a:t>随时随地计算</a:t>
            </a:r>
            <a:r>
              <a:rPr lang="en-US" altLang="zh-CN" sz="2800" dirty="0" smtClean="0">
                <a:ea typeface="SimSun" pitchFamily="2" charset="-122"/>
              </a:rPr>
              <a:t>,</a:t>
            </a:r>
            <a:r>
              <a:rPr lang="en-US" sz="2800" dirty="0" smtClean="0"/>
              <a:t> </a:t>
            </a:r>
            <a:r>
              <a:rPr lang="ar-SA" sz="2800" dirty="0" smtClean="0"/>
              <a:t>在线计算任意分数阶微积分的功能</a:t>
            </a:r>
            <a:r>
              <a:rPr lang="en-US" sz="2800" dirty="0" smtClean="0"/>
              <a:t>,</a:t>
            </a:r>
            <a:r>
              <a:rPr lang="ar-SA" sz="2800" dirty="0" smtClean="0"/>
              <a:t>世上独一无二</a:t>
            </a:r>
            <a:r>
              <a:rPr lang="zh-CN" altLang="en-US" sz="2800" dirty="0" smtClean="0">
                <a:ea typeface="SimSun" pitchFamily="2" charset="-122"/>
              </a:rPr>
              <a:t>。</a:t>
            </a:r>
            <a:r>
              <a:rPr lang="zh-CN" altLang="en-US" sz="2800" dirty="0" smtClean="0"/>
              <a:t>发链</a:t>
            </a:r>
            <a:r>
              <a:rPr lang="zh-CN" altLang="en-US" sz="2800" dirty="0" smtClean="0"/>
              <a:t>接与</a:t>
            </a:r>
            <a:r>
              <a:rPr lang="zh-CN" altLang="en-US" sz="2800" dirty="0" smtClean="0"/>
              <a:t>别人分享动手计算</a:t>
            </a:r>
            <a:r>
              <a:rPr lang="en-US" sz="2800" dirty="0" smtClean="0"/>
              <a:t>, </a:t>
            </a:r>
            <a:r>
              <a:rPr lang="zh-CN" altLang="en-US" sz="2800" dirty="0" smtClean="0"/>
              <a:t>适合教</a:t>
            </a:r>
            <a:r>
              <a:rPr lang="zh-CN" altLang="en-US" sz="2800" dirty="0" smtClean="0"/>
              <a:t>学</a:t>
            </a:r>
            <a:r>
              <a:rPr lang="en-US" altLang="zh-CN" sz="2800" dirty="0" smtClean="0"/>
              <a:t>.</a:t>
            </a:r>
            <a:endParaRPr lang="zh-CN" altLang="en-US" sz="2800" dirty="0" smtClean="0">
              <a:ea typeface="SimSun" pitchFamily="2" charset="-122"/>
            </a:endParaRP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zh-CN" altLang="en-US" sz="2800" dirty="0" smtClean="0">
                <a:solidFill>
                  <a:srgbClr val="FFFF00"/>
                </a:solidFill>
                <a:ea typeface="SimSun" pitchFamily="2" charset="-122"/>
              </a:rPr>
              <a:t>操作优势</a:t>
            </a:r>
            <a:r>
              <a:rPr lang="zh-CN" altLang="en-US" sz="2800" dirty="0" smtClean="0">
                <a:ea typeface="SimSun" pitchFamily="2" charset="-122"/>
              </a:rPr>
              <a:t>：用户按数学公式符号输入，按键即可计算</a:t>
            </a:r>
            <a:r>
              <a:rPr lang="en-US" sz="2800" dirty="0" smtClean="0"/>
              <a:t>, </a:t>
            </a:r>
            <a:r>
              <a:rPr lang="zh-CN" altLang="en-US" sz="2800" dirty="0" smtClean="0">
                <a:ea typeface="SimSun" pitchFamily="2" charset="-122"/>
              </a:rPr>
              <a:t>象计算器一样操作方便。</a:t>
            </a: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zh-CN" altLang="en-US" sz="2800" dirty="0" smtClean="0">
                <a:solidFill>
                  <a:srgbClr val="FFFF00"/>
                </a:solidFill>
                <a:ea typeface="SimSun" pitchFamily="2" charset="-122"/>
              </a:rPr>
              <a:t>技术优势</a:t>
            </a:r>
            <a:r>
              <a:rPr lang="zh-CN" altLang="en-US" sz="2800" dirty="0" smtClean="0">
                <a:ea typeface="SimSun" pitchFamily="2" charset="-122"/>
              </a:rPr>
              <a:t>：</a:t>
            </a:r>
            <a:r>
              <a:rPr lang="en-US" sz="2800" dirty="0" smtClean="0"/>
              <a:t>Java </a:t>
            </a:r>
            <a:r>
              <a:rPr lang="zh-CN" altLang="en-US" sz="2800" dirty="0" smtClean="0">
                <a:ea typeface="SimSun" pitchFamily="2" charset="-122"/>
              </a:rPr>
              <a:t>技术</a:t>
            </a:r>
            <a:r>
              <a:rPr lang="en-US" altLang="zh-CN" sz="2800" dirty="0" smtClean="0">
                <a:latin typeface="Times New Roman" pitchFamily="18" charset="0"/>
                <a:ea typeface="MS Song"/>
                <a:cs typeface="MS Song"/>
              </a:rPr>
              <a:t>“</a:t>
            </a:r>
            <a:r>
              <a:rPr lang="zh-CN" altLang="en-US" sz="2800" dirty="0" smtClean="0">
                <a:latin typeface="Times New Roman" pitchFamily="18" charset="0"/>
                <a:ea typeface="MS Song"/>
                <a:cs typeface="MS Song"/>
              </a:rPr>
              <a:t>编写一次，任何地方都可使用”</a:t>
            </a:r>
            <a:r>
              <a:rPr lang="zh-CN" altLang="en-US" sz="2800" dirty="0" smtClean="0">
                <a:ea typeface="SimSun" pitchFamily="2" charset="-122"/>
              </a:rPr>
              <a:t>，减少了软件研究、开发、应用的花费。</a:t>
            </a:r>
            <a:endParaRPr lang="en-US" altLang="zh-CN" sz="2800" dirty="0" smtClean="0">
              <a:ea typeface="SimSun" pitchFamily="2" charset="-122"/>
            </a:endParaRP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zh-CN" altLang="en-US" sz="2800" dirty="0" smtClean="0">
                <a:solidFill>
                  <a:srgbClr val="FFFF00"/>
                </a:solidFill>
                <a:ea typeface="SimSun" pitchFamily="2" charset="-122"/>
              </a:rPr>
              <a:t>营销优势</a:t>
            </a:r>
            <a:r>
              <a:rPr lang="zh-CN" altLang="en-US" sz="2800" dirty="0" smtClean="0">
                <a:ea typeface="SimSun" pitchFamily="2" charset="-122"/>
              </a:rPr>
              <a:t>：有国内外客户基础。</a:t>
            </a:r>
            <a:endParaRPr lang="en-US" altLang="zh-CN" sz="2800" dirty="0" smtClean="0">
              <a:ea typeface="SimSun" pitchFamily="2" charset="-122"/>
            </a:endParaRP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zh-CN" altLang="en-US" sz="2800" dirty="0" smtClean="0">
                <a:solidFill>
                  <a:srgbClr val="FFFF00"/>
                </a:solidFill>
                <a:ea typeface="SimSun" pitchFamily="2" charset="-122"/>
              </a:rPr>
              <a:t>成本优势</a:t>
            </a:r>
            <a:r>
              <a:rPr lang="zh-CN" altLang="en-US" sz="2800" dirty="0" smtClean="0">
                <a:ea typeface="SimSun" pitchFamily="2" charset="-122"/>
              </a:rPr>
              <a:t>：云计算低成本。</a:t>
            </a:r>
            <a:endParaRPr lang="en-US" sz="2800" dirty="0" smtClean="0">
              <a:ea typeface="SimSun" pitchFamily="2" charset="-122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9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9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92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500"/>
                                        <p:tgtEl>
                                          <p:spTgt spid="92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1C76026-AF8E-4189-BB9D-326A25C93B3A}" type="datetime1">
              <a:rPr lang="en-US" smtClean="0"/>
              <a:pPr>
                <a:defRPr/>
              </a:pPr>
              <a:t>3/14/2018</a:t>
            </a:fld>
            <a:endParaRPr lang="en-US" smtClean="0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4D246-EF8B-4C28-AAB6-2B5FFE291C2B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699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CN" b="1" dirty="0" smtClean="0">
                <a:ea typeface="SimSun" pitchFamily="2" charset="-122"/>
              </a:rPr>
              <a:t>4.  </a:t>
            </a:r>
            <a:r>
              <a:rPr lang="zh-CN" altLang="en-US" b="1" dirty="0" smtClean="0">
                <a:ea typeface="SimSun" pitchFamily="2" charset="-122"/>
              </a:rPr>
              <a:t>技术原理图</a:t>
            </a:r>
            <a:endParaRPr lang="en-US" dirty="0" smtClean="0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772400" cy="50895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AU" sz="2000" smtClean="0">
                <a:ea typeface="Helv"/>
                <a:cs typeface="Helv"/>
              </a:rPr>
              <a:t>			</a:t>
            </a:r>
            <a:r>
              <a:rPr lang="zh-CN" altLang="en-US" sz="2000" smtClean="0">
                <a:ea typeface="SimSun" pitchFamily="2" charset="-122"/>
              </a:rPr>
              <a:t>用户</a:t>
            </a:r>
            <a:r>
              <a:rPr lang="en-AU" sz="2000" smtClean="0">
                <a:ea typeface="Helv"/>
                <a:cs typeface="Helv"/>
              </a:rPr>
              <a:t>			</a:t>
            </a:r>
            <a:r>
              <a:rPr lang="zh-CN" altLang="en-US" sz="2000" smtClean="0">
                <a:ea typeface="SimSun" pitchFamily="2" charset="-122"/>
              </a:rPr>
              <a:t>软件包</a:t>
            </a:r>
            <a:endParaRPr lang="en-AU" sz="2000" smtClean="0">
              <a:ea typeface="Helv"/>
              <a:cs typeface="Helv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AU" sz="2000" smtClean="0">
                <a:ea typeface="Helv"/>
                <a:cs typeface="Helv"/>
              </a:rPr>
              <a:t>		 /|\             		       |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sz="2000" smtClean="0">
                <a:ea typeface="Helv"/>
                <a:cs typeface="Helv"/>
              </a:rPr>
              <a:t>		 \|/            	                   \|/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sz="2000" smtClean="0">
                <a:ea typeface="Helv"/>
                <a:cs typeface="Helv"/>
              </a:rPr>
              <a:t>		------------------------------------------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sz="2000" smtClean="0">
                <a:ea typeface="Helv"/>
                <a:cs typeface="Helv"/>
              </a:rPr>
              <a:t>		|           </a:t>
            </a:r>
            <a:r>
              <a:rPr lang="zh-CN" altLang="en-US" sz="2000" smtClean="0">
                <a:ea typeface="SimSun" pitchFamily="2" charset="-122"/>
              </a:rPr>
              <a:t>数学公式界面                </a:t>
            </a:r>
            <a:r>
              <a:rPr lang="en-AU" sz="2000" smtClean="0">
                <a:ea typeface="Helv"/>
                <a:cs typeface="Helv"/>
              </a:rPr>
              <a:t>|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sz="2000" smtClean="0">
                <a:ea typeface="Helv"/>
                <a:cs typeface="Helv"/>
              </a:rPr>
              <a:t>		------------------------------------------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sz="2000" smtClean="0">
                <a:ea typeface="Helv"/>
                <a:cs typeface="Helv"/>
              </a:rPr>
              <a:t>			       /|\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sz="2000" smtClean="0">
                <a:ea typeface="Helv"/>
                <a:cs typeface="Helv"/>
              </a:rPr>
              <a:t>			       \|/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sz="2000" smtClean="0">
                <a:ea typeface="Helv"/>
                <a:cs typeface="Helv"/>
              </a:rPr>
              <a:t>		------------------------------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sz="2000" smtClean="0">
                <a:ea typeface="Helv"/>
                <a:cs typeface="Helv"/>
              </a:rPr>
              <a:t>	 -------&gt; |	</a:t>
            </a:r>
            <a:r>
              <a:rPr lang="zh-CN" altLang="en-US" sz="2000" smtClean="0">
                <a:ea typeface="SimSun" pitchFamily="2" charset="-122"/>
              </a:rPr>
              <a:t>推理器</a:t>
            </a:r>
            <a:r>
              <a:rPr lang="en-US" altLang="zh-CN" sz="2000" smtClean="0">
                <a:ea typeface="SimSun" pitchFamily="2" charset="-122"/>
              </a:rPr>
              <a:t>	         </a:t>
            </a:r>
            <a:r>
              <a:rPr lang="en-AU" sz="2000" smtClean="0">
                <a:ea typeface="Helv"/>
                <a:cs typeface="Helv"/>
              </a:rPr>
              <a:t>| &lt;---------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sz="2000" smtClean="0">
                <a:ea typeface="Helv"/>
                <a:cs typeface="Helv"/>
              </a:rPr>
              <a:t>	|       	------------------------------              |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sz="2000" smtClean="0">
                <a:ea typeface="Helv"/>
                <a:cs typeface="Helv"/>
              </a:rPr>
              <a:t>       \|/                                            	          \|/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sz="2000" smtClean="0">
                <a:ea typeface="Helv"/>
                <a:cs typeface="Helv"/>
              </a:rPr>
              <a:t>----------------------------                        --------------------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sz="2000" smtClean="0">
                <a:ea typeface="Helv"/>
                <a:cs typeface="Helv"/>
              </a:rPr>
              <a:t>|	</a:t>
            </a:r>
            <a:r>
              <a:rPr lang="zh-CN" altLang="en-US" sz="2000" smtClean="0">
                <a:ea typeface="SimSun" pitchFamily="2" charset="-122"/>
              </a:rPr>
              <a:t>知识库 </a:t>
            </a:r>
            <a:r>
              <a:rPr lang="en-US" altLang="zh-CN" sz="2000" smtClean="0">
                <a:ea typeface="SimSun" pitchFamily="2" charset="-122"/>
              </a:rPr>
              <a:t>		</a:t>
            </a:r>
            <a:r>
              <a:rPr lang="en-AU" sz="2000" smtClean="0">
                <a:ea typeface="Helv"/>
                <a:cs typeface="Helv"/>
              </a:rPr>
              <a:t>|                       |    </a:t>
            </a:r>
            <a:r>
              <a:rPr lang="zh-CN" altLang="en-US" sz="2000" smtClean="0">
                <a:ea typeface="SimSun" pitchFamily="2" charset="-122"/>
              </a:rPr>
              <a:t>数据库      </a:t>
            </a:r>
            <a:r>
              <a:rPr lang="en-AU" sz="2000" smtClean="0">
                <a:ea typeface="Helv"/>
                <a:cs typeface="Helv"/>
              </a:rPr>
              <a:t>|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sz="2000" smtClean="0">
                <a:ea typeface="Helv"/>
                <a:cs typeface="Helv"/>
              </a:rPr>
              <a:t>----------------------------                        --------------------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AU" sz="2000" smtClean="0">
                <a:ea typeface="Helv"/>
                <a:cs typeface="Helv"/>
              </a:rPr>
              <a:t>					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2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2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2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2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27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27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27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27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A762C27-7669-40A1-BDC7-C7B423E7022F}" type="datetime1">
              <a:rPr lang="en-US" smtClean="0"/>
              <a:pPr>
                <a:defRPr/>
              </a:pPr>
              <a:t>3/14/2018</a:t>
            </a:fld>
            <a:endParaRPr lang="en-US" smtClean="0"/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DE02A5-8061-416B-B004-71675E16F93C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25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zh-CN" altLang="en-US" b="1" smtClean="0">
                <a:ea typeface="SimSun" pitchFamily="2" charset="-122"/>
              </a:rPr>
              <a:t>计算机程序设计线路图</a:t>
            </a:r>
            <a:endParaRPr lang="en-US" b="1" smtClean="0">
              <a:effectLst/>
              <a:latin typeface="Arial" pitchFamily="34" charset="0"/>
              <a:ea typeface="MS Song"/>
              <a:cs typeface="MS Song"/>
            </a:endParaRPr>
          </a:p>
        </p:txBody>
      </p:sp>
      <p:graphicFrame>
        <p:nvGraphicFramePr>
          <p:cNvPr id="25603" name="Object 1027"/>
          <p:cNvGraphicFramePr>
            <a:graphicFrameLocks noChangeAspect="1"/>
          </p:cNvGraphicFramePr>
          <p:nvPr>
            <p:ph type="dgm" idx="1"/>
          </p:nvPr>
        </p:nvGraphicFramePr>
        <p:xfrm>
          <a:off x="1143000" y="1676400"/>
          <a:ext cx="7010400" cy="4418013"/>
        </p:xfrm>
        <a:graphic>
          <a:graphicData uri="http://schemas.openxmlformats.org/presentationml/2006/ole">
            <p:oleObj spid="_x0000_s1026" name="MS Org Chart" r:id="rId3" imgW="7657920" imgH="2469960" progId="OrgPlusWOPX.4">
              <p:embed followColorScheme="full"/>
            </p:oleObj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CN" b="1" dirty="0" smtClean="0">
                <a:effectLst/>
                <a:ea typeface="SimSun" pitchFamily="2" charset="-122"/>
              </a:rPr>
              <a:t>5.  </a:t>
            </a:r>
            <a:r>
              <a:rPr lang="zh-CN" altLang="en-US" b="1" dirty="0" smtClean="0">
                <a:ea typeface="SimSun" pitchFamily="2" charset="-122"/>
              </a:rPr>
              <a:t>成熟性</a:t>
            </a:r>
            <a:endParaRPr lang="en-US" b="1" dirty="0" smtClean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25538"/>
            <a:ext cx="7772400" cy="4970462"/>
          </a:xfrm>
        </p:spPr>
        <p:txBody>
          <a:bodyPr/>
          <a:lstStyle/>
          <a:p>
            <a:pPr eaLnBrk="1" hangingPunct="1"/>
            <a:r>
              <a:rPr lang="zh-CN" altLang="en-US" smtClean="0">
                <a:solidFill>
                  <a:srgbClr val="FFFF00"/>
                </a:solidFill>
                <a:ea typeface="SimSun" pitchFamily="2" charset="-122"/>
              </a:rPr>
              <a:t>理论依据</a:t>
            </a:r>
            <a:r>
              <a:rPr lang="en-US" smtClean="0"/>
              <a:t>: </a:t>
            </a:r>
            <a:r>
              <a:rPr lang="zh-CN" altLang="en-US" smtClean="0">
                <a:ea typeface="SimSun" pitchFamily="2" charset="-122"/>
              </a:rPr>
              <a:t>从</a:t>
            </a:r>
            <a:r>
              <a:rPr lang="en-US" smtClean="0"/>
              <a:t>1990</a:t>
            </a:r>
            <a:r>
              <a:rPr lang="zh-CN" altLang="en-US" smtClean="0">
                <a:ea typeface="SimSun" pitchFamily="2" charset="-122"/>
              </a:rPr>
              <a:t>年开始研发数学软件</a:t>
            </a:r>
            <a:r>
              <a:rPr lang="en-US" altLang="zh-CN" smtClean="0">
                <a:ea typeface="SimSun" pitchFamily="2" charset="-122"/>
              </a:rPr>
              <a:t>,</a:t>
            </a:r>
          </a:p>
          <a:p>
            <a:pPr eaLnBrk="1" hangingPunct="1"/>
            <a:r>
              <a:rPr lang="zh-CN" altLang="en-US" smtClean="0">
                <a:ea typeface="SimSun" pitchFamily="2" charset="-122"/>
              </a:rPr>
              <a:t>累计投入研发</a:t>
            </a:r>
            <a:r>
              <a:rPr lang="en-US" smtClean="0"/>
              <a:t>25</a:t>
            </a:r>
            <a:r>
              <a:rPr lang="zh-CN" altLang="en-US" smtClean="0">
                <a:ea typeface="SimSun" pitchFamily="2" charset="-122"/>
              </a:rPr>
              <a:t>年</a:t>
            </a:r>
            <a:r>
              <a:rPr lang="en-US" smtClean="0"/>
              <a:t>, </a:t>
            </a:r>
            <a:r>
              <a:rPr lang="zh-CN" altLang="en-US" smtClean="0">
                <a:ea typeface="SimSun" pitchFamily="2" charset="-122"/>
              </a:rPr>
              <a:t>价值超过</a:t>
            </a:r>
            <a:r>
              <a:rPr lang="en-US" smtClean="0"/>
              <a:t>140</a:t>
            </a:r>
            <a:r>
              <a:rPr lang="zh-CN" altLang="en-US" smtClean="0">
                <a:ea typeface="SimSun" pitchFamily="2" charset="-122"/>
              </a:rPr>
              <a:t>万元</a:t>
            </a:r>
            <a:r>
              <a:rPr lang="en-US" altLang="zh-CN" smtClean="0">
                <a:ea typeface="SimSun" pitchFamily="2" charset="-122"/>
              </a:rPr>
              <a:t>.</a:t>
            </a:r>
          </a:p>
          <a:p>
            <a:pPr eaLnBrk="1" hangingPunct="1"/>
            <a:r>
              <a:rPr lang="zh-CN" altLang="en-US" smtClean="0">
                <a:ea typeface="SimSun" pitchFamily="2" charset="-122"/>
              </a:rPr>
              <a:t>在国内外学术刊物发表了</a:t>
            </a:r>
            <a:r>
              <a:rPr lang="en-US" smtClean="0"/>
              <a:t>65</a:t>
            </a:r>
            <a:r>
              <a:rPr lang="zh-CN" altLang="en-US" smtClean="0">
                <a:ea typeface="SimSun" pitchFamily="2" charset="-122"/>
              </a:rPr>
              <a:t>篇论文</a:t>
            </a:r>
            <a:r>
              <a:rPr lang="en-US" altLang="zh-CN" smtClean="0">
                <a:ea typeface="SimSun" pitchFamily="2" charset="-122"/>
              </a:rPr>
              <a:t>.</a:t>
            </a:r>
          </a:p>
          <a:p>
            <a:pPr eaLnBrk="1" hangingPunct="1"/>
            <a:r>
              <a:rPr lang="zh-CN" altLang="en-US" smtClean="0">
                <a:solidFill>
                  <a:srgbClr val="FFFF00"/>
                </a:solidFill>
                <a:ea typeface="SimSun" pitchFamily="2" charset="-122"/>
              </a:rPr>
              <a:t>实验依据</a:t>
            </a:r>
            <a:r>
              <a:rPr lang="en-US" smtClean="0"/>
              <a:t>: 1991</a:t>
            </a:r>
            <a:r>
              <a:rPr lang="zh-CN" altLang="en-US" smtClean="0">
                <a:ea typeface="SimSun" pitchFamily="2" charset="-122"/>
              </a:rPr>
              <a:t>年已经成功开发了</a:t>
            </a:r>
            <a:r>
              <a:rPr lang="en-US" smtClean="0"/>
              <a:t>PC </a:t>
            </a:r>
            <a:r>
              <a:rPr lang="zh-CN" altLang="en-US" smtClean="0">
                <a:ea typeface="SimSun" pitchFamily="2" charset="-122"/>
              </a:rPr>
              <a:t>计算机</a:t>
            </a:r>
            <a:r>
              <a:rPr lang="en-US" smtClean="0"/>
              <a:t>DOS </a:t>
            </a:r>
            <a:r>
              <a:rPr lang="zh-CN" altLang="en-US" smtClean="0">
                <a:ea typeface="SimSun" pitchFamily="2" charset="-122"/>
              </a:rPr>
              <a:t>版本数学软件</a:t>
            </a:r>
            <a:r>
              <a:rPr lang="en-US" smtClean="0"/>
              <a:t>SymbMath.</a:t>
            </a:r>
          </a:p>
          <a:p>
            <a:pPr eaLnBrk="1" hangingPunct="1"/>
            <a:r>
              <a:rPr lang="en-US" smtClean="0"/>
              <a:t>1991</a:t>
            </a:r>
            <a:r>
              <a:rPr lang="zh-CN" altLang="en-US" smtClean="0">
                <a:ea typeface="SimSun" pitchFamily="2" charset="-122"/>
              </a:rPr>
              <a:t>年至今</a:t>
            </a:r>
            <a:r>
              <a:rPr lang="en-US" smtClean="0"/>
              <a:t>, </a:t>
            </a:r>
            <a:r>
              <a:rPr lang="zh-CN" altLang="en-US" smtClean="0">
                <a:ea typeface="SimSun" pitchFamily="2" charset="-122"/>
              </a:rPr>
              <a:t>在世界各国软件下载网站</a:t>
            </a:r>
            <a:r>
              <a:rPr lang="en-US" smtClean="0"/>
              <a:t>(</a:t>
            </a:r>
            <a:r>
              <a:rPr lang="zh-CN" altLang="en-US" smtClean="0">
                <a:ea typeface="SimSun" pitchFamily="2" charset="-122"/>
              </a:rPr>
              <a:t>例如</a:t>
            </a:r>
            <a:r>
              <a:rPr lang="en-US" smtClean="0"/>
              <a:t>: download.com) </a:t>
            </a:r>
            <a:r>
              <a:rPr lang="zh-CN" altLang="en-US" smtClean="0">
                <a:ea typeface="SimSun" pitchFamily="2" charset="-122"/>
              </a:rPr>
              <a:t>都有</a:t>
            </a:r>
            <a:r>
              <a:rPr lang="en-US" smtClean="0"/>
              <a:t>Symbmath</a:t>
            </a:r>
          </a:p>
          <a:p>
            <a:pPr eaLnBrk="1" hangingPunct="1"/>
            <a:r>
              <a:rPr lang="en-US" smtClean="0"/>
              <a:t>1996</a:t>
            </a:r>
            <a:r>
              <a:rPr lang="zh-CN" altLang="en-US" smtClean="0">
                <a:ea typeface="SimSun" pitchFamily="2" charset="-122"/>
              </a:rPr>
              <a:t>年开发</a:t>
            </a:r>
            <a:r>
              <a:rPr lang="en-US" smtClean="0"/>
              <a:t>Java </a:t>
            </a:r>
            <a:r>
              <a:rPr lang="zh-CN" altLang="en-US" smtClean="0">
                <a:ea typeface="SimSun" pitchFamily="2" charset="-122"/>
              </a:rPr>
              <a:t>版本软件</a:t>
            </a:r>
            <a:r>
              <a:rPr lang="en-US" smtClean="0"/>
              <a:t>, </a:t>
            </a:r>
            <a:r>
              <a:rPr lang="zh-CN" altLang="en-US" smtClean="0">
                <a:ea typeface="SimSun" pitchFamily="2" charset="-122"/>
              </a:rPr>
              <a:t>已在网络上运行</a:t>
            </a:r>
            <a:r>
              <a:rPr lang="en-US" smtClean="0"/>
              <a:t>10</a:t>
            </a:r>
            <a:r>
              <a:rPr lang="zh-CN" altLang="en-US" smtClean="0">
                <a:ea typeface="SimSun" pitchFamily="2" charset="-122"/>
              </a:rPr>
              <a:t>多年，稳定性和关键技术已成熟</a:t>
            </a:r>
            <a:endParaRPr lang="en-US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1FAF8FC-7EB7-47EA-84FF-9C68428EA587}" type="datetime1">
              <a:rPr lang="en-US" smtClean="0"/>
              <a:pPr>
                <a:defRPr/>
              </a:pPr>
              <a:t>3/14/2018</a:t>
            </a:fld>
            <a:endParaRPr lang="en-US" smtClean="0"/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C43D83-9880-43E7-B67C-6C5A826B3685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roject Overview">
  <a:themeElements>
    <a:clrScheme name="Project Overview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Project Overview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Office\Templates\1033\Project Overview.pot</Template>
  <TotalTime>4963</TotalTime>
  <Words>2608</Words>
  <Application>Microsoft Office PowerPoint</Application>
  <PresentationFormat>On-screen Show (4:3)</PresentationFormat>
  <Paragraphs>339</Paragraphs>
  <Slides>22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4" baseType="lpstr">
      <vt:lpstr>Times New Roman</vt:lpstr>
      <vt:lpstr>Arial</vt:lpstr>
      <vt:lpstr>Wingdings</vt:lpstr>
      <vt:lpstr>SimSun</vt:lpstr>
      <vt:lpstr>Microsoft YaHei</vt:lpstr>
      <vt:lpstr>MS Song</vt:lpstr>
      <vt:lpstr>仿宋体</vt:lpstr>
      <vt:lpstr>Helv</vt:lpstr>
      <vt:lpstr>Arial_Unicode_MS</vt:lpstr>
      <vt:lpstr>F1</vt:lpstr>
      <vt:lpstr>Project Overview</vt:lpstr>
      <vt:lpstr>MS Org Chart</vt:lpstr>
      <vt:lpstr>数学手册网 mathHandbook.com</vt:lpstr>
      <vt:lpstr>目 录</vt:lpstr>
      <vt:lpstr>1. 目的与创新</vt:lpstr>
      <vt:lpstr>2.  项目概述</vt:lpstr>
      <vt:lpstr>软件截图界面</vt:lpstr>
      <vt:lpstr>3.  优势</vt:lpstr>
      <vt:lpstr>4.  技术原理图</vt:lpstr>
      <vt:lpstr>计算机程序设计线路图</vt:lpstr>
      <vt:lpstr>5.  成熟性</vt:lpstr>
      <vt:lpstr>20多种国外期刊已检测评论</vt:lpstr>
      <vt:lpstr>7. 市 场</vt:lpstr>
      <vt:lpstr>8. 市场推广计划</vt:lpstr>
      <vt:lpstr>9.  经济效益</vt:lpstr>
      <vt:lpstr>10.  商业模式</vt:lpstr>
      <vt:lpstr>11.  获利方式</vt:lpstr>
      <vt:lpstr>12.  投资计划</vt:lpstr>
      <vt:lpstr>13.  发展计划</vt:lpstr>
      <vt:lpstr>14. 团队队长  学历 </vt:lpstr>
      <vt:lpstr>工作经验与创业经历</vt:lpstr>
      <vt:lpstr>获  奖</vt:lpstr>
      <vt:lpstr>15.  团队能 力</vt:lpstr>
      <vt:lpstr>16. 总 结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 huang</dc:creator>
  <cp:lastModifiedBy>w huang</cp:lastModifiedBy>
  <cp:revision>280</cp:revision>
  <cp:lastPrinted>1601-01-01T00:00:00Z</cp:lastPrinted>
  <dcterms:created xsi:type="dcterms:W3CDTF">1601-01-01T00:00:00Z</dcterms:created>
  <dcterms:modified xsi:type="dcterms:W3CDTF">2018-03-14T11:16:56Z</dcterms:modified>
</cp:coreProperties>
</file>