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-2664" y="-14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huang.com/business/shopping/auctions/index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3728" y="1221578"/>
            <a:ext cx="4939100" cy="15544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500" b="1" kern="0" spc="300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分数阶微分方程解析解法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483728" y="2947160"/>
            <a:ext cx="3605579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利用MathHand.com求解与验证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166885" y="3903331"/>
            <a:ext cx="2279606" cy="38863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200" dirty="0" smtClean="0"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DrHuang.com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59157" y="2835245"/>
            <a:ext cx="3425408" cy="0"/>
          </a:xfrm>
          <a:custGeom>
            <a:avLst/>
            <a:gdLst/>
            <a:ahLst/>
            <a:cxnLst/>
            <a:rect l="l" t="t" r="r" b="b"/>
            <a:pathLst>
              <a:path w="3425408">
                <a:moveTo>
                  <a:pt x="0" y="0"/>
                </a:moveTo>
                <a:lnTo>
                  <a:pt x="3425408" y="0"/>
                </a:lnTo>
              </a:path>
            </a:pathLst>
          </a:custGeom>
          <a:noFill/>
          <a:ln w="9525">
            <a:solidFill>
              <a:srgbClr val="CCCCCC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63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半微分与半积分方程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95478" y="1231514"/>
            <a:ext cx="2516103" cy="308255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8630" y="1365822"/>
            <a:ext cx="1362233" cy="70408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5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95478" y="1873830"/>
            <a:ext cx="2377440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分数阶微积分表示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95478" y="2385894"/>
            <a:ext cx="2516103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半微分与半积分方程通过分数阶微积分的概念进行表达，其中半微分方程的微分阶数为正，而半积分方程的阶数为负。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3313949" y="1231514"/>
            <a:ext cx="2516103" cy="308255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396245" y="1365822"/>
            <a:ext cx="1104990" cy="70408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5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3313949" y="1873830"/>
            <a:ext cx="2377440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方程求解方法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3313949" y="2385894"/>
            <a:ext cx="2516103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通过mathHand.com平台输入方程并使用dsolve()函数，可以求解半微分与半积分方程，进一步通过点击“test”按钮验证解的正确性。</a:t>
            </a:r>
            <a:endParaRPr lang="en-US" sz="15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5932420" y="1231514"/>
            <a:ext cx="2516103" cy="30825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005572" y="1365822"/>
            <a:ext cx="1333989" cy="70408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5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5932420" y="1873830"/>
            <a:ext cx="2377440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解的结构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5932420" y="2385894"/>
            <a:ext cx="2516103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线性分数阶微分方程的解由通解和特解组合而成，这种结构揭示了方程解的一般形式及其对特定初始条件的响应。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63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双重积分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4125591" y="1645920"/>
            <a:ext cx="174439" cy="0"/>
          </a:xfrm>
          <a:custGeom>
            <a:avLst/>
            <a:gdLst/>
            <a:ahLst/>
            <a:cxnLst/>
            <a:rect l="l" t="t" r="r" b="b"/>
            <a:pathLst>
              <a:path w="174439">
                <a:moveTo>
                  <a:pt x="174439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4" name="Shape 2"/>
          <p:cNvSpPr/>
          <p:nvPr/>
        </p:nvSpPr>
        <p:spPr>
          <a:xfrm>
            <a:off x="5024592" y="2752344"/>
            <a:ext cx="177670" cy="0"/>
          </a:xfrm>
          <a:custGeom>
            <a:avLst/>
            <a:gdLst/>
            <a:ahLst/>
            <a:cxnLst/>
            <a:rect l="l" t="t" r="r" b="b"/>
            <a:pathLst>
              <a:path w="177670">
                <a:moveTo>
                  <a:pt x="0" y="0"/>
                </a:moveTo>
                <a:lnTo>
                  <a:pt x="177670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5" name="Shape 3"/>
          <p:cNvSpPr/>
          <p:nvPr/>
        </p:nvSpPr>
        <p:spPr>
          <a:xfrm>
            <a:off x="4118004" y="3799332"/>
            <a:ext cx="175088" cy="0"/>
          </a:xfrm>
          <a:custGeom>
            <a:avLst/>
            <a:gdLst/>
            <a:ahLst/>
            <a:cxnLst/>
            <a:rect l="l" t="t" r="r" b="b"/>
            <a:pathLst>
              <a:path w="175088">
                <a:moveTo>
                  <a:pt x="175088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6" name="Text 4"/>
          <p:cNvSpPr/>
          <p:nvPr/>
        </p:nvSpPr>
        <p:spPr>
          <a:xfrm>
            <a:off x="4287407" y="1280160"/>
            <a:ext cx="745435" cy="70408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5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287407" y="3429000"/>
            <a:ext cx="745435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7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278263" y="2423160"/>
            <a:ext cx="745435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7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890230" y="1280160"/>
            <a:ext cx="310896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双重积分方程求解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890230" y="1639519"/>
            <a:ext cx="3108960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双重积分方程的求解涉及对方程进行两次积分，通常需要特定的数学软件或工具来辅助完成，确保解的准确性和效率。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235854" y="2039112"/>
            <a:ext cx="310896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使用mathHand.com求解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236250" y="2441448"/>
            <a:ext cx="3108960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mathHand.com提供了一个用户友好的界面，允许用户输入双重积分方程，通过点击"dsolve"按钮快速获得方程的解，简化了求解过程。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890230" y="2761488"/>
            <a:ext cx="310896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验证方程解的正确性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890230" y="3163824"/>
            <a:ext cx="310896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在mathHand.com上，用户可以通过点击"test"按钮来测试双重积分方程的解，这一步骤对于确认解的正确性至关重要，确保数学模型的准确性。</a:t>
            </a:r>
            <a:endParaRPr lang="en-US" sz="15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111" y="1182319"/>
            <a:ext cx="914400" cy="914400"/>
          </a:xfrm>
          <a:prstGeom prst="rect">
            <a:avLst/>
          </a:prstGeom>
        </p:spPr>
      </p:pic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111" y="2304288"/>
            <a:ext cx="914400" cy="914400"/>
          </a:xfrm>
          <a:prstGeom prst="rect">
            <a:avLst/>
          </a:prstGeom>
        </p:spPr>
      </p:pic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111" y="331012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63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偏微分方程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743200" y="1280160"/>
            <a:ext cx="365760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偏微分方程的定义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743200" y="1622469"/>
            <a:ext cx="3657600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偏微分方程是一类数学方程，其中包含未知函数及其对一个或多个自变量的偏导数。这类方程在物理、工程等领域中广泛应用，用于描述各种自然现象。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22708" y="2821838"/>
            <a:ext cx="365760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一维与多维扩散方程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22708" y="3153766"/>
            <a:ext cx="365760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扩散方程根据空间维度的不同，分为一维、二维和三维形式。这些方程通过引入时间和空间变量，以及相应的偏导数，来描述物质在不同维度空间中的扩散过程。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963692" y="2821838"/>
            <a:ext cx="365760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963692" y="3153766"/>
            <a:ext cx="365760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分数阶微分方程扩展了传统微分方程的概念，通过引入非整数阶的导数，为描述具有记忆和遗传特性的复杂系统提供了新的数学工具，丰富了偏微分方程的研究和应用范围。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7393" y="1215473"/>
            <a:ext cx="2140946" cy="18928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000" b="1" dirty="0">
                <a:solidFill>
                  <a:srgbClr val="FFFFFF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653889" y="2591079"/>
            <a:ext cx="55474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分数阶微积分应用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09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单一与混合阶方程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886688"/>
            <a:ext cx="4523239" cy="405361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0" y="903148"/>
            <a:ext cx="4523239" cy="439854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9529"/>
            <a:ext cx="4523239" cy="452323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122902" y="1093989"/>
            <a:ext cx="438912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单一阶方程的输入方式</a:t>
            </a:r>
            <a:endParaRPr lang="en-US" sz="1500" dirty="0"/>
          </a:p>
        </p:txBody>
      </p:sp>
      <p:sp>
        <p:nvSpPr>
          <p:cNvPr id="7" name="Text 2"/>
          <p:cNvSpPr/>
          <p:nvPr/>
        </p:nvSpPr>
        <p:spPr>
          <a:xfrm>
            <a:off x="4122902" y="1395741"/>
            <a:ext cx="4476025" cy="5616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单一阶方程包括一阶、二阶以及分数阶导数和积分，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用户可以根据需求选择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y(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n,x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)、</a:t>
            </a: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ds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</a:t>
            </a: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y,x,n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 或 d(y(x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),</a:t>
            </a: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x,n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 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等格式进行输入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4122902" y="2258934"/>
            <a:ext cx="438912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混合阶方程的表示方法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4122902" y="2555200"/>
            <a:ext cx="4476025" cy="5616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混合阶方程涉及多个不同阶数的微分方程组合，如一阶时间偏微分方程，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可通过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ds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(y,t,1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)=ds(y,x,2)+</a:t>
            </a: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ds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</a:t>
            </a: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y,x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 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的形式进行输入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4122115" y="3522635"/>
            <a:ext cx="438912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分数阶微分方程的输入选项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4122902" y="3824695"/>
            <a:ext cx="4476025" cy="5616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分数阶微分方程，如0.5阶导数和积分，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可以通过 y(0.5,x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)、ds(y,x,0.5)、d(y(x),x,0.5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 或 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ints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(y,x,0.5) 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等方式输入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2673371" y="1805964"/>
            <a:ext cx="499914" cy="0"/>
          </a:xfrm>
          <a:custGeom>
            <a:avLst/>
            <a:gdLst/>
            <a:ahLst/>
            <a:cxnLst/>
            <a:rect l="l" t="t" r="r" b="b"/>
            <a:pathLst>
              <a:path w="499914">
                <a:moveTo>
                  <a:pt x="0" y="0"/>
                </a:moveTo>
                <a:lnTo>
                  <a:pt x="499914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13" name="Shape 8"/>
          <p:cNvSpPr/>
          <p:nvPr/>
        </p:nvSpPr>
        <p:spPr>
          <a:xfrm>
            <a:off x="3162037" y="2856649"/>
            <a:ext cx="350493" cy="0"/>
          </a:xfrm>
          <a:custGeom>
            <a:avLst/>
            <a:gdLst/>
            <a:ahLst/>
            <a:cxnLst/>
            <a:rect l="l" t="t" r="r" b="b"/>
            <a:pathLst>
              <a:path w="350493">
                <a:moveTo>
                  <a:pt x="0" y="0"/>
                </a:moveTo>
                <a:lnTo>
                  <a:pt x="350493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14" name="Shape 9"/>
          <p:cNvSpPr/>
          <p:nvPr/>
        </p:nvSpPr>
        <p:spPr>
          <a:xfrm>
            <a:off x="2804600" y="4003258"/>
            <a:ext cx="1103131" cy="0"/>
          </a:xfrm>
          <a:custGeom>
            <a:avLst/>
            <a:gdLst/>
            <a:ahLst/>
            <a:cxnLst/>
            <a:rect l="l" t="t" r="r" b="b"/>
            <a:pathLst>
              <a:path w="1103131">
                <a:moveTo>
                  <a:pt x="0" y="0"/>
                </a:moveTo>
                <a:lnTo>
                  <a:pt x="1103131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15" name="Text 10"/>
          <p:cNvSpPr/>
          <p:nvPr/>
        </p:nvSpPr>
        <p:spPr>
          <a:xfrm>
            <a:off x="1838595" y="1558724"/>
            <a:ext cx="794446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1605529" y="2616316"/>
            <a:ext cx="1312181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1426313" y="3754199"/>
            <a:ext cx="1670613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63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系统与复数阶方程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15722" y="1280160"/>
            <a:ext cx="6252821" cy="9144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15722" y="3310128"/>
            <a:ext cx="6252839" cy="9144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-8100000">
            <a:off x="7535883" y="3604801"/>
            <a:ext cx="325055" cy="32505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15722" y="2295144"/>
            <a:ext cx="6252839" cy="91440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-8100000">
            <a:off x="7535902" y="2589817"/>
            <a:ext cx="325055" cy="32505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-8100000">
            <a:off x="7535864" y="1574833"/>
            <a:ext cx="325055" cy="32505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1352940" y="1280160"/>
            <a:ext cx="2530607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系统方程的定义</a:t>
            </a:r>
            <a:endParaRPr lang="en-US" sz="1500" dirty="0"/>
          </a:p>
        </p:txBody>
      </p:sp>
      <p:sp>
        <p:nvSpPr>
          <p:cNvPr id="10" name="Text 2"/>
          <p:cNvSpPr/>
          <p:nvPr/>
        </p:nvSpPr>
        <p:spPr>
          <a:xfrm>
            <a:off x="3883548" y="1280160"/>
            <a:ext cx="3584448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系统方程涉及多个未知函数，通常表示为x(t)和y(t)，其中t是变量。这些方程的解法可以通过特定的数学软件进行求解，例如使用dsolve函数。</a:t>
            </a:r>
            <a:endParaRPr lang="en-US" sz="1500" dirty="0"/>
          </a:p>
        </p:txBody>
      </p:sp>
      <p:sp>
        <p:nvSpPr>
          <p:cNvPr id="11" name="Text 3"/>
          <p:cNvSpPr/>
          <p:nvPr/>
        </p:nvSpPr>
        <p:spPr>
          <a:xfrm>
            <a:off x="1353312" y="2295144"/>
            <a:ext cx="2531059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初始值的重要性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3884371" y="2295144"/>
            <a:ext cx="3584448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在解决系统方程时，初始值x(0)和y(0)扮演着关键角色，它们定义了方程解的起始点。正确的初始值对于获得准确的解至关重要。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1353312" y="3310128"/>
            <a:ext cx="2530145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复数阶微分方程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84371" y="3310128"/>
            <a:ext cx="3584448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复数阶微分方程通过将阶数扩展到复数域，为微分方程提供了更广泛的解析范围。这类方程可以使用特定的符号表示，如ds(y,x,i)，来表达复数阶导数。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63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变阶与不同阶比较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700000">
            <a:off x="844660" y="2989203"/>
            <a:ext cx="566928" cy="56692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700000">
            <a:off x="844660" y="1954009"/>
            <a:ext cx="566928" cy="56692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44660" y="2490600"/>
            <a:ext cx="566928" cy="56692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44660" y="3520440"/>
            <a:ext cx="566928" cy="56692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44660" y="1417320"/>
            <a:ext cx="566928" cy="566928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86369" y="2490600"/>
            <a:ext cx="683510" cy="5669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2"/>
          <p:cNvSpPr/>
          <p:nvPr/>
        </p:nvSpPr>
        <p:spPr>
          <a:xfrm>
            <a:off x="786369" y="3520440"/>
            <a:ext cx="683510" cy="5669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10" name="Text 3"/>
          <p:cNvSpPr/>
          <p:nvPr/>
        </p:nvSpPr>
        <p:spPr>
          <a:xfrm>
            <a:off x="786369" y="1417320"/>
            <a:ext cx="683510" cy="5669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1377951" y="1309421"/>
            <a:ext cx="7030578" cy="822960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1529002" y="1309421"/>
            <a:ext cx="2119633" cy="46935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变阶微分方程定义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3756212" y="1300277"/>
            <a:ext cx="4660543" cy="5616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变阶微分方程指的是其阶数随变量变化的微分方程，例如阶数在cos(x)之间不断变化的微分方程，解法涉及n阶分数导数的变化。</a:t>
            </a:r>
            <a:endParaRPr lang="en-US" sz="15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3648635" y="2157984"/>
            <a:ext cx="4768119" cy="822960"/>
          </a:xfrm>
          <a:prstGeom prst="rect">
            <a:avLst/>
          </a:prstGeom>
        </p:spPr>
      </p:pic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1377951" y="3412541"/>
            <a:ext cx="7030578" cy="822960"/>
          </a:xfrm>
          <a:prstGeom prst="rect">
            <a:avLst/>
          </a:prstGeom>
        </p:spPr>
      </p:pic>
      <p:sp>
        <p:nvSpPr>
          <p:cNvPr id="16" name="Text 6"/>
          <p:cNvSpPr/>
          <p:nvPr/>
        </p:nvSpPr>
        <p:spPr>
          <a:xfrm>
            <a:off x="1529002" y="2344296"/>
            <a:ext cx="2377440" cy="7132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不同阶微分方程解法比较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4043082" y="2372868"/>
            <a:ext cx="4365447" cy="74635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常数阶微分方程的解格式相同，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即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exp(k 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x)，其中k是常数。随着阶数的变化，k值和通解形式也会相应变化，但特定解保持不变。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529174" y="3599993"/>
            <a:ext cx="2377440" cy="7132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变阶微分方程的特殊解法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3908443" y="3403397"/>
            <a:ext cx="4500086" cy="74635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对于阶数连续变化的变阶微分方程，如阶数在cos(x)</a:t>
            </a:r>
            <a:r>
              <a:rPr lang="en-US" sz="1200" dirty="0" err="1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之间变化的方程，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其解法涉及到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</a:t>
            </a:r>
            <a:r>
              <a:rPr lang="en-US" sz="1200" dirty="0" err="1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Mittag-Leffler函数</a:t>
            </a:r>
            <a:r>
              <a:rPr lang="en-US" sz="1200" dirty="0" smtClean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E</a:t>
            </a:r>
            <a:r>
              <a:rPr lang="en-US" sz="11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_{cos}(</a:t>
            </a: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x)(x)，展示了解法的独特性。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7393" y="1215473"/>
            <a:ext cx="2140946" cy="18928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000" b="1" dirty="0">
                <a:solidFill>
                  <a:srgbClr val="FFFFFF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653889" y="2591079"/>
            <a:ext cx="55474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解决方案验证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09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测试解检验正确性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1112874" y="2023218"/>
            <a:ext cx="182880" cy="1828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6569" y="1611738"/>
            <a:ext cx="972611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5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3945776" y="2023218"/>
            <a:ext cx="182880" cy="1828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356765" y="1611738"/>
            <a:ext cx="972611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5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6684075" y="2023218"/>
            <a:ext cx="182880" cy="1828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86961" y="1611738"/>
            <a:ext cx="972611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5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626569" y="2240293"/>
            <a:ext cx="2430470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点击“test”按钮进行测试</a:t>
            </a: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626569" y="2862085"/>
            <a:ext cx="2430470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通过直接在界面上点击“test”按钮，可以快速对方程的解进行检验，如果结果不为零，则说明解可能不正确，此时可以通过点击plot2D按钮进一步分析。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3356765" y="2240293"/>
            <a:ext cx="2430470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使用test()函数进行测试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3356765" y="2862085"/>
            <a:ext cx="2430470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test()函数提供了一种编程方式来检验方程的解，允许用户自定义参数和轴，例如`test(exptax, axsy=2y)`，这种方式为高级用户提供了更多的灵活性和控制。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6086961" y="2240293"/>
            <a:ext cx="2430470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使用ntest()进行数值测试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6086961" y="2862085"/>
            <a:ext cx="2430470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ntest()函数通过将随机数代入独立变量并计算方程的值，来数值地检验解的正确性，这种方法适用于需要大量测试或验证解的稳定性的场景。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09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相关文献参考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15722" y="1280160"/>
            <a:ext cx="6252821" cy="9144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15722" y="3310128"/>
            <a:ext cx="6252839" cy="9144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-8100000">
            <a:off x="7535883" y="3604801"/>
            <a:ext cx="325055" cy="32505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15722" y="2295144"/>
            <a:ext cx="6252839" cy="91440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-8100000">
            <a:off x="7535902" y="2589817"/>
            <a:ext cx="325055" cy="32505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-8100000">
            <a:off x="7535864" y="1574833"/>
            <a:ext cx="325055" cy="32505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986118" y="1502680"/>
            <a:ext cx="2897429" cy="46935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分数阶微积分的理论基础</a:t>
            </a:r>
            <a:endParaRPr lang="en-US" sz="1500" dirty="0"/>
          </a:p>
        </p:txBody>
      </p:sp>
      <p:sp>
        <p:nvSpPr>
          <p:cNvPr id="10" name="Text 2"/>
          <p:cNvSpPr/>
          <p:nvPr/>
        </p:nvSpPr>
        <p:spPr>
          <a:xfrm>
            <a:off x="3883548" y="1280160"/>
            <a:ext cx="3584448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分数阶微积分作为数学分析的一个分支，通过引入非整数阶导数和积分，扩展了传统微积分的概念，为解决复杂系统的建模与分析提供了新的视角。</a:t>
            </a:r>
            <a:endParaRPr lang="en-US" sz="1500" dirty="0"/>
          </a:p>
        </p:txBody>
      </p:sp>
      <p:sp>
        <p:nvSpPr>
          <p:cNvPr id="11" name="Text 3"/>
          <p:cNvSpPr/>
          <p:nvPr/>
        </p:nvSpPr>
        <p:spPr>
          <a:xfrm>
            <a:off x="869576" y="2517664"/>
            <a:ext cx="3014795" cy="46935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分数阶微分方程的研究进展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3884371" y="2295144"/>
            <a:ext cx="3584448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分数阶微分方程是分数阶微积分理论的重要应用之一，近年来，随着计算技术的发展，其在物理、工程等领域的应用研究取得了显著进展，为相关领域的研究提供了新的工具。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869576" y="3532648"/>
            <a:ext cx="3013881" cy="46935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分数阶微分方程的求解方法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84371" y="3310128"/>
            <a:ext cx="3584448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分数阶微分方程的求解涉及复杂的数学运算，研究者提出了多种求解方法，如Adomian分解法等，这些方法为理解和应用分数阶微分方程提供了有效的数学工具。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11280" y="1837459"/>
            <a:ext cx="1344276" cy="95097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42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目录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68808" y="2491255"/>
            <a:ext cx="2029220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A5A5A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CATALOG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1" y="555101"/>
            <a:ext cx="261193" cy="228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35299" y="683117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831795" y="600821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434840" y="1155200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微分方程示例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3831336" y="1072904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435184" y="1627283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分数阶微积分应用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831680" y="1544987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435184" y="2099366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解决方案验证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3831680" y="2017070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" y="2073871"/>
            <a:ext cx="4313208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6750" b="1" dirty="0">
                <a:solidFill>
                  <a:srgbClr val="2B76FD">
                    <a:alpha val="1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THANKS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91440" y="1638538"/>
            <a:ext cx="4313208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6750" b="1" dirty="0">
                <a:solidFill>
                  <a:srgbClr val="2B76F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谢谢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4825" y="1804083"/>
            <a:ext cx="5753100" cy="277742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112500"/>
              </a:lnSpc>
              <a:spcBef>
                <a:spcPts val="375"/>
              </a:spcBef>
            </a:pPr>
            <a:r>
              <a:rPr lang="zh-CN" altLang="en-US" dirty="0" smtClean="0"/>
              <a:t>手机</a:t>
            </a:r>
            <a:r>
              <a:rPr lang="en-US" altLang="zh-CN" dirty="0" smtClean="0"/>
              <a:t>: 00 61 413008019,  18889273710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传真</a:t>
            </a:r>
            <a:r>
              <a:rPr lang="en-US" altLang="zh-CN" dirty="0" smtClean="0"/>
              <a:t>: 00 61 2 93138588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电邮： </a:t>
            </a:r>
            <a:r>
              <a:rPr lang="en-AU" dirty="0" smtClean="0"/>
              <a:t>DrHuangAu@yahoo.com.au   </a:t>
            </a:r>
          </a:p>
          <a:p>
            <a:pPr algn="ctr">
              <a:lnSpc>
                <a:spcPct val="112500"/>
              </a:lnSpc>
              <a:spcBef>
                <a:spcPts val="375"/>
              </a:spcBef>
            </a:pPr>
            <a:r>
              <a:rPr lang="en-AU" dirty="0" smtClean="0"/>
              <a:t>DrHuang57@qq.com</a:t>
            </a:r>
          </a:p>
          <a:p>
            <a:pPr algn="ctr">
              <a:lnSpc>
                <a:spcPct val="112500"/>
              </a:lnSpc>
              <a:spcBef>
                <a:spcPts val="375"/>
              </a:spcBef>
            </a:pPr>
            <a:r>
              <a:rPr lang="en-AU" dirty="0" smtClean="0"/>
              <a:t>DrHuang57@gmail.com</a:t>
            </a:r>
            <a:br>
              <a:rPr lang="en-AU" dirty="0" smtClean="0"/>
            </a:br>
            <a:r>
              <a:rPr lang="en-AU" dirty="0" smtClean="0"/>
              <a:t>QQ: 1662657603</a:t>
            </a:r>
            <a:br>
              <a:rPr lang="en-AU" dirty="0" smtClean="0"/>
            </a:br>
            <a:r>
              <a:rPr lang="zh-CN" altLang="en-US" dirty="0" smtClean="0"/>
              <a:t>微信</a:t>
            </a:r>
            <a:r>
              <a:rPr lang="en-US" altLang="zh-CN" dirty="0" smtClean="0"/>
              <a:t>: </a:t>
            </a:r>
            <a:r>
              <a:rPr lang="en-AU" dirty="0" smtClean="0"/>
              <a:t>DrHuang8</a:t>
            </a:r>
            <a:br>
              <a:rPr lang="en-AU" dirty="0" smtClean="0"/>
            </a:br>
            <a:r>
              <a:rPr lang="zh-CN" altLang="en-US" dirty="0" smtClean="0"/>
              <a:t>网址： </a:t>
            </a:r>
            <a:r>
              <a:rPr lang="en-AU" dirty="0" smtClean="0">
                <a:hlinkClick r:id="rId3"/>
              </a:rPr>
              <a:t>DrHuang.com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39090" y="342900"/>
            <a:ext cx="4313208" cy="14611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6750" b="1" dirty="0">
                <a:solidFill>
                  <a:srgbClr val="2B76F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谢谢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7393" y="1215473"/>
            <a:ext cx="2140946" cy="18928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000" b="1" dirty="0">
                <a:solidFill>
                  <a:srgbClr val="FFFFFF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653889" y="2591079"/>
            <a:ext cx="55474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分数阶微分方程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09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方程类型与解法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65582" y="2209724"/>
            <a:ext cx="2487168" cy="23326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091493" y="1952509"/>
            <a:ext cx="530506" cy="25721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82" y="1436403"/>
            <a:ext cx="426013" cy="426013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1614063" y="1706968"/>
            <a:ext cx="1334304" cy="0"/>
          </a:xfrm>
          <a:custGeom>
            <a:avLst/>
            <a:gdLst/>
            <a:ahLst/>
            <a:cxnLst/>
            <a:rect l="l" t="t" r="r" b="b"/>
            <a:pathLst>
              <a:path w="1334304">
                <a:moveTo>
                  <a:pt x="0" y="0"/>
                </a:moveTo>
                <a:lnTo>
                  <a:pt x="1334304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7" name="Text 2"/>
          <p:cNvSpPr/>
          <p:nvPr/>
        </p:nvSpPr>
        <p:spPr>
          <a:xfrm>
            <a:off x="665582" y="2008556"/>
            <a:ext cx="2395728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一阶微分方程的解法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775310" y="2758364"/>
            <a:ext cx="2267712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一阶微分方程通过在mathHand.com上输入方程，使用"dsolve"功能求解，并通过点击"test"按钮来验证解的正确性，实现快速准确的求解过程。</a:t>
            </a:r>
            <a:endParaRPr lang="en-US" sz="15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3363976" y="2209724"/>
            <a:ext cx="2487168" cy="2332625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040425" y="2209838"/>
            <a:ext cx="2487168" cy="233262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152750" y="2008556"/>
            <a:ext cx="2698394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二阶及半阶微分方程求解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3473704" y="2758364"/>
            <a:ext cx="2267712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无论是二阶还是半阶微分方程，均可以在mathHand.com上利用"dsolve"函数求解，并通过等号获取解后，使用"test"按钮进行测试，确保解的准确性。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6086145" y="2008556"/>
            <a:ext cx="2395728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积分方程与分数阶微分方程的转化与求解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6150153" y="2758364"/>
            <a:ext cx="2267712" cy="14996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对于积分方程和分数阶微分方程，首先将它们转化为相应阶数的微分方程，然后在mathHand.com上使用"dsolve"功能求解，最后通过"test"按钮验证解的正确性。</a:t>
            </a:r>
            <a:endParaRPr lang="en-US" sz="1500" dirty="0"/>
          </a:p>
        </p:txBody>
      </p:sp>
      <p:sp>
        <p:nvSpPr>
          <p:cNvPr id="15" name="Text 8"/>
          <p:cNvSpPr/>
          <p:nvPr/>
        </p:nvSpPr>
        <p:spPr>
          <a:xfrm>
            <a:off x="665582" y="1465752"/>
            <a:ext cx="679728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423" y="1436403"/>
            <a:ext cx="426013" cy="426013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3373668" y="1465752"/>
            <a:ext cx="70996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407" y="1436403"/>
            <a:ext cx="426013" cy="426013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6040891" y="1465752"/>
            <a:ext cx="72366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20" name="Shape 11"/>
          <p:cNvSpPr/>
          <p:nvPr/>
        </p:nvSpPr>
        <p:spPr>
          <a:xfrm>
            <a:off x="4252680" y="1706968"/>
            <a:ext cx="1334304" cy="0"/>
          </a:xfrm>
          <a:custGeom>
            <a:avLst/>
            <a:gdLst/>
            <a:ahLst/>
            <a:cxnLst/>
            <a:rect l="l" t="t" r="r" b="b"/>
            <a:pathLst>
              <a:path w="1334304">
                <a:moveTo>
                  <a:pt x="0" y="0"/>
                </a:moveTo>
                <a:lnTo>
                  <a:pt x="1334304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sp>
        <p:nvSpPr>
          <p:cNvPr id="21" name="Shape 12"/>
          <p:cNvSpPr/>
          <p:nvPr/>
        </p:nvSpPr>
        <p:spPr>
          <a:xfrm>
            <a:off x="6937622" y="1706968"/>
            <a:ext cx="1334304" cy="0"/>
          </a:xfrm>
          <a:custGeom>
            <a:avLst/>
            <a:gdLst/>
            <a:ahLst/>
            <a:cxnLst/>
            <a:rect l="l" t="t" r="r" b="b"/>
            <a:pathLst>
              <a:path w="1334304">
                <a:moveTo>
                  <a:pt x="0" y="0"/>
                </a:moveTo>
                <a:lnTo>
                  <a:pt x="1334304" y="0"/>
                </a:lnTo>
              </a:path>
            </a:pathLst>
          </a:custGeom>
          <a:noFill/>
          <a:ln w="19050">
            <a:solidFill>
              <a:srgbClr val="2B76FD"/>
            </a:solidFill>
            <a:prstDash val="solid"/>
            <a:headEnd type="none"/>
            <a:tailEnd type="arrow"/>
          </a:ln>
        </p:spPr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3790334" y="1952509"/>
            <a:ext cx="530506" cy="257215"/>
          </a:xfrm>
          <a:prstGeom prst="rect">
            <a:avLst/>
          </a:prstGeom>
        </p:spPr>
      </p:pic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6466318" y="1952509"/>
            <a:ext cx="530506" cy="25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63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数值与图形方法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700000">
            <a:off x="844660" y="2989203"/>
            <a:ext cx="566928" cy="56692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700000">
            <a:off x="844660" y="1954009"/>
            <a:ext cx="566928" cy="56692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44660" y="2490600"/>
            <a:ext cx="566928" cy="56692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44660" y="3520440"/>
            <a:ext cx="566928" cy="56692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44660" y="1417320"/>
            <a:ext cx="566928" cy="566928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86369" y="2490600"/>
            <a:ext cx="683510" cy="5669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2"/>
          <p:cNvSpPr/>
          <p:nvPr/>
        </p:nvSpPr>
        <p:spPr>
          <a:xfrm>
            <a:off x="786369" y="3520440"/>
            <a:ext cx="683510" cy="5669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10" name="Text 3"/>
          <p:cNvSpPr/>
          <p:nvPr/>
        </p:nvSpPr>
        <p:spPr>
          <a:xfrm>
            <a:off x="786369" y="1417320"/>
            <a:ext cx="683510" cy="5669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1377951" y="1309421"/>
            <a:ext cx="7030578" cy="822960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1529002" y="1496873"/>
            <a:ext cx="2377440" cy="7132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使用ODE plot函数求解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3906614" y="1300277"/>
            <a:ext cx="4501915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ODE plot函数odeplot()是解决微分方程的数值与图形方法之一，通过输入如sin(x)-cos(y)等表达式，并选择相应阶数的微分方程进行求解。</a:t>
            </a:r>
            <a:endParaRPr lang="en-US" sz="15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1377951" y="2382012"/>
            <a:ext cx="7038804" cy="822960"/>
          </a:xfrm>
          <a:prstGeom prst="rect">
            <a:avLst/>
          </a:prstGeom>
        </p:spPr>
      </p:pic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1377951" y="3412541"/>
            <a:ext cx="7030578" cy="822960"/>
          </a:xfrm>
          <a:prstGeom prst="rect">
            <a:avLst/>
          </a:prstGeom>
        </p:spPr>
      </p:pic>
      <p:sp>
        <p:nvSpPr>
          <p:cNvPr id="16" name="Text 6"/>
          <p:cNvSpPr/>
          <p:nvPr/>
        </p:nvSpPr>
        <p:spPr>
          <a:xfrm>
            <a:off x="1529002" y="2569464"/>
            <a:ext cx="2377440" cy="7132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一阶与二阶微分方程求解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3906614" y="2372868"/>
            <a:ext cx="4501915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在ODE plot函数中，用户可以通过勾选y'=或y''=复选框，分别解决一阶或二阶微分方程，为不同复杂度的数学问题提供解决方案。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529174" y="3599993"/>
            <a:ext cx="237744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二维与三维图形展示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3908443" y="3403397"/>
            <a:ext cx="4500086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通过点击dsolve和plot2D或plot3D按钮，用户可以查看微分方程的二维曲线图或三维图形，进一步通过调整时间t值或旋转图形，深入理解方程的图形特性。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636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分数阶偏微分方程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844493" y="909969"/>
            <a:ext cx="2377440" cy="7132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分数阶偏微分方程的求解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844493" y="1783673"/>
            <a:ext cx="237744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分数阶偏微分方程的求解可以通过数学软件mathHand.com实现，只需输入方程并点击“dsolve”按钮，即可得到方程的解。</a:t>
            </a:r>
            <a:endParaRPr lang="en-US" sz="1500" dirty="0"/>
          </a:p>
        </p:txBody>
      </p:sp>
      <p:pic>
        <p:nvPicPr>
          <p:cNvPr id="5" name="Image 0" descr="https://sgw-dx.xf-yun.com/api/v1/sparkdesk/1724825668901e357393f38724e10988a1088d0810024.jpg?authorization=c2ltcGxlLWp3dCBhaz1zcGFya2Rlc2s4MDAwMDAwMDAwMDE7ZXhwPTMzMDE2MjU2Njg7YWxnbz1obWFjLXNoYTI1NjtzaWc9ODlvcjk5WEUrR210UVBBUHVRVEVEM0FFdTRTRzVqVUdjSkRZSUR0cllHcz0=&amp;x_location=7YfmxI7B7uKO7jlRxIftd6Fbdo=="/>
          <p:cNvPicPr>
            <a:picLocks noChangeAspect="1"/>
          </p:cNvPicPr>
          <p:nvPr/>
        </p:nvPicPr>
        <p:blipFill>
          <a:blip r:embed="rId4"/>
          <a:srcRect l="73" r="73"/>
          <a:stretch/>
        </p:blipFill>
        <p:spPr>
          <a:xfrm>
            <a:off x="939771" y="3366922"/>
            <a:ext cx="2186885" cy="123012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221933" y="909969"/>
            <a:ext cx="2710923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分数阶偏微分方程的性质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360633" y="1783673"/>
            <a:ext cx="2377440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分数阶偏微分方程与整数阶偏微分方程具有相同的性质，其线性方程的解可以表示为通解和特解的和。</a:t>
            </a:r>
            <a:endParaRPr lang="en-US" sz="1500" dirty="0"/>
          </a:p>
        </p:txBody>
      </p:sp>
      <p:pic>
        <p:nvPicPr>
          <p:cNvPr id="8" name="Image 1" descr="https://sgw-dx.xf-yun.com/api/v1/sparkdesk/1724825681682c9e6aef7e2404766846fbc908ae258ff.jpg?authorization=c2ltcGxlLWp3dCBhaz1zcGFya2Rlc2s4MDAwMDAwMDAwMDE7ZXhwPTMzMDE2MjU2ODE7YWxnbz1obWFjLXNoYTI1NjtzaWc9UHQ0TEJOSXJ5MjVDaVh2aGFUQ2xqcnBLU0RtZy9nRFRyM2trTTJSK0k5TT0=&amp;x_location=7YfmxI7B7uKO7jlRxIftd6Fbdo=="/>
          <p:cNvPicPr>
            <a:picLocks noChangeAspect="1"/>
          </p:cNvPicPr>
          <p:nvPr/>
        </p:nvPicPr>
        <p:blipFill>
          <a:blip r:embed="rId5"/>
          <a:srcRect l="154" r="154"/>
          <a:stretch/>
        </p:blipFill>
        <p:spPr>
          <a:xfrm>
            <a:off x="3416716" y="3322828"/>
            <a:ext cx="2265274" cy="127421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76773" y="909969"/>
            <a:ext cx="2377440" cy="7132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8A3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分数阶偏微分方程的应用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5876773" y="1783673"/>
            <a:ext cx="2377440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分数阶偏微分方程在物理学、工程学等领域有广泛应用，通过数学软件mathHand.com可以方便地求解这类方程，推动相关领域的发展。</a:t>
            </a:r>
            <a:endParaRPr lang="en-US" sz="1500" dirty="0"/>
          </a:p>
        </p:txBody>
      </p:sp>
      <p:pic>
        <p:nvPicPr>
          <p:cNvPr id="11" name="Image 2" descr="https://sgw-dx.xf-yun.com/api/v1/sparkdesk/1724825690364721fc8d24975456c8434ae413f7b551c.jpg?authorization=c2ltcGxlLWp3dCBhaz1zcGFya2Rlc2s4MDAwMDAwMDAwMDE7ZXhwPTMzMDE2MjU2OTA7YWxnbz1obWFjLXNoYTI1NjtzaWc9MTVhZWVWSlo5N3dJbFlKUnVudDEwY05kS3VoM1RlL3JQeGRQZUJlTVpFbz0=&amp;x_location=7YfmxI7B7uKO7jlRxIftd6Fbdo=="/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5932856" y="3322828"/>
            <a:ext cx="2265274" cy="127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7393" y="1215473"/>
            <a:ext cx="2140946" cy="18928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000" b="1" dirty="0">
                <a:solidFill>
                  <a:srgbClr val="FFFFFF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653889" y="2591079"/>
            <a:ext cx="55474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微分方程示例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inetpub\wwwroot\upload\chinese\science\mathematics\fractional_calculus\math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57175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3134" y="273604"/>
            <a:ext cx="8396337" cy="6309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193AB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一阶与二阶方程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786384" y="2715804"/>
            <a:ext cx="2487168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一阶方程的表示方式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822960" y="3043524"/>
            <a:ext cx="2414016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一阶方程在数学中通常表示为y(1,x)、ds(y,x)、d(y(x), x)，这些形式体现了函数与自变量之间的一阶导数关系。</a:t>
            </a:r>
            <a:endParaRPr lang="en-US" sz="1500" dirty="0"/>
          </a:p>
        </p:txBody>
      </p:sp>
      <p:pic>
        <p:nvPicPr>
          <p:cNvPr id="5" name="Image 0" descr="https://sgw-dx.xf-yun.com/api/v1/sparkdesk/1724825674593905e7d65709d4a9f907a46c05fdc1410.jpg?authorization=c2ltcGxlLWp3dCBhaz1zcGFya2Rlc2s4MDAwMDAwMDAwMDE7ZXhwPTMzMDE2MjU2NzQ7YWxnbz1obWFjLXNoYTI1NjtzaWc9SWZOUjZjN3FUclVITVZKUjBiRDRTV3hteUJIb3MxNWFVN2pFaTJiYTJlUT0=&amp;x_location=7YfmxI7B7uKO7jlRxIftd6Fbdo=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51" y="1357920"/>
            <a:ext cx="2417034" cy="13578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328416" y="2715804"/>
            <a:ext cx="2487168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二阶方程的表示方式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364992" y="3043524"/>
            <a:ext cx="2414016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二阶方程在数学表达中可以写作y(2,x)、ds(y,x,2)、d(y(x),x,2)，这些符号展示了函数与自变量之间二阶导数的关联。</a:t>
            </a:r>
            <a:endParaRPr lang="en-US" sz="1500" dirty="0"/>
          </a:p>
        </p:txBody>
      </p:sp>
      <p:pic>
        <p:nvPicPr>
          <p:cNvPr id="8" name="Image 1" descr="https://sgw-dx.xf-yun.com/api/v1/sparkdesk/1724825693185a25b8eb242544ca4a8532ad46a473802.jpg?authorization=c2ltcGxlLWp3dCBhaz1zcGFya2Rlc2s4MDAwMDAwMDAwMDE7ZXhwPTMzMDE2MjU2OTM7YWxnbz1obWFjLXNoYTI1NjtzaWc9bFQrMG1qUXFSZGY5U3Y3MmJvUGt4d0NPT21FL2l2SldxalZReWtDeG1DMD0=&amp;x_location=7YfmxI7B7uKO7jlRxIftd6Fbdo=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483" y="1357920"/>
            <a:ext cx="2417034" cy="13578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70448" y="2717276"/>
            <a:ext cx="2487168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B76F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方程表示方式的差异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5907024" y="3044996"/>
            <a:ext cx="2414016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一阶与二阶方程在表示方式上的主要差异在于导数的阶数，一阶方程涉及函数的一阶导数，而二阶方程则涉及函数的二阶导数。</a:t>
            </a:r>
            <a:endParaRPr lang="en-US" sz="1500" dirty="0"/>
          </a:p>
        </p:txBody>
      </p:sp>
      <p:pic>
        <p:nvPicPr>
          <p:cNvPr id="11" name="Image 2" descr="https://sgw-dx.xf-yun.com/api/v1/sparkdesk/1724825705070116c835c1e4445d8a87863aa500ff400.jpg?authorization=c2ltcGxlLWp3dCBhaz1zcGFya2Rlc2s4MDAwMDAwMDAwMDE7ZXhwPTMzMDE2MjU3MDU7YWxnbz1obWFjLXNoYTI1NjtzaWc9VllPNzNRcDM2K0FMOXdQMnYvbVJUZ1lvdTRWOVVjR2d5RVpxNGxYeUhkQT0=&amp;x_location=7YfmxI7B7uKO7jlRxIftd6Fbdo=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15" y="1357920"/>
            <a:ext cx="2417034" cy="135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593</Words>
  <Application>Microsoft Office PowerPoint</Application>
  <PresentationFormat>On-screen Show (16:9)</PresentationFormat>
  <Paragraphs>152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</cp:lastModifiedBy>
  <cp:revision>6</cp:revision>
  <dcterms:created xsi:type="dcterms:W3CDTF">2024-08-28T06:26:16Z</dcterms:created>
  <dcterms:modified xsi:type="dcterms:W3CDTF">2024-10-27T13:13:49Z</dcterms:modified>
</cp:coreProperties>
</file>