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7%A9%8D%E5%88%86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</a:t>
            </a:r>
            <a:r>
              <a:rPr lang="en-US" altLang="zh-CN" baseline="30000" smtClean="0"/>
              <a:t>a</a:t>
            </a:r>
            <a:r>
              <a:rPr lang="en-US" altLang="zh-CN" smtClean="0"/>
              <a:t>/dx</a:t>
            </a:r>
            <a:r>
              <a:rPr lang="en-US" altLang="zh-CN" baseline="30000" smtClean="0"/>
              <a:t>a</a:t>
            </a:r>
            <a:r>
              <a:rPr lang="en-US" altLang="zh-CN" smtClean="0"/>
              <a:t> x</a:t>
            </a:r>
            <a:endParaRPr lang="en-US" b="1" smtClean="0"/>
          </a:p>
        </p:txBody>
      </p:sp>
      <p:pic>
        <p:nvPicPr>
          <p:cNvPr id="11267" name="Content Placeholder 11" descr="Fractional_Derivativ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1557338"/>
            <a:ext cx="3887787" cy="2741612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1403350" y="5084763"/>
            <a:ext cx="6697663" cy="6477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zh-CN" altLang="en-US" sz="2800">
                <a:solidFill>
                  <a:schemeClr val="tx1"/>
                </a:solidFill>
              </a:rPr>
              <a:t>这个动画展示了不同分数微分算子如何操作在</a:t>
            </a:r>
            <a:r>
              <a:rPr lang="en-US" altLang="zh-CN" sz="2800" i="1">
                <a:solidFill>
                  <a:schemeClr val="tx1"/>
                </a:solidFill>
              </a:rPr>
              <a:t>y</a:t>
            </a:r>
            <a:r>
              <a:rPr lang="en-US" altLang="zh-CN" sz="2800">
                <a:solidFill>
                  <a:schemeClr val="tx1"/>
                </a:solidFill>
              </a:rPr>
              <a:t>=</a:t>
            </a:r>
            <a:r>
              <a:rPr lang="en-US" altLang="zh-CN" sz="2800" i="1">
                <a:solidFill>
                  <a:schemeClr val="tx1"/>
                </a:solidFill>
              </a:rPr>
              <a:t>x</a:t>
            </a:r>
            <a:r>
              <a:rPr lang="zh-CN" altLang="en-US" sz="2800">
                <a:solidFill>
                  <a:schemeClr val="tx1"/>
                </a:solidFill>
              </a:rPr>
              <a:t>（蓝色），结果在一般的</a:t>
            </a:r>
            <a:r>
              <a:rPr lang="zh-CN" altLang="en-US" sz="2800">
                <a:solidFill>
                  <a:schemeClr val="tx1"/>
                </a:solidFill>
                <a:hlinkClick r:id="rId3" tooltip="积分"/>
              </a:rPr>
              <a:t>积分</a:t>
            </a:r>
            <a:r>
              <a:rPr lang="zh-CN" altLang="en-US" sz="2800">
                <a:solidFill>
                  <a:schemeClr val="tx1"/>
                </a:solidFill>
              </a:rPr>
              <a:t>（</a:t>
            </a:r>
            <a:r>
              <a:rPr lang="en-US" altLang="zh-CN" sz="2800">
                <a:solidFill>
                  <a:schemeClr val="tx1"/>
                </a:solidFill>
              </a:rPr>
              <a:t>α=−1: </a:t>
            </a:r>
            <a:r>
              <a:rPr lang="en-US" altLang="zh-CN" sz="2800" i="1">
                <a:solidFill>
                  <a:schemeClr val="tx1"/>
                </a:solidFill>
              </a:rPr>
              <a:t>y</a:t>
            </a:r>
            <a:r>
              <a:rPr lang="en-US" altLang="zh-CN" sz="2800">
                <a:solidFill>
                  <a:schemeClr val="tx1"/>
                </a:solidFill>
              </a:rPr>
              <a:t>=</a:t>
            </a:r>
            <a:r>
              <a:rPr lang="en-US" altLang="zh-CN" sz="2800" baseline="30000">
                <a:solidFill>
                  <a:schemeClr val="tx1"/>
                </a:solidFill>
              </a:rPr>
              <a:t>1</a:t>
            </a:r>
            <a:r>
              <a:rPr lang="zh-CN" altLang="en-US" sz="2800">
                <a:solidFill>
                  <a:schemeClr val="tx1"/>
                </a:solidFill>
              </a:rPr>
              <a:t>⁄</a:t>
            </a:r>
            <a:r>
              <a:rPr lang="en-US" altLang="zh-CN" sz="2800" baseline="-25000">
                <a:solidFill>
                  <a:schemeClr val="tx1"/>
                </a:solidFill>
              </a:rPr>
              <a:t>2</a:t>
            </a:r>
            <a:r>
              <a:rPr lang="zh-CN" altLang="en-US" sz="2800">
                <a:solidFill>
                  <a:schemeClr val="tx1"/>
                </a:solidFill>
              </a:rPr>
              <a:t>⋅</a:t>
            </a:r>
            <a:r>
              <a:rPr lang="en-US" altLang="zh-CN" sz="2800" i="1">
                <a:solidFill>
                  <a:schemeClr val="tx1"/>
                </a:solidFill>
              </a:rPr>
              <a:t>x</a:t>
            </a:r>
            <a:r>
              <a:rPr lang="en-US" altLang="zh-CN" sz="2800" baseline="30000">
                <a:solidFill>
                  <a:schemeClr val="tx1"/>
                </a:solidFill>
              </a:rPr>
              <a:t>2</a:t>
            </a:r>
            <a:r>
              <a:rPr lang="zh-CN" altLang="en-US" sz="2800">
                <a:solidFill>
                  <a:schemeClr val="tx1"/>
                </a:solidFill>
              </a:rPr>
              <a:t>，紫色）到一般的一次微分（</a:t>
            </a:r>
            <a:r>
              <a:rPr lang="en-US" altLang="zh-CN" sz="2800">
                <a:solidFill>
                  <a:schemeClr val="tx1"/>
                </a:solidFill>
              </a:rPr>
              <a:t>α=+1: </a:t>
            </a:r>
            <a:r>
              <a:rPr lang="en-US" altLang="zh-CN" sz="2800" i="1">
                <a:solidFill>
                  <a:schemeClr val="tx1"/>
                </a:solidFill>
              </a:rPr>
              <a:t>y</a:t>
            </a:r>
            <a:r>
              <a:rPr lang="en-US" altLang="zh-CN" sz="2800">
                <a:solidFill>
                  <a:schemeClr val="tx1"/>
                </a:solidFill>
              </a:rPr>
              <a:t>=1</a:t>
            </a:r>
            <a:r>
              <a:rPr lang="zh-CN" altLang="en-US" sz="2800">
                <a:solidFill>
                  <a:schemeClr val="tx1"/>
                </a:solidFill>
              </a:rPr>
              <a:t>，红色）连续变化。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925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743AB-31E0-452B-BF9C-EC985DFAC27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74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da/dxa x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da/dxa x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da/dxa x</vt:lpwstr>
  </property>
</Properties>
</file>